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84"/>
  </p:notesMasterIdLst>
  <p:sldIdLst>
    <p:sldId id="258" r:id="rId2"/>
    <p:sldId id="262" r:id="rId3"/>
    <p:sldId id="271" r:id="rId4"/>
    <p:sldId id="261" r:id="rId5"/>
    <p:sldId id="268" r:id="rId6"/>
    <p:sldId id="263" r:id="rId7"/>
    <p:sldId id="260" r:id="rId8"/>
    <p:sldId id="429" r:id="rId9"/>
    <p:sldId id="427" r:id="rId10"/>
    <p:sldId id="264" r:id="rId11"/>
    <p:sldId id="265" r:id="rId12"/>
    <p:sldId id="266" r:id="rId13"/>
    <p:sldId id="424" r:id="rId14"/>
    <p:sldId id="270" r:id="rId15"/>
    <p:sldId id="272" r:id="rId16"/>
    <p:sldId id="273" r:id="rId17"/>
    <p:sldId id="428" r:id="rId18"/>
    <p:sldId id="298" r:id="rId19"/>
    <p:sldId id="356" r:id="rId20"/>
    <p:sldId id="358" r:id="rId21"/>
    <p:sldId id="359" r:id="rId22"/>
    <p:sldId id="360" r:id="rId23"/>
    <p:sldId id="361" r:id="rId24"/>
    <p:sldId id="362" r:id="rId25"/>
    <p:sldId id="345" r:id="rId26"/>
    <p:sldId id="346" r:id="rId27"/>
    <p:sldId id="347" r:id="rId28"/>
    <p:sldId id="348" r:id="rId29"/>
    <p:sldId id="370" r:id="rId30"/>
    <p:sldId id="406" r:id="rId31"/>
    <p:sldId id="407" r:id="rId32"/>
    <p:sldId id="276" r:id="rId33"/>
    <p:sldId id="340" r:id="rId34"/>
    <p:sldId id="369" r:id="rId35"/>
    <p:sldId id="432" r:id="rId36"/>
    <p:sldId id="354" r:id="rId37"/>
    <p:sldId id="373" r:id="rId38"/>
    <p:sldId id="417" r:id="rId39"/>
    <p:sldId id="418" r:id="rId40"/>
    <p:sldId id="419" r:id="rId41"/>
    <p:sldId id="420" r:id="rId42"/>
    <p:sldId id="422" r:id="rId43"/>
    <p:sldId id="423" r:id="rId44"/>
    <p:sldId id="430" r:id="rId45"/>
    <p:sldId id="355" r:id="rId46"/>
    <p:sldId id="414" r:id="rId47"/>
    <p:sldId id="415" r:id="rId48"/>
    <p:sldId id="387" r:id="rId49"/>
    <p:sldId id="388" r:id="rId50"/>
    <p:sldId id="389" r:id="rId51"/>
    <p:sldId id="390" r:id="rId52"/>
    <p:sldId id="391" r:id="rId53"/>
    <p:sldId id="392" r:id="rId54"/>
    <p:sldId id="433" r:id="rId55"/>
    <p:sldId id="394" r:id="rId56"/>
    <p:sldId id="395" r:id="rId57"/>
    <p:sldId id="396" r:id="rId58"/>
    <p:sldId id="397" r:id="rId59"/>
    <p:sldId id="425" r:id="rId60"/>
    <p:sldId id="426" r:id="rId61"/>
    <p:sldId id="400" r:id="rId62"/>
    <p:sldId id="401" r:id="rId63"/>
    <p:sldId id="402" r:id="rId64"/>
    <p:sldId id="408" r:id="rId65"/>
    <p:sldId id="409" r:id="rId66"/>
    <p:sldId id="411" r:id="rId67"/>
    <p:sldId id="412" r:id="rId68"/>
    <p:sldId id="413" r:id="rId69"/>
    <p:sldId id="398" r:id="rId70"/>
    <p:sldId id="308" r:id="rId71"/>
    <p:sldId id="313" r:id="rId72"/>
    <p:sldId id="431" r:id="rId73"/>
    <p:sldId id="314" r:id="rId74"/>
    <p:sldId id="399" r:id="rId75"/>
    <p:sldId id="323" r:id="rId76"/>
    <p:sldId id="328" r:id="rId77"/>
    <p:sldId id="329" r:id="rId78"/>
    <p:sldId id="330" r:id="rId79"/>
    <p:sldId id="331" r:id="rId80"/>
    <p:sldId id="290" r:id="rId81"/>
    <p:sldId id="267" r:id="rId82"/>
    <p:sldId id="37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294" autoAdjust="0"/>
    <p:restoredTop sz="94660"/>
  </p:normalViewPr>
  <p:slideViewPr>
    <p:cSldViewPr>
      <p:cViewPr varScale="1">
        <p:scale>
          <a:sx n="142" d="100"/>
          <a:sy n="142" d="100"/>
        </p:scale>
        <p:origin x="-74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5CE10-D30D-4D46-8C47-75590088A4B8}" type="datetimeFigureOut">
              <a:rPr lang="en-US" smtClean="0"/>
              <a:pPr/>
              <a:t>16-06-2015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B1C81-8850-4D33-8946-7CAF5DB8FB55}"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989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29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39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80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81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36162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25112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99632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_Title Slide">
    <p:spTree>
      <p:nvGrpSpPr>
        <p:cNvPr id="1" name=""/>
        <p:cNvGrpSpPr/>
        <p:nvPr/>
      </p:nvGrpSpPr>
      <p:grpSpPr>
        <a:xfrm>
          <a:off x="0" y="0"/>
          <a:ext cx="0" cy="0"/>
          <a:chOff x="0" y="0"/>
          <a:chExt cx="0" cy="0"/>
        </a:xfrm>
      </p:grpSpPr>
      <p:pic>
        <p:nvPicPr>
          <p:cNvPr id="3" name="Picture 8" descr="RotaryCoordinatorppt2010.png"/>
          <p:cNvPicPr>
            <a:picLocks noChangeAspect="1"/>
          </p:cNvPicPr>
          <p:nvPr userDrawn="1"/>
        </p:nvPicPr>
        <p:blipFill>
          <a:blip r:embed="rId2"/>
          <a:srcRect/>
          <a:stretch>
            <a:fillRect/>
          </a:stretch>
        </p:blipFill>
        <p:spPr bwMode="auto">
          <a:xfrm>
            <a:off x="0" y="-2234"/>
            <a:ext cx="9187537" cy="6890392"/>
          </a:xfrm>
          <a:prstGeom prst="rect">
            <a:avLst/>
          </a:prstGeom>
          <a:noFill/>
          <a:ln w="9525">
            <a:noFill/>
            <a:miter lim="800000"/>
            <a:headEnd/>
            <a:tailEnd/>
          </a:ln>
        </p:spPr>
      </p:pic>
      <p:pic>
        <p:nvPicPr>
          <p:cNvPr id="4" name="Picture 11" descr="wh-rev.png"/>
          <p:cNvPicPr>
            <a:picLocks noChangeAspect="1"/>
          </p:cNvPicPr>
          <p:nvPr userDrawn="1"/>
        </p:nvPicPr>
        <p:blipFill>
          <a:blip r:embed="rId3"/>
          <a:srcRect/>
          <a:stretch>
            <a:fillRect/>
          </a:stretch>
        </p:blipFill>
        <p:spPr bwMode="auto">
          <a:xfrm>
            <a:off x="2749564" y="6109652"/>
            <a:ext cx="589431" cy="589743"/>
          </a:xfrm>
          <a:prstGeom prst="rect">
            <a:avLst/>
          </a:prstGeom>
          <a:noFill/>
          <a:ln w="9525">
            <a:noFill/>
            <a:miter lim="800000"/>
            <a:headEnd/>
            <a:tailEnd/>
          </a:ln>
        </p:spPr>
      </p:pic>
      <p:sp>
        <p:nvSpPr>
          <p:cNvPr id="13" name="Rectangle 11"/>
          <p:cNvSpPr>
            <a:spLocks noGrp="1" noChangeArrowheads="1"/>
          </p:cNvSpPr>
          <p:nvPr>
            <p:ph type="ctrTitle"/>
          </p:nvPr>
        </p:nvSpPr>
        <p:spPr>
          <a:xfrm>
            <a:off x="660319" y="2035061"/>
            <a:ext cx="7769776" cy="2412586"/>
          </a:xfrm>
          <a:prstGeom prst="rect">
            <a:avLst/>
          </a:prstGeom>
        </p:spPr>
        <p:txBody>
          <a:bodyPr anchor="ctr"/>
          <a:lstStyle>
            <a:lvl1pPr>
              <a:defRPr/>
            </a:lvl1pPr>
          </a:lstStyle>
          <a:p>
            <a:r>
              <a:rPr lang="en-US" dirty="0"/>
              <a:t>Click to edit Master title style</a:t>
            </a:r>
          </a:p>
        </p:txBody>
      </p:sp>
      <p:sp>
        <p:nvSpPr>
          <p:cNvPr id="5" name="Rectangle 4"/>
          <p:cNvSpPr>
            <a:spLocks noGrp="1" noChangeArrowheads="1"/>
          </p:cNvSpPr>
          <p:nvPr>
            <p:ph type="ftr" sz="quarter" idx="10"/>
          </p:nvPr>
        </p:nvSpPr>
        <p:spPr>
          <a:xfrm>
            <a:off x="338253" y="6270491"/>
            <a:ext cx="8680716" cy="399864"/>
          </a:xfrm>
        </p:spPr>
        <p:txBody>
          <a:bodyPr/>
          <a:lstStyle>
            <a:lvl1pPr>
              <a:defRPr dirty="0">
                <a:latin typeface="Arial" charset="0"/>
                <a:ea typeface="ＭＳ Ｐゴシック" charset="-128"/>
                <a:cs typeface="ＭＳ Ｐゴシック" charset="-128"/>
              </a:defRPr>
            </a:lvl1pPr>
          </a:lstStyle>
          <a:p>
            <a:pPr>
              <a:defRPr/>
            </a:pPr>
            <a:r>
              <a:rPr lang="en-US"/>
              <a:t>2011 Rotary Coordinator Institute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61812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5987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4771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38393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43673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8988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89062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1733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5FB7D-52DB-48F3-8523-9FA0603A0B78}" type="datetimeFigureOut">
              <a:rPr lang="en-US" smtClean="0"/>
              <a:pPr/>
              <a:t>16-06-2015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5209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5FB7D-52DB-48F3-8523-9FA0603A0B78}" type="datetimeFigureOut">
              <a:rPr lang="en-US" smtClean="0"/>
              <a:pPr/>
              <a:t>16-06-2015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CA6C8-E67F-4E76-8908-DB38AEC86AA1}"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628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uact=8&amp;ved=0CAcQjRw&amp;url=http://www.attikainternational.com/blog/discover-the-french-riviera/top-10-things-to-do-in-nice.html&amp;ei=bYR4VPCbOoHNOqvXgKAG&amp;psig=AFQjCNG8f1eiBHgPFXjKMHa8Gz7iMglKsQ&amp;ust=1417270754207611" TargetMode="External"/><Relationship Id="rId4" Type="http://schemas.openxmlformats.org/officeDocument/2006/relationships/image" Target="../media/image23.jpe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image" Target="../media/image2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Munich,_Germany" TargetMode="External"/><Relationship Id="rId4" Type="http://schemas.openxmlformats.org/officeDocument/2006/relationships/hyperlink" Target="http://en.wikipedia.org/wiki/Thomas_Mann" TargetMode="External"/><Relationship Id="rId5" Type="http://schemas.openxmlformats.org/officeDocument/2006/relationships/hyperlink" Target="http://en.wikipedia.org/wiki/Switzerland" TargetMode="External"/><Relationship Id="rId6" Type="http://schemas.openxmlformats.org/officeDocument/2006/relationships/hyperlink" Target="http://en.wikipedia.org/wiki/Freemasonry" TargetMode="External"/><Relationship Id="rId7" Type="http://schemas.openxmlformats.org/officeDocument/2006/relationships/hyperlink" Target="http://en.wikipedia.org/wiki/Nazism" TargetMode="External"/><Relationship Id="rId8" Type="http://schemas.openxmlformats.org/officeDocument/2006/relationships/hyperlink" Target="http://en.wikipedia.org/wiki/Interior_minister" TargetMode="External"/><Relationship Id="rId9" Type="http://schemas.openxmlformats.org/officeDocument/2006/relationships/hyperlink" Target="http://en.wikipedia.org/wiki/Civil_service" TargetMode="External"/><Relationship Id="rId10" Type="http://schemas.openxmlformats.org/officeDocument/2006/relationships/hyperlink" Target="http://en.wikipedia.org/wiki/Nazi_Party" TargetMode="External"/><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google.be/url?sa=i&amp;rct=j&amp;q=&amp;esrc=s&amp;frm=1&amp;source=images&amp;cd=&amp;cad=rja&amp;uact=8&amp;ved=0CAcQjRw&amp;url=http://www.saak.nl/groningen1940-1945/groningen%201940-1945%20nl.htm&amp;ei=RYp9VOa4JuOM7AbUqoDYBA&amp;bvm=bv.80642063,d.d2s&amp;psig=AFQjCNGXp_aDQ9bYQLUD-K4JzBav-TBkkw&amp;ust=1417599892363046" TargetMode="External"/><Relationship Id="rId3" Type="http://schemas.openxmlformats.org/officeDocument/2006/relationships/image" Target="../media/image4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0" y="2090908"/>
            <a:ext cx="9144000" cy="1930069"/>
          </a:xfrm>
        </p:spPr>
        <p:txBody>
          <a:bodyPr anchorCtr="1">
            <a:normAutofit/>
          </a:bodyPr>
          <a:lstStyle/>
          <a:p>
            <a:r>
              <a:rPr lang="nl-BE" sz="4000" dirty="0"/>
              <a:t>Rotary in Gent voor WO II</a:t>
            </a:r>
            <a:r>
              <a:rPr lang="en-US" sz="3800" dirty="0"/>
              <a:t/>
            </a:r>
            <a:br>
              <a:rPr lang="en-US" sz="3800" dirty="0"/>
            </a:br>
            <a:r>
              <a:rPr lang="en-US" dirty="0" smtClean="0"/>
              <a:t/>
            </a:r>
            <a:br>
              <a:rPr lang="en-US" dirty="0" smtClean="0"/>
            </a:br>
            <a:r>
              <a:rPr lang="en-US" sz="2000" dirty="0" smtClean="0"/>
              <a:t>Bruno Van Verdeghem</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91881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0" y="1988840"/>
            <a:ext cx="9144000" cy="3816424"/>
          </a:xfrm>
        </p:spPr>
        <p:txBody>
          <a:bodyPr anchorCtr="1">
            <a:normAutofit/>
          </a:bodyPr>
          <a:lstStyle/>
          <a:p>
            <a:endParaRPr lang="en-US" sz="2000" dirty="0"/>
          </a:p>
        </p:txBody>
      </p:sp>
      <p:sp>
        <p:nvSpPr>
          <p:cNvPr id="2" name="Rectangle 1"/>
          <p:cNvSpPr/>
          <p:nvPr/>
        </p:nvSpPr>
        <p:spPr>
          <a:xfrm>
            <a:off x="-180528" y="1908994"/>
            <a:ext cx="9144000" cy="2000548"/>
          </a:xfrm>
          <a:prstGeom prst="rect">
            <a:avLst/>
          </a:prstGeom>
        </p:spPr>
        <p:txBody>
          <a:bodyPr wrap="square">
            <a:spAutoFit/>
          </a:bodyPr>
          <a:lstStyle/>
          <a:p>
            <a:pPr algn="ctr"/>
            <a:endParaRPr lang="nl-BE" dirty="0" smtClean="0"/>
          </a:p>
          <a:p>
            <a:pPr algn="ctr"/>
            <a:r>
              <a:rPr lang="nl-BE" sz="4400" dirty="0" smtClean="0"/>
              <a:t>Succes </a:t>
            </a:r>
            <a:r>
              <a:rPr lang="nl-BE" sz="4400" dirty="0"/>
              <a:t>kent vele </a:t>
            </a:r>
            <a:r>
              <a:rPr lang="nl-BE" sz="4400" dirty="0" smtClean="0"/>
              <a:t>vaders en </a:t>
            </a:r>
          </a:p>
          <a:p>
            <a:pPr algn="ctr"/>
            <a:r>
              <a:rPr lang="nl-NL" sz="4400" dirty="0"/>
              <a:t>een mislukking blijkt meestal wees.</a:t>
            </a:r>
            <a:r>
              <a:rPr lang="nl-BE" sz="4400" dirty="0" smtClean="0"/>
              <a:t> </a:t>
            </a:r>
            <a:r>
              <a:rPr lang="nl-BE" sz="4400" dirty="0" smtClean="0">
                <a:sym typeface="Wingdings" panose="05000000000000000000" pitchFamily="2" charset="2"/>
              </a:rPr>
              <a:t></a:t>
            </a:r>
          </a:p>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2643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0" y="764704"/>
            <a:ext cx="9144000" cy="3024336"/>
          </a:xfrm>
        </p:spPr>
        <p:txBody>
          <a:bodyPr anchorCtr="1">
            <a:normAutofit fontScale="90000"/>
          </a:bodyPr>
          <a:lstStyle/>
          <a:p>
            <a:r>
              <a:rPr lang="nl-BE" sz="2000" dirty="0"/>
              <a:t>De archieven van </a:t>
            </a:r>
            <a:r>
              <a:rPr lang="nl-BE" sz="2000" dirty="0">
                <a:solidFill>
                  <a:srgbClr val="FF0000"/>
                </a:solidFill>
              </a:rPr>
              <a:t>Rotary Club Oostende </a:t>
            </a:r>
            <a:r>
              <a:rPr lang="nl-BE" sz="2000" dirty="0"/>
              <a:t>bevatten volgende zinsnede:</a:t>
            </a:r>
            <a:r>
              <a:rPr lang="en-US" sz="2000" dirty="0"/>
              <a:t/>
            </a:r>
            <a:br>
              <a:rPr lang="en-US" sz="2000" dirty="0"/>
            </a:br>
            <a:r>
              <a:rPr lang="nl-BE" sz="2000" dirty="0"/>
              <a:t> </a:t>
            </a:r>
            <a:r>
              <a:rPr lang="en-US" sz="2000" dirty="0"/>
              <a:t/>
            </a:r>
            <a:br>
              <a:rPr lang="en-US" sz="2000" dirty="0"/>
            </a:br>
            <a:r>
              <a:rPr lang="fr-FR" sz="2000" dirty="0"/>
              <a:t>“En 1925 et 1926 les Rotariens (E. Willems, F. </a:t>
            </a:r>
            <a:r>
              <a:rPr lang="fr-FR" sz="2000" dirty="0" err="1"/>
              <a:t>Chazal</a:t>
            </a:r>
            <a:r>
              <a:rPr lang="fr-FR" sz="2000" dirty="0"/>
              <a:t>, M. </a:t>
            </a:r>
            <a:r>
              <a:rPr lang="fr-FR" sz="2000" dirty="0" err="1"/>
              <a:t>Dauthine</a:t>
            </a:r>
            <a:r>
              <a:rPr lang="fr-FR" sz="2000" dirty="0"/>
              <a:t> (de Bruxelles),</a:t>
            </a:r>
            <a:r>
              <a:rPr lang="en-US" sz="2000" dirty="0"/>
              <a:t/>
            </a:r>
            <a:br>
              <a:rPr lang="en-US" sz="2000" dirty="0"/>
            </a:br>
            <a:r>
              <a:rPr lang="fr-FR" sz="2000" dirty="0"/>
              <a:t>R. Bauwens, A. Bouchery, </a:t>
            </a:r>
            <a:r>
              <a:rPr lang="fr-FR" sz="2000" dirty="0" err="1"/>
              <a:t>Ch</a:t>
            </a:r>
            <a:r>
              <a:rPr lang="fr-FR" sz="2000" dirty="0"/>
              <a:t> . de </a:t>
            </a:r>
            <a:r>
              <a:rPr lang="fr-FR" sz="2000" dirty="0" err="1"/>
              <a:t>Gheldere</a:t>
            </a:r>
            <a:r>
              <a:rPr lang="fr-FR" sz="2000" dirty="0"/>
              <a:t> (d’Ostende) parcoururent le pays en</a:t>
            </a:r>
            <a:r>
              <a:rPr lang="en-US" sz="2000" dirty="0"/>
              <a:t/>
            </a:r>
            <a:br>
              <a:rPr lang="en-US" sz="2000" dirty="0"/>
            </a:br>
            <a:r>
              <a:rPr lang="fr-FR" sz="2000" dirty="0"/>
              <a:t>visitant surtout les grands centres pour y trouver des hommes d’élite et de bonne</a:t>
            </a:r>
            <a:r>
              <a:rPr lang="en-US" sz="2000" dirty="0"/>
              <a:t/>
            </a:r>
            <a:br>
              <a:rPr lang="en-US" sz="2000" dirty="0"/>
            </a:br>
            <a:r>
              <a:rPr lang="fr-FR" sz="2000" dirty="0"/>
              <a:t>volonté. Ces apports furent couronnés d’un plein succès et </a:t>
            </a:r>
            <a:r>
              <a:rPr lang="fr-FR" sz="2000" dirty="0">
                <a:solidFill>
                  <a:srgbClr val="FF0000"/>
                </a:solidFill>
              </a:rPr>
              <a:t>c’est ainsi que furent</a:t>
            </a:r>
            <a:r>
              <a:rPr lang="en-US" sz="2000" dirty="0">
                <a:solidFill>
                  <a:srgbClr val="FF0000"/>
                </a:solidFill>
              </a:rPr>
              <a:t/>
            </a:r>
            <a:br>
              <a:rPr lang="en-US" sz="2000" dirty="0">
                <a:solidFill>
                  <a:srgbClr val="FF0000"/>
                </a:solidFill>
              </a:rPr>
            </a:br>
            <a:r>
              <a:rPr lang="fr-FR" sz="2000" dirty="0">
                <a:solidFill>
                  <a:srgbClr val="FF0000"/>
                </a:solidFill>
              </a:rPr>
              <a:t>fondés en 1926</a:t>
            </a:r>
            <a:r>
              <a:rPr lang="fr-FR" sz="2000" dirty="0"/>
              <a:t> : Anvers (charte 2399), Liège (charte 2421), </a:t>
            </a:r>
            <a:r>
              <a:rPr lang="fr-FR" sz="2000" dirty="0">
                <a:solidFill>
                  <a:srgbClr val="FF0000"/>
                </a:solidFill>
              </a:rPr>
              <a:t>Gand (charte 2437</a:t>
            </a:r>
            <a:r>
              <a:rPr lang="fr-FR" sz="2000" dirty="0"/>
              <a:t>) </a:t>
            </a:r>
            <a:r>
              <a:rPr lang="en-US" sz="2000" dirty="0"/>
              <a:t/>
            </a:r>
            <a:br>
              <a:rPr lang="en-US" sz="2000" dirty="0"/>
            </a:br>
            <a:r>
              <a:rPr lang="nl-BE" sz="2000" dirty="0"/>
              <a:t>et Charleroi (</a:t>
            </a:r>
            <a:r>
              <a:rPr lang="nl-BE" sz="2000" dirty="0" err="1"/>
              <a:t>charte</a:t>
            </a:r>
            <a:r>
              <a:rPr lang="nl-BE" sz="2000" dirty="0"/>
              <a:t> 2454) </a:t>
            </a:r>
            <a:r>
              <a:rPr lang="nl-BE" sz="2000" dirty="0" smtClean="0"/>
              <a:t>.”</a:t>
            </a:r>
            <a:br>
              <a:rPr lang="nl-BE" sz="2000" dirty="0" smtClean="0"/>
            </a:br>
            <a:r>
              <a:rPr lang="en-US" sz="2000" dirty="0"/>
              <a:t/>
            </a:r>
            <a:br>
              <a:rPr lang="en-US" sz="2000" dirty="0"/>
            </a:br>
            <a:r>
              <a:rPr lang="en-US" sz="2000" dirty="0"/>
              <a:t/>
            </a:r>
            <a:br>
              <a:rPr lang="en-US" sz="2000" dirty="0"/>
            </a:br>
            <a:endParaRPr lang="en-US" sz="2000" dirty="0"/>
          </a:p>
        </p:txBody>
      </p:sp>
      <p:sp>
        <p:nvSpPr>
          <p:cNvPr id="2" name="TextBox 1"/>
          <p:cNvSpPr txBox="1"/>
          <p:nvPr/>
        </p:nvSpPr>
        <p:spPr>
          <a:xfrm>
            <a:off x="899592" y="3573016"/>
            <a:ext cx="7488832" cy="2308324"/>
          </a:xfrm>
          <a:prstGeom prst="rect">
            <a:avLst/>
          </a:prstGeom>
          <a:noFill/>
        </p:spPr>
        <p:txBody>
          <a:bodyPr wrap="square" rtlCol="0">
            <a:spAutoFit/>
          </a:bodyPr>
          <a:lstStyle/>
          <a:p>
            <a:r>
              <a:rPr lang="nl-BE" dirty="0"/>
              <a:t>Uit de archieven van </a:t>
            </a:r>
            <a:r>
              <a:rPr lang="nl-BE" dirty="0">
                <a:solidFill>
                  <a:srgbClr val="FF0000"/>
                </a:solidFill>
              </a:rPr>
              <a:t>Rotary Club Brussel </a:t>
            </a:r>
            <a:r>
              <a:rPr lang="nl-BE" dirty="0"/>
              <a:t>wordt volgende zinsnede weerhouden:</a:t>
            </a:r>
            <a:r>
              <a:rPr lang="en-US" dirty="0"/>
              <a:t/>
            </a:r>
            <a:br>
              <a:rPr lang="en-US" dirty="0"/>
            </a:br>
            <a:r>
              <a:rPr lang="nl-BE" dirty="0"/>
              <a:t>			    </a:t>
            </a:r>
            <a:r>
              <a:rPr lang="en-US" dirty="0"/>
              <a:t/>
            </a:r>
            <a:br>
              <a:rPr lang="en-US" dirty="0"/>
            </a:br>
            <a:r>
              <a:rPr lang="fr-FR" dirty="0"/>
              <a:t>“Grâce aux nombreuses démarches et réunions des membres des comités </a:t>
            </a:r>
            <a:r>
              <a:rPr lang="en-US" dirty="0"/>
              <a:t/>
            </a:r>
            <a:br>
              <a:rPr lang="en-US" dirty="0"/>
            </a:br>
            <a:r>
              <a:rPr lang="fr-FR" dirty="0"/>
              <a:t>d’extension des clubs d’Ostende et de Bruxelles et particulièrement aux innombrables et persévérants efforts de Louis Montigny, de Gand, </a:t>
            </a:r>
            <a:r>
              <a:rPr lang="fr-FR" dirty="0">
                <a:solidFill>
                  <a:srgbClr val="FF0000"/>
                </a:solidFill>
              </a:rPr>
              <a:t>le nouveau Rotary-club de Gand a pu être  constitué en formation</a:t>
            </a:r>
            <a:r>
              <a:rPr lang="fr-FR" dirty="0"/>
              <a:t>. </a:t>
            </a:r>
            <a:r>
              <a:rPr lang="en-US" dirty="0"/>
              <a:t/>
            </a:r>
            <a:br>
              <a:rPr lang="en-US" dirty="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1127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3" name="Rectangle 2"/>
          <p:cNvSpPr/>
          <p:nvPr/>
        </p:nvSpPr>
        <p:spPr>
          <a:xfrm>
            <a:off x="604022" y="908720"/>
            <a:ext cx="7848872" cy="1754326"/>
          </a:xfrm>
          <a:prstGeom prst="rect">
            <a:avLst/>
          </a:prstGeom>
        </p:spPr>
        <p:txBody>
          <a:bodyPr wrap="square">
            <a:spAutoFit/>
          </a:bodyPr>
          <a:lstStyle/>
          <a:p>
            <a:r>
              <a:rPr lang="nl-BE" dirty="0"/>
              <a:t>Tijdens de laudatio van </a:t>
            </a:r>
            <a:r>
              <a:rPr lang="nl-BE" dirty="0" err="1"/>
              <a:t>Herry</a:t>
            </a:r>
            <a:r>
              <a:rPr lang="nl-BE" dirty="0"/>
              <a:t> en </a:t>
            </a:r>
            <a:r>
              <a:rPr lang="nl-BE" dirty="0" err="1"/>
              <a:t>Vandenhaute</a:t>
            </a:r>
            <a:r>
              <a:rPr lang="nl-BE" dirty="0"/>
              <a:t> op 23 november 1935 haalt </a:t>
            </a:r>
            <a:r>
              <a:rPr lang="nl-BE" dirty="0">
                <a:solidFill>
                  <a:srgbClr val="FF0000"/>
                </a:solidFill>
              </a:rPr>
              <a:t>Past-Gouverneur Willems </a:t>
            </a:r>
            <a:r>
              <a:rPr lang="nl-BE" dirty="0"/>
              <a:t>volgende passage aan, waaruit kan worden afgeleid dat hij mee stond aan de wieg van RC Gent. </a:t>
            </a:r>
            <a:r>
              <a:rPr lang="fr-BE" dirty="0" smtClean="0"/>
              <a:t>“Le </a:t>
            </a:r>
            <a:r>
              <a:rPr lang="fr-BE" dirty="0" err="1"/>
              <a:t>past</a:t>
            </a:r>
            <a:r>
              <a:rPr lang="fr-BE" dirty="0"/>
              <a:t>-gouverneur Willems rappelle ensuite l’aide efficace que </a:t>
            </a:r>
            <a:r>
              <a:rPr lang="fr-BE" dirty="0" err="1"/>
              <a:t>Herry</a:t>
            </a:r>
            <a:r>
              <a:rPr lang="fr-BE" dirty="0"/>
              <a:t> et Vanden Haute lui ont apportée pour créer le club de Gand …”</a:t>
            </a:r>
            <a:endParaRPr lang="en-US" dirty="0"/>
          </a:p>
          <a:p>
            <a:r>
              <a:rPr lang="nl-BE" dirty="0"/>
              <a:t>LH, 1935-11-23-04</a:t>
            </a:r>
            <a:endParaRPr lang="en-US" dirty="0"/>
          </a:p>
        </p:txBody>
      </p:sp>
      <p:sp>
        <p:nvSpPr>
          <p:cNvPr id="4" name="Rectangle 3"/>
          <p:cNvSpPr/>
          <p:nvPr/>
        </p:nvSpPr>
        <p:spPr>
          <a:xfrm>
            <a:off x="683568" y="2996952"/>
            <a:ext cx="7488832" cy="1477328"/>
          </a:xfrm>
          <a:prstGeom prst="rect">
            <a:avLst/>
          </a:prstGeom>
        </p:spPr>
        <p:txBody>
          <a:bodyPr wrap="square">
            <a:spAutoFit/>
          </a:bodyPr>
          <a:lstStyle/>
          <a:p>
            <a:r>
              <a:rPr lang="fr-BE" dirty="0"/>
              <a:t> </a:t>
            </a:r>
            <a:r>
              <a:rPr lang="nl-BE" dirty="0"/>
              <a:t>In 1963 laat voorzitter André </a:t>
            </a:r>
            <a:r>
              <a:rPr lang="nl-BE" dirty="0" err="1"/>
              <a:t>Reyniers</a:t>
            </a:r>
            <a:r>
              <a:rPr lang="nl-BE" dirty="0"/>
              <a:t> volgende zinsnede optekenen in de weekbrieven. </a:t>
            </a:r>
            <a:endParaRPr lang="en-US" dirty="0"/>
          </a:p>
          <a:p>
            <a:r>
              <a:rPr lang="fr-BE" dirty="0"/>
              <a:t>"Vous avez probablement appris par les journaux le décès de </a:t>
            </a:r>
            <a:r>
              <a:rPr lang="fr-BE" dirty="0">
                <a:solidFill>
                  <a:srgbClr val="FF0000"/>
                </a:solidFill>
              </a:rPr>
              <a:t>Louis Steinmann</a:t>
            </a:r>
            <a:r>
              <a:rPr lang="fr-BE" dirty="0"/>
              <a:t>, un des fondateurs du Rotary en Belgique (1923 - 1923) qui a collaboré à la formation des clubs d'Ostende, d'Anvers et de </a:t>
            </a:r>
            <a:r>
              <a:rPr lang="fr-BE" dirty="0">
                <a:solidFill>
                  <a:srgbClr val="FF0000"/>
                </a:solidFill>
              </a:rPr>
              <a:t>Gand</a:t>
            </a:r>
            <a:r>
              <a:rPr lang="fr-BE"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279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467544" y="1916832"/>
            <a:ext cx="7776864" cy="4247317"/>
          </a:xfrm>
          <a:prstGeom prst="rect">
            <a:avLst/>
          </a:prstGeom>
        </p:spPr>
        <p:txBody>
          <a:bodyPr wrap="square">
            <a:spAutoFit/>
          </a:bodyPr>
          <a:lstStyle/>
          <a:p>
            <a:pPr algn="ctr"/>
            <a:r>
              <a:rPr lang="nl-BE" dirty="0">
                <a:solidFill>
                  <a:srgbClr val="FF0000"/>
                </a:solidFill>
              </a:rPr>
              <a:t>Marcel </a:t>
            </a:r>
            <a:r>
              <a:rPr lang="nl-BE" dirty="0" err="1">
                <a:solidFill>
                  <a:srgbClr val="FF0000"/>
                </a:solidFill>
              </a:rPr>
              <a:t>Dutry</a:t>
            </a:r>
            <a:r>
              <a:rPr lang="nl-BE" dirty="0"/>
              <a:t>: 23/2/1947</a:t>
            </a:r>
            <a:endParaRPr lang="en-US" dirty="0"/>
          </a:p>
          <a:p>
            <a:endParaRPr lang="nl-BE" dirty="0" smtClean="0"/>
          </a:p>
          <a:p>
            <a:endParaRPr lang="nl-BE" dirty="0" smtClean="0"/>
          </a:p>
          <a:p>
            <a:endParaRPr lang="nl-BE" dirty="0"/>
          </a:p>
          <a:p>
            <a:endParaRPr lang="nl-BE" dirty="0" smtClean="0"/>
          </a:p>
          <a:p>
            <a:r>
              <a:rPr lang="nl-BE" dirty="0" smtClean="0"/>
              <a:t>“</a:t>
            </a:r>
            <a:r>
              <a:rPr lang="fr-FR" dirty="0"/>
              <a:t>S’il est un homme de notre génération qui possédait à fond le sens exact du mot dévouement auquel il joignait celui de sacrifice et service, c’était bien Monsieur P. Harris. </a:t>
            </a:r>
            <a:r>
              <a:rPr lang="fr-FR" dirty="0">
                <a:solidFill>
                  <a:srgbClr val="FF0000"/>
                </a:solidFill>
              </a:rPr>
              <a:t>Je n’oublierai jamais la visite qu’ il m’ a faite ici, chez moi, quand il est arrivé pour la première fois en Belgique, venant en </a:t>
            </a:r>
            <a:r>
              <a:rPr lang="fr-FR" dirty="0" smtClean="0">
                <a:solidFill>
                  <a:srgbClr val="FF0000"/>
                </a:solidFill>
              </a:rPr>
              <a:t>droite </a:t>
            </a:r>
            <a:r>
              <a:rPr lang="fr-FR" dirty="0">
                <a:solidFill>
                  <a:srgbClr val="FF0000"/>
                </a:solidFill>
              </a:rPr>
              <a:t>ligne d’Angleterre et j’ ai été le premier Belge à ce moment avec </a:t>
            </a:r>
            <a:r>
              <a:rPr lang="fr-FR" dirty="0" smtClean="0">
                <a:solidFill>
                  <a:srgbClr val="FF0000"/>
                </a:solidFill>
              </a:rPr>
              <a:t>qui il </a:t>
            </a:r>
            <a:r>
              <a:rPr lang="fr-FR" dirty="0">
                <a:solidFill>
                  <a:srgbClr val="FF0000"/>
                </a:solidFill>
              </a:rPr>
              <a:t>ait pris </a:t>
            </a:r>
            <a:r>
              <a:rPr lang="fr-FR" dirty="0" smtClean="0">
                <a:solidFill>
                  <a:srgbClr val="FF0000"/>
                </a:solidFill>
              </a:rPr>
              <a:t>contact dans </a:t>
            </a:r>
            <a:r>
              <a:rPr lang="fr-FR" dirty="0">
                <a:solidFill>
                  <a:srgbClr val="FF0000"/>
                </a:solidFill>
              </a:rPr>
              <a:t>l’espoir de me voir créer dans mon pays le district</a:t>
            </a:r>
            <a:r>
              <a:rPr lang="fr-FR" dirty="0"/>
              <a:t> qui, par après, est devenu le 61</a:t>
            </a:r>
            <a:r>
              <a:rPr lang="fr-FR" baseline="30000" dirty="0"/>
              <a:t>ème</a:t>
            </a:r>
            <a:r>
              <a:rPr lang="fr-FR" dirty="0"/>
              <a:t>. Ce Monsieur, qui pour moi était un parfait étranger, a capté mon attention depuis 10 heures du matin jusqu’à six heures du soir sans interruption »</a:t>
            </a:r>
            <a:br>
              <a:rPr lang="fr-FR" dirty="0"/>
            </a:br>
            <a:r>
              <a:rPr lang="fr-FR" dirty="0" smtClean="0"/>
              <a:t/>
            </a:r>
            <a:br>
              <a:rPr lang="fr-FR" dirty="0" smtClean="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49992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3" name="Rectangle 2"/>
          <p:cNvSpPr/>
          <p:nvPr/>
        </p:nvSpPr>
        <p:spPr>
          <a:xfrm>
            <a:off x="754147" y="1412776"/>
            <a:ext cx="7344816" cy="4031873"/>
          </a:xfrm>
          <a:prstGeom prst="rect">
            <a:avLst/>
          </a:prstGeom>
        </p:spPr>
        <p:txBody>
          <a:bodyPr wrap="square">
            <a:spAutoFit/>
          </a:bodyPr>
          <a:lstStyle/>
          <a:p>
            <a:pPr algn="ctr"/>
            <a:endParaRPr lang="en-US" sz="4000" dirty="0" smtClean="0"/>
          </a:p>
          <a:p>
            <a:endParaRPr lang="en-US" dirty="0"/>
          </a:p>
          <a:p>
            <a:r>
              <a:rPr lang="en-US" dirty="0" err="1" smtClean="0"/>
              <a:t>Rotariër</a:t>
            </a:r>
            <a:r>
              <a:rPr lang="en-US" dirty="0" smtClean="0"/>
              <a:t> Fred Warren </a:t>
            </a:r>
            <a:r>
              <a:rPr lang="en-US" dirty="0" err="1" smtClean="0"/>
              <a:t>Teele</a:t>
            </a:r>
            <a:r>
              <a:rPr lang="en-US" dirty="0" smtClean="0"/>
              <a:t>, </a:t>
            </a:r>
            <a:r>
              <a:rPr lang="en-US" dirty="0" err="1" smtClean="0"/>
              <a:t>bijzondere</a:t>
            </a:r>
            <a:r>
              <a:rPr lang="en-US" dirty="0" smtClean="0"/>
              <a:t> </a:t>
            </a:r>
            <a:r>
              <a:rPr lang="en-US" dirty="0" err="1" smtClean="0"/>
              <a:t>commissaris</a:t>
            </a:r>
            <a:r>
              <a:rPr lang="en-US" dirty="0" smtClean="0"/>
              <a:t> van Rotary International </a:t>
            </a:r>
            <a:r>
              <a:rPr lang="en-US" dirty="0" err="1" smtClean="0"/>
              <a:t>voor</a:t>
            </a:r>
            <a:r>
              <a:rPr lang="en-US" dirty="0" smtClean="0"/>
              <a:t> Europa </a:t>
            </a:r>
            <a:r>
              <a:rPr lang="en-US" dirty="0" err="1" smtClean="0"/>
              <a:t>te</a:t>
            </a:r>
            <a:r>
              <a:rPr lang="en-US" dirty="0" smtClean="0"/>
              <a:t> Zurich </a:t>
            </a:r>
            <a:r>
              <a:rPr lang="en-US" dirty="0" err="1" smtClean="0"/>
              <a:t>schreef</a:t>
            </a:r>
            <a:r>
              <a:rPr lang="en-US" dirty="0" smtClean="0"/>
              <a:t> op 2 </a:t>
            </a:r>
            <a:r>
              <a:rPr lang="en-US" dirty="0" err="1" smtClean="0"/>
              <a:t>november</a:t>
            </a:r>
            <a:r>
              <a:rPr lang="en-US" dirty="0" smtClean="0"/>
              <a:t> 1926 </a:t>
            </a:r>
            <a:r>
              <a:rPr lang="en-US" dirty="0" err="1" smtClean="0"/>
              <a:t>aan</a:t>
            </a:r>
            <a:r>
              <a:rPr lang="en-US" dirty="0" smtClean="0"/>
              <a:t> het </a:t>
            </a:r>
            <a:r>
              <a:rPr lang="en-US" dirty="0" err="1" smtClean="0"/>
              <a:t>secretariaat</a:t>
            </a:r>
            <a:r>
              <a:rPr lang="en-US" dirty="0" smtClean="0"/>
              <a:t> van Rotary International:</a:t>
            </a:r>
          </a:p>
          <a:p>
            <a:endParaRPr lang="nl-BE" dirty="0"/>
          </a:p>
          <a:p>
            <a:endParaRPr lang="en-US" dirty="0" smtClean="0"/>
          </a:p>
          <a:p>
            <a:r>
              <a:rPr lang="en-US" dirty="0" smtClean="0"/>
              <a:t>“The history of the organization of this club is as follows:</a:t>
            </a:r>
          </a:p>
          <a:p>
            <a:r>
              <a:rPr lang="en-US" dirty="0" smtClean="0"/>
              <a:t>When I visited Belgium the latter part of May I went over the question of new Clubs with their Extension Committee. They informed me that </a:t>
            </a:r>
            <a:r>
              <a:rPr lang="en-US" dirty="0" smtClean="0">
                <a:solidFill>
                  <a:srgbClr val="FF0000"/>
                </a:solidFill>
              </a:rPr>
              <a:t>after two efforts</a:t>
            </a:r>
            <a:r>
              <a:rPr lang="en-US" dirty="0" smtClean="0"/>
              <a:t> they had not been successful in making any progress in Ghent </a:t>
            </a:r>
            <a:r>
              <a:rPr lang="en-US" dirty="0" smtClean="0">
                <a:solidFill>
                  <a:srgbClr val="FF0000"/>
                </a:solidFill>
              </a:rPr>
              <a:t>due to the high political and religious feeling</a:t>
            </a:r>
            <a:r>
              <a:rPr lang="en-US" dirty="0" smtClean="0"/>
              <a:t> which existed between the citizens of this place. </a:t>
            </a:r>
            <a:endParaRPr lang="en-US" dirty="0"/>
          </a:p>
        </p:txBody>
      </p:sp>
      <p:sp>
        <p:nvSpPr>
          <p:cNvPr id="2" name="TextBox 1"/>
          <p:cNvSpPr txBox="1"/>
          <p:nvPr/>
        </p:nvSpPr>
        <p:spPr>
          <a:xfrm>
            <a:off x="754147" y="1052736"/>
            <a:ext cx="7344816" cy="1261884"/>
          </a:xfrm>
          <a:prstGeom prst="rect">
            <a:avLst/>
          </a:prstGeom>
          <a:noFill/>
        </p:spPr>
        <p:txBody>
          <a:bodyPr wrap="square" rtlCol="0">
            <a:spAutoFit/>
          </a:bodyPr>
          <a:lstStyle/>
          <a:p>
            <a:pPr algn="ctr"/>
            <a:endParaRPr lang="nl-BE" dirty="0" smtClean="0"/>
          </a:p>
          <a:p>
            <a:pPr algn="ctr"/>
            <a:r>
              <a:rPr lang="nl-BE" sz="4000" dirty="0" smtClean="0"/>
              <a:t>Derde </a:t>
            </a:r>
            <a:r>
              <a:rPr lang="nl-BE" sz="4000" dirty="0"/>
              <a:t>keer goede </a:t>
            </a:r>
            <a:r>
              <a:rPr lang="nl-BE" sz="4000" dirty="0" smtClean="0"/>
              <a:t>keer</a:t>
            </a:r>
          </a:p>
          <a:p>
            <a:pPr algn="ct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06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539552" y="836712"/>
            <a:ext cx="8136904" cy="4524315"/>
          </a:xfrm>
          <a:prstGeom prst="rect">
            <a:avLst/>
          </a:prstGeom>
        </p:spPr>
        <p:txBody>
          <a:bodyPr wrap="square">
            <a:spAutoFit/>
          </a:bodyPr>
          <a:lstStyle/>
          <a:p>
            <a:pPr algn="ctr"/>
            <a:r>
              <a:rPr lang="fr-FR" sz="3600" dirty="0" smtClean="0"/>
              <a:t>26 </a:t>
            </a:r>
            <a:r>
              <a:rPr lang="fr-FR" sz="3600" dirty="0" err="1" smtClean="0"/>
              <a:t>februari</a:t>
            </a:r>
            <a:r>
              <a:rPr lang="fr-FR" sz="3600" dirty="0" smtClean="0"/>
              <a:t> 1927 – Remise de la </a:t>
            </a:r>
            <a:r>
              <a:rPr lang="fr-FR" sz="3600" dirty="0" smtClean="0"/>
              <a:t>Charte</a:t>
            </a:r>
            <a:endParaRPr lang="fr-FR" sz="3600" dirty="0" smtClean="0"/>
          </a:p>
          <a:p>
            <a:endParaRPr lang="fr-FR" dirty="0"/>
          </a:p>
          <a:p>
            <a:r>
              <a:rPr lang="fr-FR" dirty="0" smtClean="0"/>
              <a:t>“Nos amis de Gand nous avaient conviés à la cérémonie de remise de la charte, le </a:t>
            </a:r>
            <a:endParaRPr lang="fr-FR" dirty="0" smtClean="0"/>
          </a:p>
          <a:p>
            <a:r>
              <a:rPr lang="fr-FR" dirty="0" smtClean="0"/>
              <a:t>s</a:t>
            </a:r>
            <a:r>
              <a:rPr lang="fr-FR" dirty="0" smtClean="0"/>
              <a:t>amedi </a:t>
            </a:r>
            <a:r>
              <a:rPr lang="fr-FR" dirty="0" smtClean="0"/>
              <a:t>26 février, sous la présidence de son excellent Président Louis Montigny. Ce </a:t>
            </a:r>
          </a:p>
          <a:p>
            <a:r>
              <a:rPr lang="fr-FR" dirty="0" smtClean="0"/>
              <a:t>Club est prospère. Il a franchi sa première étape dans le développement rotarien,         l’étape essentielle: </a:t>
            </a:r>
            <a:r>
              <a:rPr lang="fr-FR" dirty="0" smtClean="0">
                <a:solidFill>
                  <a:srgbClr val="FF0000"/>
                </a:solidFill>
              </a:rPr>
              <a:t>constituer une « famille » rotarienne </a:t>
            </a:r>
            <a:r>
              <a:rPr lang="fr-FR" dirty="0" smtClean="0"/>
              <a:t>dont l’atmosphère charmante  et cordiale dégage un parfum réconfortant </a:t>
            </a:r>
            <a:r>
              <a:rPr lang="fr-FR" dirty="0" smtClean="0">
                <a:solidFill>
                  <a:srgbClr val="FF0000"/>
                </a:solidFill>
              </a:rPr>
              <a:t>de bonne volonté et de dévouement.</a:t>
            </a:r>
          </a:p>
          <a:p>
            <a:r>
              <a:rPr lang="fr-FR" dirty="0" smtClean="0">
                <a:solidFill>
                  <a:srgbClr val="FF0000"/>
                </a:solidFill>
              </a:rPr>
              <a:t>Cérémonie tout intime</a:t>
            </a:r>
            <a:r>
              <a:rPr lang="fr-FR" dirty="0" smtClean="0"/>
              <a:t>, le Club Gand ayant préféré n’admettre que des rotariens avec leurs charmantes femmes, Bruxelles, Anvers, Ostende, Charleroi étaient représentés. </a:t>
            </a:r>
            <a:r>
              <a:rPr lang="fr-FR" dirty="0" smtClean="0">
                <a:solidFill>
                  <a:srgbClr val="FF0000"/>
                </a:solidFill>
              </a:rPr>
              <a:t>Gand n’aime pas les discours officiels</a:t>
            </a:r>
            <a:r>
              <a:rPr lang="fr-FR" dirty="0" smtClean="0"/>
              <a:t>, mais on y parle d’une façon toute rotarienne. </a:t>
            </a:r>
          </a:p>
          <a:p>
            <a:r>
              <a:rPr lang="fr-FR" dirty="0" smtClean="0"/>
              <a:t>Il y eut cependant </a:t>
            </a:r>
            <a:r>
              <a:rPr lang="fr-FR" b="1" i="1" dirty="0" smtClean="0">
                <a:solidFill>
                  <a:srgbClr val="FF0000"/>
                </a:solidFill>
              </a:rPr>
              <a:t>un discours du gouverneur un peu long</a:t>
            </a:r>
            <a:r>
              <a:rPr lang="fr-FR" dirty="0" smtClean="0"/>
              <a:t>, mais les rotariens se résignent facilement et ont le sourire.</a:t>
            </a:r>
          </a:p>
          <a:p>
            <a:r>
              <a:rPr lang="fr-FR" dirty="0" smtClean="0"/>
              <a:t>Après quoi, </a:t>
            </a:r>
            <a:r>
              <a:rPr lang="fr-FR" dirty="0" smtClean="0">
                <a:solidFill>
                  <a:srgbClr val="FF0000"/>
                </a:solidFill>
              </a:rPr>
              <a:t>un « jazz » de premier ordre, composé d’artistes excellents</a:t>
            </a:r>
            <a:r>
              <a:rPr lang="fr-FR" dirty="0" smtClean="0"/>
              <a:t>, permit aux rotariens et à leurs amis de Gand de mieux faire connaissance.  ”</a:t>
            </a: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234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3" name="Rectangle 2"/>
          <p:cNvSpPr/>
          <p:nvPr/>
        </p:nvSpPr>
        <p:spPr>
          <a:xfrm>
            <a:off x="395536" y="476672"/>
            <a:ext cx="8280920" cy="5232202"/>
          </a:xfrm>
          <a:prstGeom prst="rect">
            <a:avLst/>
          </a:prstGeom>
        </p:spPr>
        <p:txBody>
          <a:bodyPr wrap="square">
            <a:spAutoFit/>
          </a:bodyPr>
          <a:lstStyle/>
          <a:p>
            <a:pPr algn="ctr"/>
            <a:r>
              <a:rPr lang="en-US" sz="3600" dirty="0" smtClean="0"/>
              <a:t>18 STICHTENDE LEDEN met </a:t>
            </a:r>
            <a:r>
              <a:rPr lang="en-US" sz="3600" dirty="0" err="1" smtClean="0"/>
              <a:t>hun</a:t>
            </a:r>
            <a:r>
              <a:rPr lang="en-US" sz="3600" dirty="0" smtClean="0"/>
              <a:t> </a:t>
            </a:r>
            <a:r>
              <a:rPr lang="en-US" sz="3600" dirty="0" err="1" smtClean="0"/>
              <a:t>beroep</a:t>
            </a:r>
            <a:endParaRPr lang="en-US" sz="3600" dirty="0" smtClean="0"/>
          </a:p>
          <a:p>
            <a:endParaRPr lang="en-US" dirty="0" smtClean="0"/>
          </a:p>
          <a:p>
            <a:r>
              <a:rPr lang="en-US" sz="1400" dirty="0" smtClean="0"/>
              <a:t>1.	</a:t>
            </a:r>
            <a:r>
              <a:rPr lang="en-US" sz="1400" dirty="0" err="1" smtClean="0"/>
              <a:t>Auguste</a:t>
            </a:r>
            <a:r>
              <a:rPr lang="en-US" sz="1400" dirty="0" smtClean="0"/>
              <a:t> </a:t>
            </a:r>
            <a:r>
              <a:rPr lang="en-US" sz="1400" dirty="0" err="1" smtClean="0"/>
              <a:t>Pleis</a:t>
            </a:r>
            <a:r>
              <a:rPr lang="en-US" sz="1400" dirty="0" smtClean="0"/>
              <a:t> (18)		</a:t>
            </a:r>
            <a:r>
              <a:rPr lang="en-US" sz="1400" dirty="0" err="1" smtClean="0"/>
              <a:t>Handelaar</a:t>
            </a:r>
            <a:r>
              <a:rPr lang="en-US" sz="1400" dirty="0" smtClean="0"/>
              <a:t> in </a:t>
            </a:r>
            <a:r>
              <a:rPr lang="en-US" sz="1400" dirty="0" err="1" smtClean="0"/>
              <a:t>vlas</a:t>
            </a:r>
            <a:r>
              <a:rPr lang="en-US" sz="1400" dirty="0" smtClean="0"/>
              <a:t>- en </a:t>
            </a:r>
            <a:r>
              <a:rPr lang="en-US" sz="1400" dirty="0" err="1" smtClean="0"/>
              <a:t>katoengarens</a:t>
            </a:r>
            <a:r>
              <a:rPr lang="en-US" sz="1400" dirty="0" smtClean="0"/>
              <a:t>.</a:t>
            </a:r>
          </a:p>
          <a:p>
            <a:r>
              <a:rPr lang="en-US" sz="1400" dirty="0" smtClean="0"/>
              <a:t>2.	Paul </a:t>
            </a:r>
            <a:r>
              <a:rPr lang="en-US" sz="1400" dirty="0" err="1" smtClean="0"/>
              <a:t>Vandenhaute</a:t>
            </a:r>
            <a:r>
              <a:rPr lang="en-US" sz="1400" dirty="0" smtClean="0"/>
              <a:t> (12)		</a:t>
            </a:r>
            <a:r>
              <a:rPr lang="en-US" sz="1400" dirty="0" err="1" smtClean="0">
                <a:solidFill>
                  <a:srgbClr val="FF0000"/>
                </a:solidFill>
              </a:rPr>
              <a:t>Fabrikant</a:t>
            </a:r>
            <a:r>
              <a:rPr lang="en-US" sz="1400" dirty="0" smtClean="0">
                <a:solidFill>
                  <a:srgbClr val="FF0000"/>
                </a:solidFill>
              </a:rPr>
              <a:t> – </a:t>
            </a:r>
            <a:r>
              <a:rPr lang="en-US" sz="1400" dirty="0" err="1" smtClean="0">
                <a:solidFill>
                  <a:srgbClr val="FF0000"/>
                </a:solidFill>
              </a:rPr>
              <a:t>Paardenhaar</a:t>
            </a:r>
            <a:r>
              <a:rPr lang="en-US" sz="1400" dirty="0" smtClean="0"/>
              <a:t>.</a:t>
            </a:r>
          </a:p>
          <a:p>
            <a:r>
              <a:rPr lang="en-US" sz="1400" dirty="0" smtClean="0"/>
              <a:t>3.	Alfred </a:t>
            </a:r>
            <a:r>
              <a:rPr lang="en-US" sz="1400" dirty="0" err="1" smtClean="0"/>
              <a:t>Seresia</a:t>
            </a:r>
            <a:r>
              <a:rPr lang="en-US" sz="1400" dirty="0" smtClean="0"/>
              <a:t> (10)		:</a:t>
            </a:r>
            <a:r>
              <a:rPr lang="en-US" sz="1400" dirty="0" err="1" smtClean="0"/>
              <a:t>Leraar</a:t>
            </a:r>
            <a:r>
              <a:rPr lang="en-US" sz="1400" dirty="0" smtClean="0"/>
              <a:t> – </a:t>
            </a:r>
            <a:r>
              <a:rPr lang="en-US" sz="1400" dirty="0" err="1" smtClean="0"/>
              <a:t>Ecole</a:t>
            </a:r>
            <a:r>
              <a:rPr lang="en-US" sz="1400" dirty="0" smtClean="0"/>
              <a:t> des </a:t>
            </a:r>
            <a:r>
              <a:rPr lang="en-US" sz="1400" dirty="0" err="1" smtClean="0"/>
              <a:t>Hautes</a:t>
            </a:r>
            <a:r>
              <a:rPr lang="en-US" sz="1400" dirty="0" smtClean="0"/>
              <a:t> Etudes.</a:t>
            </a:r>
          </a:p>
          <a:p>
            <a:r>
              <a:rPr lang="en-US" sz="1400" dirty="0" smtClean="0"/>
              <a:t>4.	Johann Hartmann (11)		:</a:t>
            </a:r>
            <a:r>
              <a:rPr lang="en-US" sz="1400" dirty="0" err="1" smtClean="0">
                <a:solidFill>
                  <a:srgbClr val="FF0000"/>
                </a:solidFill>
              </a:rPr>
              <a:t>Producent</a:t>
            </a:r>
            <a:r>
              <a:rPr lang="en-US" sz="1400" dirty="0" smtClean="0">
                <a:solidFill>
                  <a:srgbClr val="FF0000"/>
                </a:solidFill>
              </a:rPr>
              <a:t> van </a:t>
            </a:r>
            <a:r>
              <a:rPr lang="en-US" sz="1400" dirty="0" err="1" smtClean="0">
                <a:solidFill>
                  <a:srgbClr val="FF0000"/>
                </a:solidFill>
              </a:rPr>
              <a:t>bloembollenzaad</a:t>
            </a:r>
            <a:r>
              <a:rPr lang="en-US" sz="1400" dirty="0" smtClean="0">
                <a:solidFill>
                  <a:srgbClr val="FF0000"/>
                </a:solidFill>
              </a:rPr>
              <a:t>; </a:t>
            </a:r>
            <a:r>
              <a:rPr lang="en-US" sz="1400" dirty="0" smtClean="0"/>
              <a:t>Consul van </a:t>
            </a:r>
            <a:r>
              <a:rPr lang="en-US" sz="1400" dirty="0" err="1" smtClean="0"/>
              <a:t>Denemarken</a:t>
            </a:r>
            <a:endParaRPr lang="en-US" sz="1400" dirty="0" smtClean="0"/>
          </a:p>
          <a:p>
            <a:r>
              <a:rPr lang="en-US" sz="1400" dirty="0" smtClean="0"/>
              <a:t>5.	Alfred Minne (8)		:</a:t>
            </a:r>
            <a:r>
              <a:rPr lang="en-US" sz="1400" dirty="0" err="1" smtClean="0"/>
              <a:t>Reder</a:t>
            </a:r>
            <a:r>
              <a:rPr lang="en-US" sz="1400" dirty="0" smtClean="0"/>
              <a:t> – </a:t>
            </a:r>
            <a:r>
              <a:rPr lang="en-US" sz="1400" dirty="0" err="1" smtClean="0"/>
              <a:t>expediteur</a:t>
            </a:r>
            <a:r>
              <a:rPr lang="en-US" sz="1400" dirty="0" smtClean="0"/>
              <a:t>.</a:t>
            </a:r>
          </a:p>
          <a:p>
            <a:r>
              <a:rPr lang="en-US" sz="1400" dirty="0" smtClean="0"/>
              <a:t>6.	Armand Vanden </a:t>
            </a:r>
            <a:r>
              <a:rPr lang="en-US" sz="1400" dirty="0" err="1" smtClean="0"/>
              <a:t>Bos</a:t>
            </a:r>
            <a:r>
              <a:rPr lang="en-US" sz="1400" dirty="0" smtClean="0"/>
              <a:t> (9)		</a:t>
            </a:r>
            <a:r>
              <a:rPr lang="en-US" sz="1400" dirty="0" err="1" smtClean="0"/>
              <a:t>Kolenhandelaar</a:t>
            </a:r>
            <a:endParaRPr lang="en-US" sz="1400" dirty="0" smtClean="0"/>
          </a:p>
          <a:p>
            <a:r>
              <a:rPr lang="en-US" sz="1400" dirty="0" smtClean="0"/>
              <a:t>7.	Charles Bergen (2)		</a:t>
            </a:r>
            <a:r>
              <a:rPr lang="en-US" sz="1400" dirty="0" err="1" smtClean="0"/>
              <a:t>Makelaar</a:t>
            </a:r>
            <a:r>
              <a:rPr lang="en-US" sz="1400" dirty="0" smtClean="0"/>
              <a:t> in </a:t>
            </a:r>
            <a:r>
              <a:rPr lang="en-US" sz="1400" dirty="0" err="1" smtClean="0"/>
              <a:t>Katoen</a:t>
            </a:r>
            <a:r>
              <a:rPr lang="en-US" sz="1400" dirty="0" smtClean="0"/>
              <a:t>.</a:t>
            </a:r>
          </a:p>
          <a:p>
            <a:r>
              <a:rPr lang="en-US" sz="1400" dirty="0" smtClean="0"/>
              <a:t>8.	Emile </a:t>
            </a:r>
            <a:r>
              <a:rPr lang="en-US" sz="1400" dirty="0" err="1" smtClean="0"/>
              <a:t>Tytgat</a:t>
            </a:r>
            <a:r>
              <a:rPr lang="en-US" sz="1400" dirty="0" smtClean="0"/>
              <a:t>	 (14)	:	</a:t>
            </a:r>
            <a:r>
              <a:rPr lang="en-US" sz="1400" dirty="0" err="1" smtClean="0"/>
              <a:t>Mechanische</a:t>
            </a:r>
            <a:r>
              <a:rPr lang="en-US" sz="1400" dirty="0" smtClean="0"/>
              <a:t> </a:t>
            </a:r>
            <a:r>
              <a:rPr lang="en-US" sz="1400" dirty="0" err="1" smtClean="0"/>
              <a:t>constructies</a:t>
            </a:r>
            <a:r>
              <a:rPr lang="en-US" sz="1400" dirty="0" smtClean="0"/>
              <a:t> (</a:t>
            </a:r>
            <a:r>
              <a:rPr lang="en-US" sz="1400" dirty="0" err="1" smtClean="0"/>
              <a:t>Ingenieur</a:t>
            </a:r>
            <a:r>
              <a:rPr lang="en-US" sz="1400" dirty="0" smtClean="0"/>
              <a:t>-</a:t>
            </a:r>
          </a:p>
          <a:p>
            <a:r>
              <a:rPr lang="en-US" sz="1400" dirty="0" smtClean="0"/>
              <a:t>				</a:t>
            </a:r>
            <a:r>
              <a:rPr lang="en-US" sz="1400" dirty="0" err="1" smtClean="0"/>
              <a:t>Directeur</a:t>
            </a:r>
            <a:r>
              <a:rPr lang="en-US" sz="1400" dirty="0" smtClean="0"/>
              <a:t> </a:t>
            </a:r>
            <a:r>
              <a:rPr lang="en-US" sz="1400" dirty="0" err="1" smtClean="0"/>
              <a:t>Ets</a:t>
            </a:r>
            <a:r>
              <a:rPr lang="en-US" sz="1400" dirty="0" smtClean="0"/>
              <a:t> </a:t>
            </a:r>
            <a:r>
              <a:rPr lang="en-US" sz="1400" dirty="0" err="1" smtClean="0"/>
              <a:t>Pante</a:t>
            </a:r>
            <a:r>
              <a:rPr lang="en-US" sz="1400" dirty="0" smtClean="0"/>
              <a:t> &amp; </a:t>
            </a:r>
            <a:r>
              <a:rPr lang="en-US" sz="1400" dirty="0" err="1" smtClean="0"/>
              <a:t>Masquelier</a:t>
            </a:r>
            <a:r>
              <a:rPr lang="en-US" sz="1400" dirty="0" smtClean="0"/>
              <a:t>).</a:t>
            </a:r>
          </a:p>
          <a:p>
            <a:r>
              <a:rPr lang="en-US" sz="1400" dirty="0" smtClean="0"/>
              <a:t>9.	Léopold </a:t>
            </a:r>
            <a:r>
              <a:rPr lang="en-US" sz="1400" dirty="0" err="1" smtClean="0"/>
              <a:t>Herry</a:t>
            </a:r>
            <a:r>
              <a:rPr lang="en-US" sz="1400" dirty="0" smtClean="0"/>
              <a:t> (13)		:</a:t>
            </a:r>
            <a:r>
              <a:rPr lang="en-US" sz="1400" dirty="0" err="1" smtClean="0"/>
              <a:t>Directeur</a:t>
            </a:r>
            <a:r>
              <a:rPr lang="en-US" sz="1400" dirty="0" smtClean="0"/>
              <a:t> </a:t>
            </a:r>
            <a:r>
              <a:rPr lang="en-US" sz="1400" dirty="0" err="1" smtClean="0"/>
              <a:t>Generaal</a:t>
            </a:r>
            <a:r>
              <a:rPr lang="en-US" sz="1400" dirty="0" smtClean="0"/>
              <a:t> : </a:t>
            </a:r>
            <a:r>
              <a:rPr lang="en-US" sz="1400" dirty="0" err="1" smtClean="0"/>
              <a:t>Elektrische</a:t>
            </a:r>
            <a:r>
              <a:rPr lang="en-US" sz="1400" dirty="0" smtClean="0"/>
              <a:t> </a:t>
            </a:r>
            <a:r>
              <a:rPr lang="en-US" sz="1400" dirty="0" err="1" smtClean="0"/>
              <a:t>Centrale</a:t>
            </a:r>
            <a:r>
              <a:rPr lang="en-US" sz="1400" dirty="0"/>
              <a:t> </a:t>
            </a:r>
            <a:r>
              <a:rPr lang="en-US" sz="1400" dirty="0" smtClean="0"/>
              <a:t>der </a:t>
            </a:r>
            <a:r>
              <a:rPr lang="en-US" sz="1400" dirty="0" err="1" smtClean="0"/>
              <a:t>Vlaanderen</a:t>
            </a:r>
            <a:r>
              <a:rPr lang="en-US" sz="1400" dirty="0" smtClean="0"/>
              <a:t>,</a:t>
            </a:r>
          </a:p>
          <a:p>
            <a:r>
              <a:rPr lang="en-US" sz="1400" dirty="0" smtClean="0"/>
              <a:t>10.	André de </a:t>
            </a:r>
            <a:r>
              <a:rPr lang="en-US" sz="1400" dirty="0" err="1" smtClean="0"/>
              <a:t>Bersaques</a:t>
            </a:r>
            <a:r>
              <a:rPr lang="en-US" sz="1400" dirty="0" smtClean="0"/>
              <a:t> (19)		:Jurist.</a:t>
            </a:r>
          </a:p>
          <a:p>
            <a:r>
              <a:rPr lang="en-US" sz="1400" dirty="0" smtClean="0"/>
              <a:t>11.	Emile Vincent (5)		:</a:t>
            </a:r>
            <a:r>
              <a:rPr lang="en-US" sz="1400" dirty="0" err="1" smtClean="0"/>
              <a:t>Verwarming</a:t>
            </a:r>
            <a:r>
              <a:rPr lang="en-US" sz="1400" dirty="0" smtClean="0"/>
              <a:t> en </a:t>
            </a:r>
            <a:r>
              <a:rPr lang="en-US" sz="1400" dirty="0" err="1" smtClean="0"/>
              <a:t>ventilatie</a:t>
            </a:r>
            <a:endParaRPr lang="en-US" sz="1400" dirty="0" smtClean="0"/>
          </a:p>
          <a:p>
            <a:r>
              <a:rPr lang="en-US" sz="1400" dirty="0" smtClean="0"/>
              <a:t>12.	</a:t>
            </a:r>
            <a:r>
              <a:rPr lang="en-US" sz="1400" dirty="0" smtClean="0">
                <a:solidFill>
                  <a:srgbClr val="FF0000"/>
                </a:solidFill>
              </a:rPr>
              <a:t>Louis </a:t>
            </a:r>
            <a:r>
              <a:rPr lang="en-US" sz="1400" dirty="0" err="1" smtClean="0">
                <a:solidFill>
                  <a:srgbClr val="FF0000"/>
                </a:solidFill>
              </a:rPr>
              <a:t>Montigny</a:t>
            </a:r>
            <a:r>
              <a:rPr lang="en-US" sz="1400" dirty="0" smtClean="0">
                <a:solidFill>
                  <a:srgbClr val="FF0000"/>
                </a:solidFill>
              </a:rPr>
              <a:t> (3)</a:t>
            </a:r>
            <a:r>
              <a:rPr lang="en-US" sz="1400" dirty="0" smtClean="0"/>
              <a:t>		:</a:t>
            </a:r>
            <a:r>
              <a:rPr lang="en-US" sz="1400" dirty="0" err="1" smtClean="0">
                <a:solidFill>
                  <a:srgbClr val="FF0000"/>
                </a:solidFill>
              </a:rPr>
              <a:t>Fabrikant</a:t>
            </a:r>
            <a:r>
              <a:rPr lang="en-US" sz="1400" dirty="0" smtClean="0">
                <a:solidFill>
                  <a:srgbClr val="FF0000"/>
                </a:solidFill>
              </a:rPr>
              <a:t> van </a:t>
            </a:r>
            <a:r>
              <a:rPr lang="en-US" sz="1400" dirty="0" err="1" smtClean="0">
                <a:solidFill>
                  <a:srgbClr val="FF0000"/>
                </a:solidFill>
              </a:rPr>
              <a:t>riemen</a:t>
            </a:r>
            <a:r>
              <a:rPr lang="en-US" sz="1400" dirty="0" smtClean="0">
                <a:solidFill>
                  <a:srgbClr val="FF0000"/>
                </a:solidFill>
              </a:rPr>
              <a:t> : </a:t>
            </a:r>
            <a:r>
              <a:rPr lang="en-US" sz="1400" dirty="0" err="1" smtClean="0">
                <a:solidFill>
                  <a:srgbClr val="FF0000"/>
                </a:solidFill>
              </a:rPr>
              <a:t>Ingenieur</a:t>
            </a:r>
            <a:r>
              <a:rPr lang="en-US" sz="1400" dirty="0" smtClean="0">
                <a:solidFill>
                  <a:srgbClr val="FF0000"/>
                </a:solidFill>
              </a:rPr>
              <a:t>- </a:t>
            </a:r>
            <a:r>
              <a:rPr lang="en-US" sz="1400" dirty="0" err="1" smtClean="0">
                <a:solidFill>
                  <a:srgbClr val="FF0000"/>
                </a:solidFill>
              </a:rPr>
              <a:t>Directeur</a:t>
            </a:r>
            <a:endParaRPr lang="en-US" sz="1400" dirty="0" smtClean="0">
              <a:solidFill>
                <a:srgbClr val="FF0000"/>
              </a:solidFill>
            </a:endParaRPr>
          </a:p>
          <a:p>
            <a:r>
              <a:rPr lang="en-US" sz="1400" dirty="0" smtClean="0">
                <a:solidFill>
                  <a:srgbClr val="FF0000"/>
                </a:solidFill>
              </a:rPr>
              <a:t>					</a:t>
            </a:r>
            <a:r>
              <a:rPr lang="en-US" sz="1400" dirty="0" err="1" smtClean="0">
                <a:solidFill>
                  <a:srgbClr val="FF0000"/>
                </a:solidFill>
              </a:rPr>
              <a:t>Ets</a:t>
            </a:r>
            <a:r>
              <a:rPr lang="en-US" sz="1400" dirty="0" smtClean="0">
                <a:solidFill>
                  <a:srgbClr val="FF0000"/>
                </a:solidFill>
              </a:rPr>
              <a:t> J. </a:t>
            </a:r>
            <a:r>
              <a:rPr lang="en-US" sz="1400" dirty="0" err="1" smtClean="0">
                <a:solidFill>
                  <a:srgbClr val="FF0000"/>
                </a:solidFill>
              </a:rPr>
              <a:t>Laroche-Lechat</a:t>
            </a:r>
            <a:r>
              <a:rPr lang="en-US" sz="1400" dirty="0" smtClean="0">
                <a:solidFill>
                  <a:srgbClr val="FF0000"/>
                </a:solidFill>
              </a:rPr>
              <a:t>.</a:t>
            </a:r>
          </a:p>
          <a:p>
            <a:r>
              <a:rPr lang="en-US" sz="1400" dirty="0" smtClean="0"/>
              <a:t>13.	Paul </a:t>
            </a:r>
            <a:r>
              <a:rPr lang="en-US" sz="1400" dirty="0" err="1" smtClean="0"/>
              <a:t>Colmant</a:t>
            </a:r>
            <a:r>
              <a:rPr lang="en-US" sz="1400" dirty="0" smtClean="0"/>
              <a:t> (7)		:Auto-</a:t>
            </a:r>
            <a:r>
              <a:rPr lang="en-US" sz="1400" dirty="0" err="1" smtClean="0"/>
              <a:t>verdeler</a:t>
            </a:r>
            <a:r>
              <a:rPr lang="en-US" sz="1400" dirty="0" smtClean="0"/>
              <a:t>.</a:t>
            </a:r>
          </a:p>
          <a:p>
            <a:r>
              <a:rPr lang="en-US" sz="1400" dirty="0" smtClean="0"/>
              <a:t>14.	</a:t>
            </a:r>
            <a:r>
              <a:rPr lang="en-US" sz="1400" dirty="0" err="1" smtClean="0"/>
              <a:t>Adolphe</a:t>
            </a:r>
            <a:r>
              <a:rPr lang="en-US" sz="1400" dirty="0" smtClean="0"/>
              <a:t> </a:t>
            </a:r>
            <a:r>
              <a:rPr lang="en-US" sz="1400" dirty="0" err="1" smtClean="0"/>
              <a:t>Seresia</a:t>
            </a:r>
            <a:r>
              <a:rPr lang="en-US" sz="1400" dirty="0" smtClean="0"/>
              <a:t> (1)		:</a:t>
            </a:r>
            <a:r>
              <a:rPr lang="en-US" sz="1400" dirty="0" err="1" smtClean="0"/>
              <a:t>Raadgevend</a:t>
            </a:r>
            <a:r>
              <a:rPr lang="en-US" sz="1400" dirty="0" smtClean="0"/>
              <a:t> </a:t>
            </a:r>
            <a:r>
              <a:rPr lang="en-US" sz="1400" dirty="0" err="1" smtClean="0"/>
              <a:t>ingenieur</a:t>
            </a:r>
            <a:r>
              <a:rPr lang="en-US" sz="1400" dirty="0" smtClean="0"/>
              <a:t> </a:t>
            </a:r>
            <a:r>
              <a:rPr lang="en-US" sz="1400" dirty="0" err="1" smtClean="0"/>
              <a:t>elektriciteit</a:t>
            </a:r>
            <a:r>
              <a:rPr lang="en-US" sz="1400" dirty="0" smtClean="0"/>
              <a:t>.</a:t>
            </a:r>
          </a:p>
          <a:p>
            <a:r>
              <a:rPr lang="en-US" sz="1400" dirty="0" smtClean="0"/>
              <a:t>15.	</a:t>
            </a:r>
            <a:r>
              <a:rPr lang="en-US" sz="1400" dirty="0" smtClean="0">
                <a:solidFill>
                  <a:srgbClr val="FF0000"/>
                </a:solidFill>
              </a:rPr>
              <a:t>Louis </a:t>
            </a:r>
            <a:r>
              <a:rPr lang="en-US" sz="1400" dirty="0" err="1" smtClean="0">
                <a:solidFill>
                  <a:srgbClr val="FF0000"/>
                </a:solidFill>
              </a:rPr>
              <a:t>Fredericq</a:t>
            </a:r>
            <a:r>
              <a:rPr lang="en-US" sz="1400" dirty="0" smtClean="0">
                <a:solidFill>
                  <a:srgbClr val="FF0000"/>
                </a:solidFill>
              </a:rPr>
              <a:t> (6)</a:t>
            </a:r>
            <a:r>
              <a:rPr lang="en-US" sz="1400" dirty="0" smtClean="0"/>
              <a:t>		:</a:t>
            </a:r>
            <a:r>
              <a:rPr lang="en-US" sz="1400" dirty="0" err="1" smtClean="0"/>
              <a:t>Universiteitsprofessor</a:t>
            </a:r>
            <a:r>
              <a:rPr lang="en-US" sz="1400" dirty="0" smtClean="0"/>
              <a:t> – </a:t>
            </a:r>
            <a:r>
              <a:rPr lang="en-US" sz="1400" dirty="0" err="1" smtClean="0"/>
              <a:t>Rechten</a:t>
            </a:r>
            <a:r>
              <a:rPr lang="en-US" sz="1400" dirty="0" smtClean="0"/>
              <a:t>.</a:t>
            </a:r>
          </a:p>
          <a:p>
            <a:r>
              <a:rPr lang="en-US" sz="1400" dirty="0" smtClean="0"/>
              <a:t>16.	Robert </a:t>
            </a:r>
            <a:r>
              <a:rPr lang="en-US" sz="1400" dirty="0" err="1" smtClean="0"/>
              <a:t>Heughebaert</a:t>
            </a:r>
            <a:r>
              <a:rPr lang="en-US" sz="1400" dirty="0" smtClean="0"/>
              <a:t> 		:</a:t>
            </a:r>
            <a:r>
              <a:rPr lang="en-US" sz="1400" dirty="0" err="1" smtClean="0"/>
              <a:t>Brouwer</a:t>
            </a:r>
            <a:endParaRPr lang="en-US" sz="1400" dirty="0" smtClean="0"/>
          </a:p>
          <a:p>
            <a:r>
              <a:rPr lang="en-US" sz="1400" dirty="0" smtClean="0"/>
              <a:t>17.	Henry Bancroft Livingston (20)	:Vice-consul van Groot-</a:t>
            </a:r>
            <a:r>
              <a:rPr lang="en-US" sz="1400" dirty="0" err="1" smtClean="0"/>
              <a:t>Brittannië</a:t>
            </a:r>
            <a:r>
              <a:rPr lang="en-US" sz="1400" dirty="0" smtClean="0"/>
              <a:t>.</a:t>
            </a:r>
          </a:p>
          <a:p>
            <a:r>
              <a:rPr lang="en-US" sz="1400" dirty="0" smtClean="0"/>
              <a:t>18.	James </a:t>
            </a:r>
            <a:r>
              <a:rPr lang="en-US" sz="1400" dirty="0" err="1" smtClean="0"/>
              <a:t>Duvivier</a:t>
            </a:r>
            <a:r>
              <a:rPr lang="en-US" sz="1400" dirty="0" smtClean="0"/>
              <a:t>		:</a:t>
            </a:r>
            <a:r>
              <a:rPr lang="en-US" sz="1400" dirty="0" err="1" smtClean="0"/>
              <a:t>Vlasweverij</a:t>
            </a:r>
            <a:r>
              <a:rPr lang="en-US" sz="1400" dirty="0" smtClean="0"/>
              <a:t>.</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1728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536" y="526480"/>
            <a:ext cx="8064896" cy="620407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39233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251520" y="548680"/>
            <a:ext cx="8424936" cy="5970865"/>
          </a:xfrm>
          <a:prstGeom prst="rect">
            <a:avLst/>
          </a:prstGeom>
        </p:spPr>
        <p:txBody>
          <a:bodyPr wrap="square">
            <a:spAutoFit/>
          </a:bodyPr>
          <a:lstStyle/>
          <a:p>
            <a:pPr algn="ctr"/>
            <a:r>
              <a:rPr lang="nl-BE" sz="4000" dirty="0" smtClean="0"/>
              <a:t>Frans is de voertaal</a:t>
            </a:r>
          </a:p>
          <a:p>
            <a:endParaRPr lang="nl-BE" dirty="0" smtClean="0"/>
          </a:p>
          <a:p>
            <a:r>
              <a:rPr lang="nl-BE" dirty="0" smtClean="0">
                <a:solidFill>
                  <a:srgbClr val="FF0000"/>
                </a:solidFill>
              </a:rPr>
              <a:t>Zes </a:t>
            </a:r>
            <a:r>
              <a:rPr lang="nl-BE" dirty="0">
                <a:solidFill>
                  <a:srgbClr val="FF0000"/>
                </a:solidFill>
              </a:rPr>
              <a:t>talen </a:t>
            </a:r>
            <a:r>
              <a:rPr lang="nl-BE" dirty="0"/>
              <a:t>beheerst </a:t>
            </a:r>
            <a:r>
              <a:rPr lang="nl-BE" dirty="0" err="1"/>
              <a:t>Hartmann</a:t>
            </a:r>
            <a:r>
              <a:rPr lang="nl-BE" dirty="0"/>
              <a:t> nl. Nederlands, Frans, Duits, Engels, Zweeds en Deens; gevolgd door Pauwels die </a:t>
            </a:r>
            <a:r>
              <a:rPr lang="nl-BE" dirty="0" err="1"/>
              <a:t>vijftalig</a:t>
            </a:r>
            <a:r>
              <a:rPr lang="nl-BE" dirty="0"/>
              <a:t> is nl. Nederlands, Frans, Duits, Engels en Spaans.</a:t>
            </a:r>
            <a:endParaRPr lang="en-US" dirty="0"/>
          </a:p>
          <a:p>
            <a:r>
              <a:rPr lang="nl-BE" dirty="0"/>
              <a:t> </a:t>
            </a:r>
            <a:endParaRPr lang="en-US" dirty="0"/>
          </a:p>
          <a:p>
            <a:r>
              <a:rPr lang="nl-BE" dirty="0"/>
              <a:t>Volgende vier talen (Nederlands, Frans, Duits, Engels) beheersen Bas Backer, De </a:t>
            </a:r>
            <a:r>
              <a:rPr lang="nl-BE" dirty="0" err="1"/>
              <a:t>Geyter</a:t>
            </a:r>
            <a:r>
              <a:rPr lang="nl-BE" dirty="0"/>
              <a:t>, Heymans en </a:t>
            </a:r>
            <a:r>
              <a:rPr lang="nl-BE" dirty="0" err="1"/>
              <a:t>Heynderyckx</a:t>
            </a:r>
            <a:r>
              <a:rPr lang="nl-BE" dirty="0"/>
              <a:t>, </a:t>
            </a:r>
            <a:r>
              <a:rPr lang="nl-BE" dirty="0" err="1"/>
              <a:t>Loore</a:t>
            </a:r>
            <a:r>
              <a:rPr lang="nl-BE" dirty="0"/>
              <a:t>, Minne, </a:t>
            </a:r>
            <a:r>
              <a:rPr lang="nl-BE" dirty="0" err="1"/>
              <a:t>Serck</a:t>
            </a:r>
            <a:r>
              <a:rPr lang="nl-BE" dirty="0"/>
              <a:t>, </a:t>
            </a:r>
            <a:r>
              <a:rPr lang="nl-BE" dirty="0" err="1"/>
              <a:t>Vandenhaute</a:t>
            </a:r>
            <a:r>
              <a:rPr lang="nl-BE" dirty="0"/>
              <a:t>, terwijl </a:t>
            </a:r>
            <a:r>
              <a:rPr lang="nl-BE" dirty="0" err="1"/>
              <a:t>Heughebaert</a:t>
            </a:r>
            <a:r>
              <a:rPr lang="nl-BE" dirty="0"/>
              <a:t> ook viertalig is nl. Nederlands, Frans, Engels en Spaans.</a:t>
            </a:r>
            <a:endParaRPr lang="en-US" dirty="0"/>
          </a:p>
          <a:p>
            <a:r>
              <a:rPr lang="nl-BE" dirty="0"/>
              <a:t> </a:t>
            </a:r>
            <a:endParaRPr lang="en-US" dirty="0"/>
          </a:p>
          <a:p>
            <a:r>
              <a:rPr lang="nl-BE" dirty="0"/>
              <a:t>Meerdere leden zijn drietalig doch de talen durven wel eens verschillen.</a:t>
            </a:r>
            <a:endParaRPr lang="en-US" dirty="0"/>
          </a:p>
          <a:p>
            <a:pPr lvl="0"/>
            <a:r>
              <a:rPr lang="nl-BE" dirty="0"/>
              <a:t>Nederlands, Frans, Duitstalig zijn </a:t>
            </a:r>
            <a:r>
              <a:rPr lang="nl-BE" dirty="0" err="1"/>
              <a:t>Caron</a:t>
            </a:r>
            <a:r>
              <a:rPr lang="nl-BE" dirty="0"/>
              <a:t>, De Clercq, De Geest en Leys</a:t>
            </a:r>
            <a:endParaRPr lang="en-US" dirty="0"/>
          </a:p>
          <a:p>
            <a:pPr lvl="0"/>
            <a:r>
              <a:rPr lang="nl-BE" dirty="0"/>
              <a:t>Frans, Nederlands en Engels beheersen De </a:t>
            </a:r>
            <a:r>
              <a:rPr lang="nl-BE" dirty="0" err="1"/>
              <a:t>Rycke</a:t>
            </a:r>
            <a:r>
              <a:rPr lang="nl-BE" dirty="0"/>
              <a:t>, </a:t>
            </a:r>
            <a:r>
              <a:rPr lang="nl-BE" dirty="0" err="1"/>
              <a:t>Fredericq</a:t>
            </a:r>
            <a:r>
              <a:rPr lang="nl-BE" dirty="0"/>
              <a:t>, </a:t>
            </a:r>
            <a:r>
              <a:rPr lang="nl-BE" dirty="0" err="1"/>
              <a:t>Hebbelynck</a:t>
            </a:r>
            <a:r>
              <a:rPr lang="nl-BE" dirty="0"/>
              <a:t>, </a:t>
            </a:r>
            <a:r>
              <a:rPr lang="nl-BE" dirty="0" err="1"/>
              <a:t>Magnel</a:t>
            </a:r>
            <a:r>
              <a:rPr lang="nl-BE" dirty="0"/>
              <a:t>, </a:t>
            </a:r>
            <a:r>
              <a:rPr lang="nl-BE" dirty="0" err="1"/>
              <a:t>Masquelier</a:t>
            </a:r>
            <a:r>
              <a:rPr lang="nl-BE" dirty="0"/>
              <a:t> en </a:t>
            </a:r>
            <a:r>
              <a:rPr lang="nl-BE" dirty="0" smtClean="0"/>
              <a:t>Vincent. Frans</a:t>
            </a:r>
            <a:r>
              <a:rPr lang="nl-BE" dirty="0"/>
              <a:t>, Duits en Engels spreekt </a:t>
            </a:r>
            <a:r>
              <a:rPr lang="nl-BE" dirty="0" err="1"/>
              <a:t>Saffar</a:t>
            </a:r>
            <a:endParaRPr lang="en-US" dirty="0"/>
          </a:p>
          <a:p>
            <a:r>
              <a:rPr lang="nl-BE" dirty="0"/>
              <a:t> </a:t>
            </a:r>
            <a:endParaRPr lang="en-US" dirty="0"/>
          </a:p>
          <a:p>
            <a:r>
              <a:rPr lang="nl-BE" dirty="0"/>
              <a:t>Tweetalig (Nederlands en Frans) zijn Beyer, </a:t>
            </a:r>
            <a:r>
              <a:rPr lang="nl-BE" dirty="0" err="1"/>
              <a:t>Bourgom</a:t>
            </a:r>
            <a:r>
              <a:rPr lang="nl-BE" dirty="0"/>
              <a:t>, </a:t>
            </a:r>
            <a:r>
              <a:rPr lang="nl-BE" dirty="0" err="1"/>
              <a:t>Colmant</a:t>
            </a:r>
            <a:r>
              <a:rPr lang="nl-BE" dirty="0"/>
              <a:t>, </a:t>
            </a:r>
            <a:r>
              <a:rPr lang="nl-BE" dirty="0" err="1"/>
              <a:t>Desplanques</a:t>
            </a:r>
            <a:r>
              <a:rPr lang="nl-BE" dirty="0"/>
              <a:t>, De Witte, </a:t>
            </a:r>
            <a:r>
              <a:rPr lang="nl-BE" dirty="0" err="1"/>
              <a:t>Jousse</a:t>
            </a:r>
            <a:r>
              <a:rPr lang="nl-BE" dirty="0"/>
              <a:t>, </a:t>
            </a:r>
            <a:r>
              <a:rPr lang="nl-BE" dirty="0" err="1"/>
              <a:t>Storrer</a:t>
            </a:r>
            <a:r>
              <a:rPr lang="nl-BE" dirty="0"/>
              <a:t>, Vanden Bos, Vander </a:t>
            </a:r>
            <a:r>
              <a:rPr lang="nl-BE" dirty="0" err="1"/>
              <a:t>Eecken</a:t>
            </a:r>
            <a:r>
              <a:rPr lang="nl-BE" dirty="0"/>
              <a:t>, Van </a:t>
            </a:r>
            <a:r>
              <a:rPr lang="nl-BE" dirty="0" err="1"/>
              <a:t>Hoorebeke</a:t>
            </a:r>
            <a:r>
              <a:rPr lang="nl-BE" dirty="0"/>
              <a:t> en Wauters, terwijl Taste en </a:t>
            </a:r>
            <a:r>
              <a:rPr lang="nl-BE" dirty="0" err="1"/>
              <a:t>Herry</a:t>
            </a:r>
            <a:r>
              <a:rPr lang="nl-BE" dirty="0"/>
              <a:t> Frans en Duits machtig zijn en </a:t>
            </a:r>
            <a:r>
              <a:rPr lang="nl-BE" dirty="0" err="1"/>
              <a:t>Whipp</a:t>
            </a:r>
            <a:r>
              <a:rPr lang="nl-BE" dirty="0"/>
              <a:t> Frans en Engels.</a:t>
            </a:r>
            <a:endParaRPr lang="en-US" dirty="0"/>
          </a:p>
          <a:p>
            <a:r>
              <a:rPr lang="nl-BE" dirty="0"/>
              <a:t> </a:t>
            </a:r>
            <a:endParaRPr lang="en-US" dirty="0"/>
          </a:p>
          <a:p>
            <a:r>
              <a:rPr lang="nl-BE" dirty="0" err="1">
                <a:solidFill>
                  <a:srgbClr val="FF0000"/>
                </a:solidFill>
              </a:rPr>
              <a:t>Eéntalig</a:t>
            </a:r>
            <a:r>
              <a:rPr lang="nl-BE" dirty="0">
                <a:solidFill>
                  <a:srgbClr val="FF0000"/>
                </a:solidFill>
              </a:rPr>
              <a:t> Frans </a:t>
            </a:r>
            <a:r>
              <a:rPr lang="nl-BE" dirty="0"/>
              <a:t>zijn de </a:t>
            </a:r>
            <a:r>
              <a:rPr lang="nl-BE" dirty="0" err="1"/>
              <a:t>Burbure</a:t>
            </a:r>
            <a:r>
              <a:rPr lang="nl-BE" dirty="0"/>
              <a:t> de </a:t>
            </a:r>
            <a:r>
              <a:rPr lang="nl-BE" dirty="0" err="1"/>
              <a:t>Wesembeek</a:t>
            </a:r>
            <a:r>
              <a:rPr lang="nl-BE" dirty="0"/>
              <a:t>, </a:t>
            </a:r>
            <a:r>
              <a:rPr lang="nl-BE" dirty="0" err="1"/>
              <a:t>Evaldre</a:t>
            </a:r>
            <a:r>
              <a:rPr lang="nl-BE" dirty="0"/>
              <a:t>, </a:t>
            </a:r>
            <a:r>
              <a:rPr lang="nl-BE" dirty="0" err="1"/>
              <a:t>Jadin</a:t>
            </a:r>
            <a:r>
              <a:rPr lang="nl-BE" dirty="0"/>
              <a:t>, </a:t>
            </a:r>
            <a:r>
              <a:rPr lang="nl-BE" dirty="0" err="1"/>
              <a:t>Marynen</a:t>
            </a:r>
            <a:r>
              <a:rPr lang="nl-BE" dirty="0"/>
              <a:t>, </a:t>
            </a:r>
            <a:r>
              <a:rPr lang="nl-BE" dirty="0" err="1"/>
              <a:t>Pleis</a:t>
            </a:r>
            <a:r>
              <a:rPr lang="nl-BE" dirty="0"/>
              <a:t>, en </a:t>
            </a:r>
            <a:r>
              <a:rPr lang="nl-BE" dirty="0" err="1"/>
              <a:t>Scarceriaux</a:t>
            </a:r>
            <a:r>
              <a:rPr lang="nl-BE" dirty="0" smtClean="0"/>
              <a:t>. (bron : de </a:t>
            </a:r>
            <a:r>
              <a:rPr lang="nl-BE" dirty="0" err="1" smtClean="0"/>
              <a:t>annuaire</a:t>
            </a:r>
            <a:r>
              <a:rPr lang="nl-BE" dirty="0" smtClean="0"/>
              <a:t> van 1933 – 1934)</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91144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510309" y="1268760"/>
            <a:ext cx="7416824" cy="4031873"/>
          </a:xfrm>
          <a:prstGeom prst="rect">
            <a:avLst/>
          </a:prstGeom>
        </p:spPr>
        <p:txBody>
          <a:bodyPr wrap="square">
            <a:spAutoFit/>
          </a:bodyPr>
          <a:lstStyle/>
          <a:p>
            <a:pPr algn="ctr"/>
            <a:endParaRPr lang="en-US" sz="4000" dirty="0"/>
          </a:p>
          <a:p>
            <a:r>
              <a:rPr lang="nl-BE" dirty="0"/>
              <a:t> </a:t>
            </a:r>
            <a:r>
              <a:rPr lang="nl-BE" dirty="0" smtClean="0"/>
              <a:t>In </a:t>
            </a:r>
            <a:r>
              <a:rPr lang="nl-BE" dirty="0"/>
              <a:t>1935-1936 is het gemiddeld percentage van de aanwezigen 60%. </a:t>
            </a:r>
            <a:r>
              <a:rPr lang="fr-BE" dirty="0"/>
              <a:t>“</a:t>
            </a:r>
            <a:r>
              <a:rPr lang="fr-BE" dirty="0">
                <a:solidFill>
                  <a:srgbClr val="FF0000"/>
                </a:solidFill>
              </a:rPr>
              <a:t>Il est donc normal</a:t>
            </a:r>
            <a:r>
              <a:rPr lang="fr-BE" dirty="0"/>
              <a:t>, mais pourrait aisément être relevé de quelques unités moyennant un peu de bon volonté de la part des abstentionnistes</a:t>
            </a:r>
            <a:r>
              <a:rPr lang="fr-BE" dirty="0" smtClean="0"/>
              <a:t>.»</a:t>
            </a:r>
          </a:p>
          <a:p>
            <a:endParaRPr lang="en-US" dirty="0"/>
          </a:p>
          <a:p>
            <a:r>
              <a:rPr lang="nl-BE" dirty="0"/>
              <a:t>LH, </a:t>
            </a:r>
            <a:r>
              <a:rPr lang="nl-BE" dirty="0" smtClean="0"/>
              <a:t>1936-07-03-01</a:t>
            </a:r>
          </a:p>
          <a:p>
            <a:endParaRPr lang="nl-BE" dirty="0"/>
          </a:p>
          <a:p>
            <a:r>
              <a:rPr lang="fr-BE" dirty="0"/>
              <a:t>Le président ne peut constater, à sa grande désolation, que nous battons aujourd’hui </a:t>
            </a:r>
            <a:r>
              <a:rPr lang="fr-BE" dirty="0">
                <a:solidFill>
                  <a:srgbClr val="FF0000"/>
                </a:solidFill>
              </a:rPr>
              <a:t>(27 </a:t>
            </a:r>
            <a:r>
              <a:rPr lang="fr-BE" dirty="0" err="1">
                <a:solidFill>
                  <a:srgbClr val="FF0000"/>
                </a:solidFill>
              </a:rPr>
              <a:t>mei</a:t>
            </a:r>
            <a:r>
              <a:rPr lang="fr-BE" dirty="0">
                <a:solidFill>
                  <a:srgbClr val="FF0000"/>
                </a:solidFill>
              </a:rPr>
              <a:t> 1938</a:t>
            </a:r>
            <a:r>
              <a:rPr lang="fr-BE" dirty="0"/>
              <a:t>) un nouveau record : celui du minimum de présences (25/57 soit </a:t>
            </a:r>
            <a:r>
              <a:rPr lang="fr-BE" dirty="0">
                <a:solidFill>
                  <a:srgbClr val="FF0000"/>
                </a:solidFill>
              </a:rPr>
              <a:t>44%</a:t>
            </a:r>
            <a:r>
              <a:rPr lang="fr-BE" dirty="0"/>
              <a:t>). </a:t>
            </a:r>
            <a:endParaRPr lang="fr-BE" dirty="0" smtClean="0"/>
          </a:p>
          <a:p>
            <a:endParaRPr lang="en-US" dirty="0"/>
          </a:p>
          <a:p>
            <a:r>
              <a:rPr lang="nl-BE" dirty="0"/>
              <a:t>LH, 1938-05-27-01</a:t>
            </a:r>
            <a:endParaRPr lang="en-US" dirty="0"/>
          </a:p>
          <a:p>
            <a:endParaRPr lang="en-US" dirty="0"/>
          </a:p>
        </p:txBody>
      </p:sp>
      <p:sp>
        <p:nvSpPr>
          <p:cNvPr id="3" name="Rectangle 2"/>
          <p:cNvSpPr/>
          <p:nvPr/>
        </p:nvSpPr>
        <p:spPr>
          <a:xfrm>
            <a:off x="2879403" y="922890"/>
            <a:ext cx="2678638" cy="769441"/>
          </a:xfrm>
          <a:prstGeom prst="rect">
            <a:avLst/>
          </a:prstGeom>
        </p:spPr>
        <p:txBody>
          <a:bodyPr wrap="none">
            <a:spAutoFit/>
          </a:bodyPr>
          <a:lstStyle/>
          <a:p>
            <a:pPr algn="ctr"/>
            <a:r>
              <a:rPr lang="nl-BE" sz="4400" dirty="0" smtClean="0"/>
              <a:t>Assidu</a:t>
            </a:r>
            <a:r>
              <a:rPr lang="nl-BE" sz="4400" dirty="0" smtClean="0"/>
              <a:t>ï</a:t>
            </a:r>
            <a:r>
              <a:rPr lang="nl-BE" sz="4400" dirty="0" smtClean="0"/>
              <a:t>teit</a:t>
            </a:r>
            <a:endParaRPr lang="nl-BE"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3992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0" y="2090908"/>
            <a:ext cx="9144000" cy="1930069"/>
          </a:xfrm>
        </p:spPr>
        <p:txBody>
          <a:bodyPr anchorCtr="1">
            <a:normAutofit fontScale="90000"/>
          </a:bodyPr>
          <a:lstStyle/>
          <a:p>
            <a:r>
              <a:rPr lang="nl-BE" sz="4000" dirty="0" smtClean="0"/>
              <a:t>Thematische opbouw</a:t>
            </a:r>
            <a:br>
              <a:rPr lang="nl-BE" sz="4000" dirty="0" smtClean="0"/>
            </a:br>
            <a:r>
              <a:rPr lang="nl-BE" sz="4000" dirty="0"/>
              <a:t/>
            </a:r>
            <a:br>
              <a:rPr lang="nl-BE" sz="4000" dirty="0"/>
            </a:br>
            <a:r>
              <a:rPr lang="nl-BE" sz="4000" dirty="0" smtClean="0"/>
              <a:t>Met weergave van de originele tekst</a:t>
            </a:r>
            <a:br>
              <a:rPr lang="nl-BE" sz="4000" dirty="0" smtClean="0"/>
            </a:b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61716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TextBox 1"/>
          <p:cNvSpPr txBox="1"/>
          <p:nvPr/>
        </p:nvSpPr>
        <p:spPr>
          <a:xfrm>
            <a:off x="827584" y="1124744"/>
            <a:ext cx="7992888" cy="3077766"/>
          </a:xfrm>
          <a:prstGeom prst="rect">
            <a:avLst/>
          </a:prstGeom>
          <a:noFill/>
        </p:spPr>
        <p:txBody>
          <a:bodyPr wrap="square" rtlCol="0">
            <a:spAutoFit/>
          </a:bodyPr>
          <a:lstStyle/>
          <a:p>
            <a:pPr algn="ctr"/>
            <a:r>
              <a:rPr lang="nl-BE" sz="3200" dirty="0" smtClean="0"/>
              <a:t>Gemeenschapsdienst – enkele constanten:</a:t>
            </a:r>
          </a:p>
          <a:p>
            <a:endParaRPr lang="nl-BE" dirty="0" smtClean="0"/>
          </a:p>
          <a:p>
            <a:r>
              <a:rPr lang="fr-BE" dirty="0"/>
              <a:t>“Le club décide de s’inscrire pour deux cents francs à chacune des souscriptions ouvertes par le “Bien Public” et la “Flandre </a:t>
            </a:r>
            <a:r>
              <a:rPr lang="fr-BE" dirty="0" smtClean="0"/>
              <a:t>Libérale</a:t>
            </a:r>
            <a:r>
              <a:rPr lang="fr-BE" dirty="0"/>
              <a:t>” </a:t>
            </a:r>
            <a:r>
              <a:rPr lang="fr-BE" dirty="0">
                <a:solidFill>
                  <a:srgbClr val="FF0000"/>
                </a:solidFill>
              </a:rPr>
              <a:t>pour la Saint-Nicolas des enfants pauvres.</a:t>
            </a:r>
            <a:r>
              <a:rPr lang="fr-BE" dirty="0"/>
              <a:t>”</a:t>
            </a:r>
            <a:endParaRPr lang="en-US" dirty="0"/>
          </a:p>
          <a:p>
            <a:r>
              <a:rPr lang="fr-BE" dirty="0"/>
              <a:t> </a:t>
            </a:r>
            <a:endParaRPr lang="en-US" dirty="0"/>
          </a:p>
          <a:p>
            <a:r>
              <a:rPr lang="fr-BE" dirty="0"/>
              <a:t>« Le club a fait don d’une somme de 200 francs au </a:t>
            </a:r>
            <a:r>
              <a:rPr lang="fr-BE" dirty="0">
                <a:solidFill>
                  <a:srgbClr val="FF0000"/>
                </a:solidFill>
              </a:rPr>
              <a:t>Foyer des Orphelins </a:t>
            </a:r>
            <a:r>
              <a:rPr lang="fr-BE" dirty="0"/>
              <a:t>de Gand qui traverse une période difficile. </a:t>
            </a:r>
            <a:r>
              <a:rPr lang="fr-BE" dirty="0" smtClean="0"/>
              <a:t>»</a:t>
            </a:r>
          </a:p>
          <a:p>
            <a:r>
              <a:rPr lang="nl-BE" dirty="0" smtClean="0"/>
              <a:t>LH</a:t>
            </a:r>
            <a:r>
              <a:rPr lang="nl-BE" dirty="0"/>
              <a:t>, 1936-11-20-01</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1295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TextBox 1"/>
          <p:cNvSpPr txBox="1"/>
          <p:nvPr/>
        </p:nvSpPr>
        <p:spPr>
          <a:xfrm>
            <a:off x="323528" y="1124744"/>
            <a:ext cx="8640960" cy="4462760"/>
          </a:xfrm>
          <a:prstGeom prst="rect">
            <a:avLst/>
          </a:prstGeom>
          <a:noFill/>
        </p:spPr>
        <p:txBody>
          <a:bodyPr wrap="square" rtlCol="0">
            <a:spAutoFit/>
          </a:bodyPr>
          <a:lstStyle/>
          <a:p>
            <a:pPr algn="ctr"/>
            <a:r>
              <a:rPr lang="nl-BE" sz="3200" dirty="0" smtClean="0"/>
              <a:t>Gemeenschapsdienst – de rol van de dames:</a:t>
            </a:r>
          </a:p>
          <a:p>
            <a:endParaRPr lang="nl-BE" dirty="0" smtClean="0"/>
          </a:p>
          <a:p>
            <a:r>
              <a:rPr lang="nl-BE" dirty="0"/>
              <a:t>Blijkens volgende passage vergaderden de dames voor de oorlog ook reeds. </a:t>
            </a:r>
            <a:r>
              <a:rPr lang="fr-BE" dirty="0"/>
              <a:t>“Il (Scarceriaux) rappelle </a:t>
            </a:r>
            <a:r>
              <a:rPr lang="fr-BE" dirty="0">
                <a:solidFill>
                  <a:srgbClr val="FF0000"/>
                </a:solidFill>
              </a:rPr>
              <a:t>que les réunions des Dames reprendront à partir de lundi, de 3 à 7 </a:t>
            </a:r>
            <a:r>
              <a:rPr lang="fr-BE" dirty="0" smtClean="0">
                <a:solidFill>
                  <a:srgbClr val="FF0000"/>
                </a:solidFill>
              </a:rPr>
              <a:t>heures</a:t>
            </a:r>
            <a:r>
              <a:rPr lang="fr-BE" dirty="0">
                <a:solidFill>
                  <a:srgbClr val="FF0000"/>
                </a:solidFill>
              </a:rPr>
              <a:t>, chez Vanden Veegaete</a:t>
            </a:r>
            <a:r>
              <a:rPr lang="fr-BE" dirty="0"/>
              <a:t>. » </a:t>
            </a:r>
            <a:endParaRPr lang="fr-BE" dirty="0" smtClean="0"/>
          </a:p>
          <a:p>
            <a:endParaRPr lang="nl-BE" dirty="0" smtClean="0"/>
          </a:p>
          <a:p>
            <a:r>
              <a:rPr lang="nl-BE" dirty="0" smtClean="0"/>
              <a:t>LH</a:t>
            </a:r>
            <a:r>
              <a:rPr lang="nl-BE" dirty="0"/>
              <a:t>, 1938-10-15-01</a:t>
            </a:r>
            <a:endParaRPr lang="en-US" dirty="0"/>
          </a:p>
          <a:p>
            <a:endParaRPr lang="fr-BE" dirty="0" smtClean="0"/>
          </a:p>
          <a:p>
            <a:endParaRPr lang="fr-BE" dirty="0"/>
          </a:p>
          <a:p>
            <a:r>
              <a:rPr lang="nl-BE" dirty="0" smtClean="0"/>
              <a:t>Uit </a:t>
            </a:r>
            <a:r>
              <a:rPr lang="nl-BE" dirty="0"/>
              <a:t>de weekbrief van 18 november 1938 leren we dat </a:t>
            </a:r>
            <a:r>
              <a:rPr lang="nl-BE" dirty="0">
                <a:solidFill>
                  <a:srgbClr val="FF0000"/>
                </a:solidFill>
              </a:rPr>
              <a:t>de dames zich dan inzetten voor de armen</a:t>
            </a:r>
            <a:r>
              <a:rPr lang="nl-BE" dirty="0" smtClean="0">
                <a:solidFill>
                  <a:srgbClr val="FF0000"/>
                </a:solidFill>
              </a:rPr>
              <a:t>.</a:t>
            </a:r>
            <a:r>
              <a:rPr lang="nl-BE" dirty="0" smtClean="0"/>
              <a:t> Op </a:t>
            </a:r>
            <a:r>
              <a:rPr lang="nl-BE" dirty="0"/>
              <a:t>die vergadering worden zij daarvoor in de bloemetjes gezet in aanwezigheid van de burgemeester en de provinciegouverneur</a:t>
            </a:r>
            <a:r>
              <a:rPr lang="nl-BE" dirty="0" smtClean="0"/>
              <a:t>.</a:t>
            </a:r>
          </a:p>
          <a:p>
            <a:endParaRPr lang="en-US" dirty="0"/>
          </a:p>
          <a:p>
            <a:r>
              <a:rPr lang="nl-BE" dirty="0" smtClean="0"/>
              <a:t>LH</a:t>
            </a:r>
            <a:r>
              <a:rPr lang="nl-BE" dirty="0"/>
              <a:t>, 1938-11-18-01</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7953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491880" y="620688"/>
            <a:ext cx="5211872" cy="1600438"/>
          </a:xfrm>
          <a:prstGeom prst="rect">
            <a:avLst/>
          </a:prstGeom>
        </p:spPr>
        <p:txBody>
          <a:bodyPr wrap="square">
            <a:spAutoFit/>
          </a:bodyPr>
          <a:lstStyle/>
          <a:p>
            <a:pPr algn="ctr"/>
            <a:r>
              <a:rPr lang="fr-BE" sz="4000" dirty="0" smtClean="0"/>
              <a:t>Ladies Night : </a:t>
            </a:r>
          </a:p>
          <a:p>
            <a:pPr algn="ctr"/>
            <a:r>
              <a:rPr lang="fr-BE" sz="4000" dirty="0" err="1" smtClean="0"/>
              <a:t>een</a:t>
            </a:r>
            <a:r>
              <a:rPr lang="fr-BE" sz="4000" dirty="0" smtClean="0"/>
              <a:t> </a:t>
            </a:r>
            <a:r>
              <a:rPr lang="fr-BE" sz="4000" dirty="0" err="1" smtClean="0"/>
              <a:t>sfeerbeeld</a:t>
            </a:r>
            <a:endParaRPr lang="fr-BE" sz="4000" dirty="0" smtClean="0"/>
          </a:p>
          <a:p>
            <a:endParaRPr lang="fr-BE" dirty="0"/>
          </a:p>
        </p:txBody>
      </p:sp>
      <p:pic>
        <p:nvPicPr>
          <p:cNvPr id="3074" name="Picture 2" descr="https://encrypted-tbn0.gstatic.com/images?q=tbn:ANd9GcTNkEvSePsE9YtWqejyRmxqMuFJxF8Wx6XvuELuqe5A0sOklnGm"/>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60" y="-1"/>
            <a:ext cx="3408412" cy="270508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TextBox 2"/>
          <p:cNvSpPr txBox="1"/>
          <p:nvPr/>
        </p:nvSpPr>
        <p:spPr>
          <a:xfrm>
            <a:off x="323529" y="2708920"/>
            <a:ext cx="8820471" cy="3139321"/>
          </a:xfrm>
          <a:prstGeom prst="rect">
            <a:avLst/>
          </a:prstGeom>
          <a:noFill/>
        </p:spPr>
        <p:txBody>
          <a:bodyPr wrap="square" rtlCol="0">
            <a:spAutoFit/>
          </a:bodyPr>
          <a:lstStyle/>
          <a:p>
            <a:r>
              <a:rPr lang="fr-BE" dirty="0">
                <a:solidFill>
                  <a:srgbClr val="FF0000"/>
                </a:solidFill>
              </a:rPr>
              <a:t>Le club organise une fête intime le 7 mars 1936 au soir – tenue de ville. Elle comprendra un diner au prix habituel, des divertissements et une tombola. </a:t>
            </a:r>
            <a:r>
              <a:rPr lang="fr-BE" dirty="0"/>
              <a:t>Le président invite tous les membres à faire parvenir au local les lots dont ils pourraient faire don. Les dames seront évidemment de la partie. Le lunch du vendredi 6 mars sera rendu facultatif. </a:t>
            </a:r>
          </a:p>
          <a:p>
            <a:r>
              <a:rPr lang="fr-BE" dirty="0" smtClean="0"/>
              <a:t> </a:t>
            </a:r>
            <a:r>
              <a:rPr lang="fr-BE" dirty="0"/>
              <a:t>« </a:t>
            </a:r>
            <a:r>
              <a:rPr lang="fr-BE" dirty="0">
                <a:solidFill>
                  <a:srgbClr val="FF0000"/>
                </a:solidFill>
              </a:rPr>
              <a:t>Le grand artiste De Bruycker a eu la générosité de nous offrir une eau-forte</a:t>
            </a:r>
            <a:r>
              <a:rPr lang="fr-BE" dirty="0"/>
              <a:t>. Tous les billets de la tombola sont vendus en quelques instants. La valeur des lots dépasse d’ailleurs de loin le montant total des tickets. Le De Bruycker échoit à notre ami Médo</a:t>
            </a:r>
            <a:r>
              <a:rPr lang="fr-BE" dirty="0">
                <a:solidFill>
                  <a:srgbClr val="FF0000"/>
                </a:solidFill>
              </a:rPr>
              <a:t>. </a:t>
            </a:r>
            <a:endParaRPr lang="fr-BE" dirty="0" smtClean="0">
              <a:solidFill>
                <a:srgbClr val="FF0000"/>
              </a:solidFill>
            </a:endParaRPr>
          </a:p>
          <a:p>
            <a:r>
              <a:rPr lang="fr-BE" dirty="0" smtClean="0">
                <a:solidFill>
                  <a:srgbClr val="FF0000"/>
                </a:solidFill>
              </a:rPr>
              <a:t>Après </a:t>
            </a:r>
            <a:r>
              <a:rPr lang="fr-BE" dirty="0">
                <a:solidFill>
                  <a:srgbClr val="FF0000"/>
                </a:solidFill>
              </a:rPr>
              <a:t>le café et les cigares, les jeux vont bon train : le football de table est délaissé au profit du bridge. On joue ferme et le local est transformé en casino jusqu’au 2 heures du matin</a:t>
            </a:r>
            <a:r>
              <a:rPr lang="fr-BE" dirty="0"/>
              <a:t>. »</a:t>
            </a:r>
          </a:p>
          <a:p>
            <a:endParaRPr lang="en-US" dirty="0"/>
          </a:p>
          <a:p>
            <a:r>
              <a:rPr lang="nl-BE" dirty="0"/>
              <a:t>LH, 1936-02-14-01</a:t>
            </a:r>
            <a:r>
              <a:rPr lang="en-US" dirty="0"/>
              <a:t>, </a:t>
            </a:r>
            <a:r>
              <a:rPr lang="nl-BE" dirty="0"/>
              <a:t>LH, 1936-03-07-01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202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3" name="Rectangle 2"/>
          <p:cNvSpPr/>
          <p:nvPr/>
        </p:nvSpPr>
        <p:spPr>
          <a:xfrm>
            <a:off x="467544" y="751344"/>
            <a:ext cx="8280920" cy="4924425"/>
          </a:xfrm>
          <a:prstGeom prst="rect">
            <a:avLst/>
          </a:prstGeom>
        </p:spPr>
        <p:txBody>
          <a:bodyPr wrap="square">
            <a:spAutoFit/>
          </a:bodyPr>
          <a:lstStyle/>
          <a:p>
            <a:pPr algn="ctr"/>
            <a:endParaRPr lang="fr-BE" sz="4000" b="1" dirty="0"/>
          </a:p>
          <a:p>
            <a:pPr algn="ctr"/>
            <a:endParaRPr lang="en-US" sz="4000" dirty="0"/>
          </a:p>
          <a:p>
            <a:r>
              <a:rPr lang="fr-BE" dirty="0"/>
              <a:t> </a:t>
            </a:r>
            <a:endParaRPr lang="en-US" dirty="0"/>
          </a:p>
          <a:p>
            <a:r>
              <a:rPr lang="fr-BE" dirty="0"/>
              <a:t>Volgende zinsnede staat in de weekbrieven : “Nous </a:t>
            </a:r>
            <a:r>
              <a:rPr lang="fr-BE" dirty="0" smtClean="0"/>
              <a:t>prions </a:t>
            </a:r>
            <a:r>
              <a:rPr lang="fr-BE" dirty="0"/>
              <a:t>nos amis rotariens qui n’ont pas encore payé </a:t>
            </a:r>
            <a:r>
              <a:rPr lang="fr-BE" dirty="0">
                <a:solidFill>
                  <a:srgbClr val="FF0000"/>
                </a:solidFill>
              </a:rPr>
              <a:t>la cotisation </a:t>
            </a:r>
            <a:r>
              <a:rPr lang="fr-BE" dirty="0" smtClean="0">
                <a:solidFill>
                  <a:srgbClr val="FF0000"/>
                </a:solidFill>
              </a:rPr>
              <a:t>semestrielle</a:t>
            </a:r>
            <a:r>
              <a:rPr lang="fr-BE" dirty="0"/>
              <a:t>, de vouloir bien verser </a:t>
            </a:r>
            <a:r>
              <a:rPr lang="fr-BE" dirty="0">
                <a:solidFill>
                  <a:srgbClr val="FF0000"/>
                </a:solidFill>
              </a:rPr>
              <a:t>fr. 200</a:t>
            </a:r>
            <a:r>
              <a:rPr lang="fr-BE" dirty="0"/>
              <a:t>,- à notre compte chèques postaux n° 188.246. »</a:t>
            </a:r>
            <a:endParaRPr lang="en-US" dirty="0"/>
          </a:p>
          <a:p>
            <a:r>
              <a:rPr lang="fr-BE" dirty="0"/>
              <a:t> </a:t>
            </a:r>
            <a:endParaRPr lang="en-US" dirty="0"/>
          </a:p>
          <a:p>
            <a:r>
              <a:rPr lang="fr-BE" dirty="0"/>
              <a:t>« Les hausses générales des prix et l’élévation de diverses taxes amènent le Président à nous proposer de porter la cotisation semestrielle de </a:t>
            </a:r>
            <a:r>
              <a:rPr lang="fr-BE" dirty="0">
                <a:solidFill>
                  <a:srgbClr val="FF0000"/>
                </a:solidFill>
              </a:rPr>
              <a:t>200 à 225 frs</a:t>
            </a:r>
            <a:r>
              <a:rPr lang="fr-BE" dirty="0"/>
              <a:t>. »</a:t>
            </a:r>
            <a:endParaRPr lang="en-US" dirty="0"/>
          </a:p>
          <a:p>
            <a:r>
              <a:rPr lang="fr-BE" dirty="0"/>
              <a:t> </a:t>
            </a:r>
            <a:endParaRPr lang="en-US" dirty="0"/>
          </a:p>
          <a:p>
            <a:r>
              <a:rPr lang="fr-BE" dirty="0" err="1"/>
              <a:t>Ook</a:t>
            </a:r>
            <a:r>
              <a:rPr lang="fr-BE" dirty="0"/>
              <a:t> </a:t>
            </a:r>
            <a:r>
              <a:rPr lang="fr-BE" dirty="0" err="1"/>
              <a:t>toen</a:t>
            </a:r>
            <a:r>
              <a:rPr lang="fr-BE" dirty="0"/>
              <a:t> </a:t>
            </a:r>
            <a:r>
              <a:rPr lang="fr-BE" dirty="0" err="1"/>
              <a:t>was</a:t>
            </a:r>
            <a:r>
              <a:rPr lang="fr-BE" dirty="0"/>
              <a:t> er </a:t>
            </a:r>
            <a:r>
              <a:rPr lang="fr-BE" dirty="0" err="1">
                <a:solidFill>
                  <a:srgbClr val="FF0000"/>
                </a:solidFill>
              </a:rPr>
              <a:t>betalingsachterstand</a:t>
            </a:r>
            <a:r>
              <a:rPr lang="fr-BE" dirty="0">
                <a:solidFill>
                  <a:srgbClr val="FF0000"/>
                </a:solidFill>
              </a:rPr>
              <a:t> </a:t>
            </a:r>
            <a:r>
              <a:rPr lang="fr-BE" dirty="0" err="1"/>
              <a:t>getuige</a:t>
            </a:r>
            <a:r>
              <a:rPr lang="fr-BE" dirty="0"/>
              <a:t> </a:t>
            </a:r>
            <a:r>
              <a:rPr lang="fr-BE" dirty="0" err="1"/>
              <a:t>volgende</a:t>
            </a:r>
            <a:r>
              <a:rPr lang="fr-BE" dirty="0"/>
              <a:t> </a:t>
            </a:r>
            <a:r>
              <a:rPr lang="fr-BE" dirty="0" err="1"/>
              <a:t>zinsnede</a:t>
            </a:r>
            <a:r>
              <a:rPr lang="fr-BE" dirty="0"/>
              <a:t> in </a:t>
            </a:r>
            <a:r>
              <a:rPr lang="fr-BE" dirty="0" err="1"/>
              <a:t>het</a:t>
            </a:r>
            <a:r>
              <a:rPr lang="fr-BE" dirty="0"/>
              <a:t> </a:t>
            </a:r>
            <a:r>
              <a:rPr lang="fr-BE" dirty="0" err="1"/>
              <a:t>verslag</a:t>
            </a:r>
            <a:r>
              <a:rPr lang="fr-BE" dirty="0"/>
              <a:t> van 14 </a:t>
            </a:r>
            <a:r>
              <a:rPr lang="fr-BE" dirty="0" err="1"/>
              <a:t>januari</a:t>
            </a:r>
            <a:r>
              <a:rPr lang="fr-BE" dirty="0"/>
              <a:t> 1938: “Le trésorier prie les membres qui n’auraient pas encore versé le montant de 225 frs., cotisation du 1er trimestre de 1938 … » </a:t>
            </a:r>
            <a:endParaRPr lang="fr-BE" dirty="0" smtClean="0"/>
          </a:p>
          <a:p>
            <a:endParaRPr lang="en-US" dirty="0"/>
          </a:p>
          <a:p>
            <a:r>
              <a:rPr lang="nl-BE" dirty="0"/>
              <a:t>LH, 1937-07-16-01</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55454" y="476672"/>
            <a:ext cx="2705100" cy="1685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295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3" name="Rectangle 2"/>
          <p:cNvSpPr/>
          <p:nvPr/>
        </p:nvSpPr>
        <p:spPr>
          <a:xfrm>
            <a:off x="467544" y="751344"/>
            <a:ext cx="8280920" cy="5139869"/>
          </a:xfrm>
          <a:prstGeom prst="rect">
            <a:avLst/>
          </a:prstGeom>
        </p:spPr>
        <p:txBody>
          <a:bodyPr wrap="square">
            <a:spAutoFit/>
          </a:bodyPr>
          <a:lstStyle/>
          <a:p>
            <a:pPr algn="ctr"/>
            <a:r>
              <a:rPr lang="fr-BE" sz="4000" b="1" dirty="0" smtClean="0"/>
              <a:t>De tronc / </a:t>
            </a:r>
            <a:r>
              <a:rPr lang="fr-BE" sz="4000" b="1" dirty="0" err="1" smtClean="0"/>
              <a:t>Fundraising</a:t>
            </a:r>
            <a:endParaRPr lang="en-US" sz="4000" dirty="0"/>
          </a:p>
          <a:p>
            <a:r>
              <a:rPr lang="fr-BE" dirty="0"/>
              <a:t> </a:t>
            </a:r>
            <a:endParaRPr lang="en-US" dirty="0"/>
          </a:p>
          <a:p>
            <a:r>
              <a:rPr lang="fr-BE" dirty="0"/>
              <a:t>“Le président insiste encore vivement auprès de tous pour que l’on songe aussi fréquemment possible au fonds de charité afin que le Rotary puisse soutenir efficacement les œuvres auxquelles il s’est intéressé. </a:t>
            </a:r>
            <a:r>
              <a:rPr lang="fr-BE" dirty="0" err="1"/>
              <a:t>Leys</a:t>
            </a:r>
            <a:r>
              <a:rPr lang="fr-BE" dirty="0"/>
              <a:t> voudrait tout spécialement voir effectuer </a:t>
            </a:r>
            <a:r>
              <a:rPr lang="fr-BE" dirty="0">
                <a:solidFill>
                  <a:srgbClr val="FF0000"/>
                </a:solidFill>
              </a:rPr>
              <a:t>des dons anonymes au fonds de charité</a:t>
            </a:r>
            <a:r>
              <a:rPr lang="fr-BE" dirty="0"/>
              <a:t>. Il faudrait que les Rotariens, </a:t>
            </a:r>
            <a:r>
              <a:rPr lang="fr-BE" dirty="0">
                <a:solidFill>
                  <a:srgbClr val="FF0000"/>
                </a:solidFill>
              </a:rPr>
              <a:t>lors d’un événement heureux : mariage, naissance, fiançailles</a:t>
            </a:r>
            <a:r>
              <a:rPr lang="fr-BE" dirty="0" smtClean="0">
                <a:solidFill>
                  <a:srgbClr val="FF0000"/>
                </a:solidFill>
              </a:rPr>
              <a:t>,»</a:t>
            </a:r>
            <a:r>
              <a:rPr lang="nl-BE" dirty="0"/>
              <a:t> </a:t>
            </a:r>
            <a:endParaRPr lang="nl-BE" dirty="0" smtClean="0"/>
          </a:p>
          <a:p>
            <a:r>
              <a:rPr lang="nl-BE" dirty="0" smtClean="0"/>
              <a:t>LH</a:t>
            </a:r>
            <a:r>
              <a:rPr lang="nl-BE" dirty="0"/>
              <a:t>, 1937-07-16-01</a:t>
            </a:r>
          </a:p>
          <a:p>
            <a:r>
              <a:rPr lang="fr-BE" dirty="0"/>
              <a:t> </a:t>
            </a:r>
            <a:endParaRPr lang="en-US" dirty="0"/>
          </a:p>
          <a:p>
            <a:r>
              <a:rPr lang="nl-BE" dirty="0"/>
              <a:t>Uitzonderlijk wordt </a:t>
            </a:r>
            <a:r>
              <a:rPr lang="nl-BE" dirty="0">
                <a:solidFill>
                  <a:srgbClr val="FF0000"/>
                </a:solidFill>
              </a:rPr>
              <a:t>de opbrengst van de </a:t>
            </a:r>
            <a:r>
              <a:rPr lang="nl-BE" dirty="0" err="1">
                <a:solidFill>
                  <a:srgbClr val="FF0000"/>
                </a:solidFill>
              </a:rPr>
              <a:t>tronc</a:t>
            </a:r>
            <a:r>
              <a:rPr lang="nl-BE" dirty="0">
                <a:solidFill>
                  <a:srgbClr val="FF0000"/>
                </a:solidFill>
              </a:rPr>
              <a:t> </a:t>
            </a:r>
            <a:r>
              <a:rPr lang="nl-BE" dirty="0"/>
              <a:t>vermeld. Zo in de vergadering van 1 oktober 1937 waar deze 68,75 </a:t>
            </a:r>
            <a:r>
              <a:rPr lang="nl-BE" dirty="0" err="1"/>
              <a:t>frs</a:t>
            </a:r>
            <a:r>
              <a:rPr lang="nl-BE" dirty="0"/>
              <a:t>; opbrengt. In de vergadering van 14 januari 1938 brengt de </a:t>
            </a:r>
            <a:r>
              <a:rPr lang="nl-BE" dirty="0" err="1"/>
              <a:t>tronc</a:t>
            </a:r>
            <a:r>
              <a:rPr lang="nl-BE" dirty="0"/>
              <a:t> 67 frank op</a:t>
            </a:r>
            <a:r>
              <a:rPr lang="nl-BE" dirty="0" smtClean="0"/>
              <a:t>.</a:t>
            </a:r>
            <a:r>
              <a:rPr lang="nl-BE" dirty="0"/>
              <a:t> </a:t>
            </a:r>
            <a:endParaRPr lang="nl-BE" dirty="0" smtClean="0"/>
          </a:p>
          <a:p>
            <a:r>
              <a:rPr lang="nl-BE" dirty="0" smtClean="0"/>
              <a:t>LH</a:t>
            </a:r>
            <a:r>
              <a:rPr lang="nl-BE" dirty="0"/>
              <a:t>, 1938-01-14-01</a:t>
            </a:r>
            <a:endParaRPr lang="en-US" dirty="0"/>
          </a:p>
          <a:p>
            <a:endParaRPr lang="en-US" dirty="0"/>
          </a:p>
          <a:p>
            <a:endParaRPr lang="en-US" dirty="0"/>
          </a:p>
          <a:p>
            <a:r>
              <a:rPr lang="nl-BE" sz="1200" dirty="0"/>
              <a:t>Noot archivaris. Als een semestriële bijdrage toen 200 </a:t>
            </a:r>
            <a:r>
              <a:rPr lang="nl-BE" sz="1200" dirty="0" err="1"/>
              <a:t>frs</a:t>
            </a:r>
            <a:r>
              <a:rPr lang="nl-BE" sz="1200" dirty="0"/>
              <a:t>. bedroeg en de </a:t>
            </a:r>
            <a:r>
              <a:rPr lang="nl-BE" sz="1200" dirty="0" err="1"/>
              <a:t>tronc</a:t>
            </a:r>
            <a:r>
              <a:rPr lang="nl-BE" sz="1200" dirty="0"/>
              <a:t> ongeveer een derde opbrengt, dan zou dit betekenen dat de </a:t>
            </a:r>
            <a:r>
              <a:rPr lang="nl-BE" sz="1200" dirty="0" err="1"/>
              <a:t>tronc</a:t>
            </a:r>
            <a:r>
              <a:rPr lang="nl-BE" sz="1200" dirty="0"/>
              <a:t> in 2013 ongeveer 200 € per week zou moeten opbrengen. De </a:t>
            </a:r>
            <a:r>
              <a:rPr lang="nl-BE" sz="1200" dirty="0" err="1"/>
              <a:t>tronc</a:t>
            </a:r>
            <a:r>
              <a:rPr lang="nl-BE" sz="1200" dirty="0"/>
              <a:t> brengt beduidend minder per week op met ongeveer een analoog aantal leden (54 leden in 1937</a:t>
            </a:r>
            <a:r>
              <a:rPr lang="nl-BE" sz="1200" dirty="0" smtClean="0"/>
              <a:t>).</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07982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596483" y="2708920"/>
            <a:ext cx="7848872" cy="3200876"/>
          </a:xfrm>
          <a:prstGeom prst="rect">
            <a:avLst/>
          </a:prstGeom>
        </p:spPr>
        <p:txBody>
          <a:bodyPr wrap="square">
            <a:spAutoFit/>
          </a:bodyPr>
          <a:lstStyle/>
          <a:p>
            <a:pPr algn="ctr"/>
            <a:endParaRPr lang="nl-BE" sz="4000" dirty="0" smtClean="0"/>
          </a:p>
          <a:p>
            <a:endParaRPr lang="nl-BE" dirty="0" smtClean="0"/>
          </a:p>
          <a:p>
            <a:r>
              <a:rPr lang="nl-BE" dirty="0" smtClean="0"/>
              <a:t>Daarnaast </a:t>
            </a:r>
            <a:r>
              <a:rPr lang="nl-BE" dirty="0"/>
              <a:t>wordt er ook nog een Europese conventie georganiseerd waarbij er ook aandacht is voor de jeugd. </a:t>
            </a:r>
            <a:r>
              <a:rPr lang="fr-BE" dirty="0"/>
              <a:t>“La conférence européenne de Venise, à laquelle nous pourrons nous rendre agréablement à bord d’un magnifique paquebot qui partira de Marseille et effectuera une croisière en Méditerranée. </a:t>
            </a:r>
            <a:r>
              <a:rPr lang="fr-BE" dirty="0">
                <a:solidFill>
                  <a:srgbClr val="FF0000"/>
                </a:solidFill>
              </a:rPr>
              <a:t>Quelques bourses sont octroyées à des jeunes filles et jeunes gens qui pourront faire ce magnifique voyage à prix très </a:t>
            </a:r>
            <a:r>
              <a:rPr lang="fr-BE" dirty="0" err="1">
                <a:solidFill>
                  <a:srgbClr val="FF0000"/>
                </a:solidFill>
              </a:rPr>
              <a:t>reduits</a:t>
            </a:r>
            <a:r>
              <a:rPr lang="fr-BE" dirty="0">
                <a:solidFill>
                  <a:srgbClr val="FF0000"/>
                </a:solidFill>
              </a:rPr>
              <a:t> (1.000 FF). </a:t>
            </a:r>
            <a:r>
              <a:rPr lang="fr-BE" dirty="0"/>
              <a:t>» </a:t>
            </a:r>
            <a:endParaRPr lang="fr-BE" dirty="0" smtClean="0"/>
          </a:p>
          <a:p>
            <a:endParaRPr lang="en-US" dirty="0"/>
          </a:p>
          <a:p>
            <a:r>
              <a:rPr lang="nl-BE" dirty="0"/>
              <a:t>LH, 1935-06-02-01</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87419" y="1196752"/>
            <a:ext cx="2667000" cy="1714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1850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827584" y="1166843"/>
            <a:ext cx="7704856" cy="4678204"/>
          </a:xfrm>
          <a:prstGeom prst="rect">
            <a:avLst/>
          </a:prstGeom>
        </p:spPr>
        <p:txBody>
          <a:bodyPr wrap="square">
            <a:spAutoFit/>
          </a:bodyPr>
          <a:lstStyle/>
          <a:p>
            <a:pPr algn="ctr"/>
            <a:r>
              <a:rPr lang="nl-BE" sz="4000" dirty="0" smtClean="0"/>
              <a:t>De jeugd (2)</a:t>
            </a:r>
          </a:p>
          <a:p>
            <a:endParaRPr lang="nl-BE" dirty="0" smtClean="0"/>
          </a:p>
          <a:p>
            <a:r>
              <a:rPr lang="nl-BE" sz="2000" dirty="0" smtClean="0"/>
              <a:t>Op </a:t>
            </a:r>
            <a:r>
              <a:rPr lang="nl-BE" sz="2000" dirty="0"/>
              <a:t>27 september 1935 worden de zonen van Rotariërs uitgenodigd om een causerie bij te wonen van Pierre </a:t>
            </a:r>
            <a:r>
              <a:rPr lang="nl-BE" sz="2000" dirty="0" err="1"/>
              <a:t>S</a:t>
            </a:r>
            <a:r>
              <a:rPr lang="nl-BE" sz="2000" dirty="0" err="1" smtClean="0"/>
              <a:t>amyn</a:t>
            </a:r>
            <a:r>
              <a:rPr lang="nl-BE" sz="2000" dirty="0"/>
              <a:t>, die deelnam aan een vakantiekamp in Bordeaux. </a:t>
            </a:r>
            <a:r>
              <a:rPr lang="fr-BE" sz="2000" dirty="0" err="1"/>
              <a:t>Het</a:t>
            </a:r>
            <a:r>
              <a:rPr lang="fr-BE" sz="2000" dirty="0"/>
              <a:t> </a:t>
            </a:r>
            <a:r>
              <a:rPr lang="fr-BE" sz="2000" dirty="0" err="1"/>
              <a:t>gaat</a:t>
            </a:r>
            <a:r>
              <a:rPr lang="fr-BE" sz="2000" dirty="0"/>
              <a:t> om Pierre et Jacques </a:t>
            </a:r>
            <a:r>
              <a:rPr lang="fr-BE" sz="2000" dirty="0" err="1"/>
              <a:t>Tytgat</a:t>
            </a:r>
            <a:r>
              <a:rPr lang="fr-BE" sz="2000" dirty="0"/>
              <a:t>, Jean de </a:t>
            </a:r>
            <a:r>
              <a:rPr lang="fr-BE" sz="2000" dirty="0" err="1"/>
              <a:t>Porre</a:t>
            </a:r>
            <a:r>
              <a:rPr lang="fr-BE" sz="2000" dirty="0"/>
              <a:t>, Jean </a:t>
            </a:r>
            <a:r>
              <a:rPr lang="fr-BE" sz="2000" dirty="0" err="1"/>
              <a:t>Magnel</a:t>
            </a:r>
            <a:r>
              <a:rPr lang="fr-BE" sz="2000" dirty="0"/>
              <a:t>, Jacques et Jean-Pierre </a:t>
            </a:r>
            <a:r>
              <a:rPr lang="fr-BE" sz="2000" dirty="0" err="1"/>
              <a:t>Hebbelynck</a:t>
            </a:r>
            <a:r>
              <a:rPr lang="fr-BE" sz="2000" dirty="0"/>
              <a:t>, Marc </a:t>
            </a:r>
            <a:r>
              <a:rPr lang="fr-BE" sz="2000" dirty="0" err="1"/>
              <a:t>Herry</a:t>
            </a:r>
            <a:r>
              <a:rPr lang="fr-BE" sz="2000" dirty="0"/>
              <a:t>, Jacques en Eddy </a:t>
            </a:r>
            <a:r>
              <a:rPr lang="fr-BE" sz="2000" dirty="0" err="1"/>
              <a:t>Samyn</a:t>
            </a:r>
            <a:r>
              <a:rPr lang="fr-BE" sz="2000" dirty="0"/>
              <a:t>, Emile de </a:t>
            </a:r>
            <a:r>
              <a:rPr lang="fr-BE" sz="2000" dirty="0" err="1"/>
              <a:t>Geest</a:t>
            </a:r>
            <a:r>
              <a:rPr lang="fr-BE" sz="2000" dirty="0"/>
              <a:t> en Georges De Wilde. </a:t>
            </a:r>
            <a:r>
              <a:rPr lang="fr-BE" sz="2000" dirty="0" err="1"/>
              <a:t>Een</a:t>
            </a:r>
            <a:r>
              <a:rPr lang="fr-BE" sz="2000" dirty="0"/>
              <a:t> </a:t>
            </a:r>
            <a:r>
              <a:rPr lang="fr-BE" sz="2000" dirty="0" err="1"/>
              <a:t>sfeerbeeld</a:t>
            </a:r>
            <a:r>
              <a:rPr lang="fr-BE" sz="2000" dirty="0"/>
              <a:t> : « … </a:t>
            </a:r>
            <a:r>
              <a:rPr lang="fr-BE" sz="2000" dirty="0">
                <a:solidFill>
                  <a:srgbClr val="FF0000"/>
                </a:solidFill>
              </a:rPr>
              <a:t>Nous visitons pays, vignobles et propriétés. Lafitte-Rothschild, Moutons-Rothschild, Pontet-Canet, </a:t>
            </a:r>
            <a:r>
              <a:rPr lang="fr-BE" sz="2000" dirty="0" err="1">
                <a:solidFill>
                  <a:srgbClr val="FF0000"/>
                </a:solidFill>
              </a:rPr>
              <a:t>Beychevelle</a:t>
            </a:r>
            <a:r>
              <a:rPr lang="fr-BE" sz="2000" dirty="0">
                <a:solidFill>
                  <a:srgbClr val="FF0000"/>
                </a:solidFill>
              </a:rPr>
              <a:t> et … Margaux, le roi des rois, le plus grand des trois… </a:t>
            </a:r>
            <a:r>
              <a:rPr lang="fr-BE" sz="2000" dirty="0" smtClean="0"/>
              <a:t>»</a:t>
            </a:r>
          </a:p>
          <a:p>
            <a:endParaRPr lang="en-US" sz="2000" dirty="0"/>
          </a:p>
          <a:p>
            <a:r>
              <a:rPr lang="nl-BE" sz="2000" dirty="0"/>
              <a:t>LH, 1935-09-27-01 / 02 / 03 Noot archivaris: </a:t>
            </a:r>
            <a:r>
              <a:rPr lang="nl-BE" sz="2000" dirty="0">
                <a:solidFill>
                  <a:srgbClr val="FF0000"/>
                </a:solidFill>
              </a:rPr>
              <a:t>meisjes werden blijkbaar niet uitgenodigd</a:t>
            </a:r>
            <a:r>
              <a:rPr lang="nl-BE" sz="2000" dirty="0"/>
              <a:t>. Het vakantiekamp was georganiseerd door RC Bordeaux.</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8427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765455" y="974860"/>
            <a:ext cx="7704856" cy="4308872"/>
          </a:xfrm>
          <a:prstGeom prst="rect">
            <a:avLst/>
          </a:prstGeom>
        </p:spPr>
        <p:txBody>
          <a:bodyPr wrap="square">
            <a:spAutoFit/>
          </a:bodyPr>
          <a:lstStyle/>
          <a:p>
            <a:pPr algn="ctr"/>
            <a:r>
              <a:rPr lang="nl-BE" sz="4000" dirty="0"/>
              <a:t>De jeugd </a:t>
            </a:r>
            <a:r>
              <a:rPr lang="nl-BE" sz="4000" dirty="0" smtClean="0"/>
              <a:t>(3)</a:t>
            </a:r>
          </a:p>
          <a:p>
            <a:pPr algn="ctr"/>
            <a:endParaRPr lang="nl-BE" dirty="0" smtClean="0"/>
          </a:p>
          <a:p>
            <a:r>
              <a:rPr lang="nl-BE" dirty="0"/>
              <a:t>Op 7 december 1935 wordt een feest georganiseerd voor de kinderen van de Rotariërs. </a:t>
            </a:r>
            <a:r>
              <a:rPr lang="fr-BE" dirty="0" err="1"/>
              <a:t>Velen</a:t>
            </a:r>
            <a:r>
              <a:rPr lang="fr-BE" dirty="0"/>
              <a:t> </a:t>
            </a:r>
            <a:r>
              <a:rPr lang="fr-BE" dirty="0" err="1"/>
              <a:t>hebben</a:t>
            </a:r>
            <a:r>
              <a:rPr lang="fr-BE" dirty="0"/>
              <a:t> hun </a:t>
            </a:r>
            <a:r>
              <a:rPr lang="fr-BE" dirty="0" err="1"/>
              <a:t>kinderen</a:t>
            </a:r>
            <a:r>
              <a:rPr lang="fr-BE" dirty="0"/>
              <a:t> </a:t>
            </a:r>
            <a:r>
              <a:rPr lang="fr-BE" dirty="0" err="1"/>
              <a:t>reeds</a:t>
            </a:r>
            <a:r>
              <a:rPr lang="fr-BE" dirty="0"/>
              <a:t> </a:t>
            </a:r>
            <a:r>
              <a:rPr lang="fr-BE" dirty="0" err="1"/>
              <a:t>ingeschreven</a:t>
            </a:r>
            <a:r>
              <a:rPr lang="fr-BE" dirty="0"/>
              <a:t>. “Un plateau est mis en circulation pour réunir les dons </a:t>
            </a:r>
            <a:r>
              <a:rPr lang="fr-BE" dirty="0" err="1"/>
              <a:t>volontairs</a:t>
            </a:r>
            <a:r>
              <a:rPr lang="fr-BE" dirty="0"/>
              <a:t> pour couvrir les frais de cette fête.  La somme recueilli au cours des deux séances est de 700 frs.» « </a:t>
            </a:r>
            <a:r>
              <a:rPr lang="fr-BE" dirty="0">
                <a:solidFill>
                  <a:srgbClr val="FF0000"/>
                </a:solidFill>
              </a:rPr>
              <a:t>Un gouter de 80 … tasses réunit d’abord parents et enfants autour de tables abondamment garnies de cramique et de chocolat </a:t>
            </a:r>
            <a:r>
              <a:rPr lang="fr-BE" dirty="0"/>
              <a:t>auxquels nos petits amis firent excellent accueil. Ensuite St Nicolas, vêtu d’or et de pourpre, s’avance majestueusement, présidé par son fidèle ami Nicodème. … </a:t>
            </a:r>
            <a:r>
              <a:rPr lang="fr-BE" dirty="0">
                <a:solidFill>
                  <a:srgbClr val="FF0000"/>
                </a:solidFill>
              </a:rPr>
              <a:t>St Nicolas remit </a:t>
            </a:r>
            <a:r>
              <a:rPr lang="fr-BE" dirty="0" err="1">
                <a:solidFill>
                  <a:srgbClr val="FF0000"/>
                </a:solidFill>
              </a:rPr>
              <a:t>personellement</a:t>
            </a:r>
            <a:r>
              <a:rPr lang="fr-BE" dirty="0">
                <a:solidFill>
                  <a:srgbClr val="FF0000"/>
                </a:solidFill>
              </a:rPr>
              <a:t> un beau jouet à chacun des 37 enfants présents</a:t>
            </a:r>
            <a:r>
              <a:rPr lang="fr-BE" dirty="0"/>
              <a:t>… </a:t>
            </a:r>
            <a:r>
              <a:rPr lang="fr-BE" dirty="0" smtClean="0"/>
              <a:t>»</a:t>
            </a:r>
          </a:p>
          <a:p>
            <a:endParaRPr lang="en-US" dirty="0"/>
          </a:p>
          <a:p>
            <a:r>
              <a:rPr lang="nl-BE" dirty="0"/>
              <a:t>LH, </a:t>
            </a:r>
            <a:r>
              <a:rPr lang="nl-BE" dirty="0" smtClean="0"/>
              <a:t>1935-09-27-01</a:t>
            </a:r>
            <a:r>
              <a:rPr lang="en-US" dirty="0" smtClean="0"/>
              <a:t>, </a:t>
            </a:r>
            <a:r>
              <a:rPr lang="nl-BE" dirty="0" smtClean="0"/>
              <a:t>LH</a:t>
            </a:r>
            <a:r>
              <a:rPr lang="nl-BE" dirty="0"/>
              <a:t>, </a:t>
            </a:r>
            <a:r>
              <a:rPr lang="nl-BE" dirty="0" smtClean="0"/>
              <a:t>1935-11-08-01, LH</a:t>
            </a:r>
            <a:r>
              <a:rPr lang="nl-BE" dirty="0"/>
              <a:t>, 1935-12-07-01 &amp; 13-01</a:t>
            </a:r>
            <a:endParaRPr lang="en-US" dirty="0"/>
          </a:p>
          <a:p>
            <a:pPr algn="ct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750327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765455" y="974860"/>
            <a:ext cx="7704856" cy="4370427"/>
          </a:xfrm>
          <a:prstGeom prst="rect">
            <a:avLst/>
          </a:prstGeom>
        </p:spPr>
        <p:txBody>
          <a:bodyPr wrap="square">
            <a:spAutoFit/>
          </a:bodyPr>
          <a:lstStyle/>
          <a:p>
            <a:pPr algn="ctr"/>
            <a:r>
              <a:rPr lang="nl-BE" sz="4000" dirty="0"/>
              <a:t>De jeugd </a:t>
            </a:r>
            <a:r>
              <a:rPr lang="nl-BE" sz="4000" dirty="0" smtClean="0"/>
              <a:t>(4)</a:t>
            </a:r>
          </a:p>
          <a:p>
            <a:pPr algn="ctr"/>
            <a:endParaRPr lang="nl-BE" sz="4000" dirty="0" smtClean="0"/>
          </a:p>
          <a:p>
            <a:r>
              <a:rPr lang="nl-BE" dirty="0" smtClean="0"/>
              <a:t>Voor </a:t>
            </a:r>
            <a:r>
              <a:rPr lang="nl-BE" dirty="0"/>
              <a:t>het eerst duikt ook </a:t>
            </a:r>
            <a:r>
              <a:rPr lang="nl-BE" dirty="0">
                <a:solidFill>
                  <a:srgbClr val="FF0000"/>
                </a:solidFill>
              </a:rPr>
              <a:t>de taalwedstrijd </a:t>
            </a:r>
            <a:r>
              <a:rPr lang="nl-BE" dirty="0"/>
              <a:t>op in de weekbrieven. </a:t>
            </a:r>
            <a:r>
              <a:rPr lang="fr-BE" dirty="0"/>
              <a:t>“</a:t>
            </a:r>
            <a:r>
              <a:rPr lang="fr-BE" dirty="0" err="1"/>
              <a:t>Magnel</a:t>
            </a:r>
            <a:r>
              <a:rPr lang="fr-BE" dirty="0"/>
              <a:t> a </a:t>
            </a:r>
            <a:r>
              <a:rPr lang="fr-BE" dirty="0" err="1"/>
              <a:t>procedé</a:t>
            </a:r>
            <a:r>
              <a:rPr lang="fr-BE" dirty="0"/>
              <a:t> à la remise des prix d’anglais et d’allemand, institués par notre club, à l’</a:t>
            </a:r>
            <a:r>
              <a:rPr lang="fr-BE" dirty="0" err="1"/>
              <a:t>Athenée</a:t>
            </a:r>
            <a:r>
              <a:rPr lang="fr-BE" dirty="0"/>
              <a:t> et à l’Institut St. Amand. </a:t>
            </a:r>
            <a:r>
              <a:rPr lang="fr-BE" dirty="0" err="1"/>
              <a:t>Leys</a:t>
            </a:r>
            <a:r>
              <a:rPr lang="fr-BE" dirty="0"/>
              <a:t> suggère de créer cette année des prix de latin ; la question sera examinée plus en détail ultérieurement» </a:t>
            </a:r>
            <a:endParaRPr lang="fr-BE" dirty="0" smtClean="0"/>
          </a:p>
          <a:p>
            <a:endParaRPr lang="fr-BE" dirty="0"/>
          </a:p>
          <a:p>
            <a:r>
              <a:rPr lang="fr-BE" dirty="0" err="1" smtClean="0"/>
              <a:t>Een</a:t>
            </a:r>
            <a:r>
              <a:rPr lang="fr-BE" dirty="0" smtClean="0"/>
              <a:t> </a:t>
            </a:r>
            <a:r>
              <a:rPr lang="fr-BE" dirty="0" err="1"/>
              <a:t>jaar</a:t>
            </a:r>
            <a:r>
              <a:rPr lang="fr-BE" dirty="0"/>
              <a:t> </a:t>
            </a:r>
            <a:r>
              <a:rPr lang="fr-BE" dirty="0" err="1"/>
              <a:t>later</a:t>
            </a:r>
            <a:r>
              <a:rPr lang="fr-BE" dirty="0"/>
              <a:t> </a:t>
            </a:r>
            <a:r>
              <a:rPr lang="fr-BE" dirty="0" err="1"/>
              <a:t>dankt</a:t>
            </a:r>
            <a:r>
              <a:rPr lang="fr-BE" dirty="0"/>
              <a:t> de </a:t>
            </a:r>
            <a:r>
              <a:rPr lang="fr-BE" dirty="0" err="1" smtClean="0"/>
              <a:t>Prefect</a:t>
            </a:r>
            <a:r>
              <a:rPr lang="fr-BE" dirty="0" smtClean="0"/>
              <a:t> </a:t>
            </a:r>
            <a:r>
              <a:rPr lang="fr-BE" dirty="0"/>
              <a:t>van </a:t>
            </a:r>
            <a:r>
              <a:rPr lang="fr-BE" dirty="0" err="1"/>
              <a:t>het</a:t>
            </a:r>
            <a:r>
              <a:rPr lang="fr-BE" dirty="0"/>
              <a:t> </a:t>
            </a:r>
            <a:r>
              <a:rPr lang="fr-BE" dirty="0" err="1"/>
              <a:t>Atheneum</a:t>
            </a:r>
            <a:r>
              <a:rPr lang="fr-BE" dirty="0"/>
              <a:t> van Gent </a:t>
            </a:r>
            <a:r>
              <a:rPr lang="fr-BE" dirty="0" err="1"/>
              <a:t>voor</a:t>
            </a:r>
            <a:r>
              <a:rPr lang="fr-BE" dirty="0"/>
              <a:t> de </a:t>
            </a:r>
            <a:r>
              <a:rPr lang="fr-BE" dirty="0" err="1"/>
              <a:t>prijzen</a:t>
            </a:r>
            <a:r>
              <a:rPr lang="fr-BE" dirty="0"/>
              <a:t> </a:t>
            </a:r>
            <a:r>
              <a:rPr lang="fr-BE" dirty="0" err="1"/>
              <a:t>voor</a:t>
            </a:r>
            <a:r>
              <a:rPr lang="fr-BE" dirty="0"/>
              <a:t> Engels en Duits</a:t>
            </a:r>
            <a:r>
              <a:rPr lang="fr-BE" dirty="0" smtClean="0"/>
              <a:t>.</a:t>
            </a:r>
          </a:p>
          <a:p>
            <a:endParaRPr lang="en-US" dirty="0"/>
          </a:p>
          <a:p>
            <a:r>
              <a:rPr lang="nl-BE" dirty="0"/>
              <a:t>LH, </a:t>
            </a:r>
            <a:r>
              <a:rPr lang="nl-BE" dirty="0">
                <a:solidFill>
                  <a:srgbClr val="FF0000"/>
                </a:solidFill>
              </a:rPr>
              <a:t>1937</a:t>
            </a:r>
            <a:r>
              <a:rPr lang="nl-BE" dirty="0"/>
              <a:t>-07-16-01</a:t>
            </a:r>
            <a:endParaRPr lang="en-US" dirty="0"/>
          </a:p>
          <a:p>
            <a:r>
              <a:rPr lang="nl-BE" dirty="0"/>
              <a:t>LH, 1938-06-17-01</a:t>
            </a:r>
            <a:endParaRPr lang="en-US" dirty="0"/>
          </a:p>
          <a:p>
            <a:pPr algn="ctr"/>
            <a:endParaRPr lang="nl-B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9904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467544" y="2492896"/>
            <a:ext cx="8064896" cy="3077766"/>
          </a:xfrm>
          <a:prstGeom prst="rect">
            <a:avLst/>
          </a:prstGeom>
        </p:spPr>
        <p:txBody>
          <a:bodyPr wrap="square">
            <a:spAutoFit/>
          </a:bodyPr>
          <a:lstStyle/>
          <a:p>
            <a:pPr algn="ctr"/>
            <a:r>
              <a:rPr lang="nl-BE" sz="4000" b="1" dirty="0" smtClean="0"/>
              <a:t>Cultuur</a:t>
            </a:r>
          </a:p>
          <a:p>
            <a:pPr algn="ctr"/>
            <a:endParaRPr lang="en-US" sz="2800" dirty="0"/>
          </a:p>
          <a:p>
            <a:r>
              <a:rPr lang="nl-BE" dirty="0"/>
              <a:t> </a:t>
            </a:r>
            <a:r>
              <a:rPr lang="nl-BE" dirty="0" smtClean="0"/>
              <a:t>Naar </a:t>
            </a:r>
            <a:r>
              <a:rPr lang="nl-BE" dirty="0"/>
              <a:t>aanleiding van een bezoek in Augustus 1938 aan RC Oostende wordt ook het atelier van </a:t>
            </a:r>
            <a:r>
              <a:rPr lang="nl-BE" dirty="0">
                <a:solidFill>
                  <a:srgbClr val="FF0000"/>
                </a:solidFill>
              </a:rPr>
              <a:t>James </a:t>
            </a:r>
            <a:r>
              <a:rPr lang="nl-BE" dirty="0" err="1">
                <a:solidFill>
                  <a:srgbClr val="FF0000"/>
                </a:solidFill>
              </a:rPr>
              <a:t>Ensor</a:t>
            </a:r>
            <a:r>
              <a:rPr lang="nl-BE" dirty="0">
                <a:solidFill>
                  <a:srgbClr val="FF0000"/>
                </a:solidFill>
              </a:rPr>
              <a:t> </a:t>
            </a:r>
            <a:r>
              <a:rPr lang="nl-BE" dirty="0"/>
              <a:t>bezocht. </a:t>
            </a:r>
            <a:r>
              <a:rPr lang="fr-BE" dirty="0"/>
              <a:t>“Ce dernier (Ensor) a remis pour le club deux autographes. Des applaudissements chaleureux sont adressés par tous au peintre Ensor pour l’</a:t>
            </a:r>
            <a:r>
              <a:rPr lang="fr-BE" dirty="0" err="1"/>
              <a:t>amiabilité</a:t>
            </a:r>
            <a:r>
              <a:rPr lang="fr-BE" dirty="0"/>
              <a:t> avec laquelle il a reçu nos amis et pour son invitation à une prochaine visite dans le cours de l’été 1939</a:t>
            </a:r>
            <a:r>
              <a:rPr lang="fr-BE" dirty="0" smtClean="0"/>
              <a:t>.»</a:t>
            </a:r>
          </a:p>
          <a:p>
            <a:endParaRPr lang="en-US" dirty="0"/>
          </a:p>
          <a:p>
            <a:r>
              <a:rPr lang="nl-BE" dirty="0"/>
              <a:t>LH, 1938-09-23-01</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1560" y="878201"/>
            <a:ext cx="2016224" cy="24551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0641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pic>
        <p:nvPicPr>
          <p:cNvPr id="1026" name="Picture 2" descr="https://encrypted-tbn1.gstatic.com/images?q=tbn:ANd9GcRb0xxujUS9DN4ynbb032PZPPhwwHh0YSa50PjgXd2AfWl7AelbFofAQf8u"/>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91570" y="1357703"/>
            <a:ext cx="5272717" cy="378976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258536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755576" y="1340768"/>
            <a:ext cx="7848872" cy="3416320"/>
          </a:xfrm>
          <a:prstGeom prst="rect">
            <a:avLst/>
          </a:prstGeom>
        </p:spPr>
        <p:txBody>
          <a:bodyPr wrap="square">
            <a:spAutoFit/>
          </a:bodyPr>
          <a:lstStyle/>
          <a:p>
            <a:pPr algn="ctr"/>
            <a:r>
              <a:rPr lang="nl-BE" sz="4000" dirty="0" smtClean="0"/>
              <a:t>De eerste </a:t>
            </a:r>
            <a:r>
              <a:rPr lang="nl-BE" sz="4000" dirty="0" err="1" smtClean="0"/>
              <a:t>conférencière</a:t>
            </a:r>
            <a:endParaRPr lang="nl-BE" sz="4000" dirty="0" smtClean="0"/>
          </a:p>
          <a:p>
            <a:pPr algn="ctr"/>
            <a:endParaRPr lang="nl-BE" sz="4000" dirty="0" smtClean="0"/>
          </a:p>
          <a:p>
            <a:r>
              <a:rPr lang="nl-BE" sz="2000" dirty="0" err="1" smtClean="0">
                <a:solidFill>
                  <a:srgbClr val="FF0000"/>
                </a:solidFill>
              </a:rPr>
              <a:t>Mademoiselle</a:t>
            </a:r>
            <a:r>
              <a:rPr lang="nl-BE" sz="2000" dirty="0" smtClean="0">
                <a:solidFill>
                  <a:srgbClr val="FF0000"/>
                </a:solidFill>
              </a:rPr>
              <a:t> </a:t>
            </a:r>
            <a:r>
              <a:rPr lang="nl-BE" sz="2000" dirty="0" err="1">
                <a:solidFill>
                  <a:srgbClr val="FF0000"/>
                </a:solidFill>
              </a:rPr>
              <a:t>Mallebrancke</a:t>
            </a:r>
            <a:r>
              <a:rPr lang="nl-BE" sz="2000" dirty="0">
                <a:solidFill>
                  <a:srgbClr val="FF0000"/>
                </a:solidFill>
              </a:rPr>
              <a:t> </a:t>
            </a:r>
            <a:r>
              <a:rPr lang="nl-BE" sz="2000" dirty="0"/>
              <a:t>zorgt op 1 april 1938 voor een primeur. Ze is burgerlijk ingenieur bouwkunde en elektriciteit en diensthoofd van de RTT voor Gent en is de eerste dame die komt spreken in RC Gent na 12 jaar</a:t>
            </a:r>
            <a:r>
              <a:rPr lang="nl-BE" sz="2000" dirty="0" smtClean="0"/>
              <a:t>.</a:t>
            </a:r>
          </a:p>
          <a:p>
            <a:endParaRPr lang="nl-BE" sz="2000" dirty="0" smtClean="0"/>
          </a:p>
          <a:p>
            <a:r>
              <a:rPr lang="nl-BE" sz="2000" dirty="0" smtClean="0"/>
              <a:t>Onderwerp : “Le </a:t>
            </a:r>
            <a:r>
              <a:rPr lang="nl-BE" sz="2000" dirty="0" err="1" smtClean="0"/>
              <a:t>téléphone</a:t>
            </a:r>
            <a:r>
              <a:rPr lang="nl-BE" sz="2000" dirty="0" smtClean="0"/>
              <a:t> </a:t>
            </a:r>
            <a:r>
              <a:rPr lang="nl-BE" sz="2000" dirty="0" err="1" smtClean="0"/>
              <a:t>automatique</a:t>
            </a:r>
            <a:r>
              <a:rPr lang="nl-BE" sz="2000" dirty="0" smtClean="0"/>
              <a:t>”</a:t>
            </a:r>
          </a:p>
          <a:p>
            <a:endParaRPr lang="nl-BE" dirty="0"/>
          </a:p>
          <a:p>
            <a:r>
              <a:rPr lang="nl-BE" dirty="0" smtClean="0"/>
              <a:t>LH, 1938-04-01-01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36596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586605" y="620688"/>
            <a:ext cx="8064896" cy="5693866"/>
          </a:xfrm>
          <a:prstGeom prst="rect">
            <a:avLst/>
          </a:prstGeom>
        </p:spPr>
        <p:txBody>
          <a:bodyPr wrap="square">
            <a:spAutoFit/>
          </a:bodyPr>
          <a:lstStyle/>
          <a:p>
            <a:pPr algn="ctr"/>
            <a:r>
              <a:rPr lang="fr-BE" sz="4000" b="1" dirty="0"/>
              <a:t>De </a:t>
            </a:r>
            <a:r>
              <a:rPr lang="fr-BE" sz="4000" b="1" dirty="0" err="1"/>
              <a:t>Floraliën</a:t>
            </a:r>
            <a:endParaRPr lang="en-US" sz="4000" dirty="0"/>
          </a:p>
          <a:p>
            <a:r>
              <a:rPr lang="fr-BE" dirty="0"/>
              <a:t> </a:t>
            </a:r>
            <a:endParaRPr lang="en-US" dirty="0"/>
          </a:p>
          <a:p>
            <a:r>
              <a:rPr lang="fr-BE" dirty="0"/>
              <a:t>“Grâce à l’intervention de notre ami Pauwels, le programme à organiser par le club à l’occasion des floralies de Gand prend déjà corps. En souvenir de notre ami </a:t>
            </a:r>
            <a:r>
              <a:rPr lang="fr-BE" dirty="0" err="1"/>
              <a:t>Medo</a:t>
            </a:r>
            <a:r>
              <a:rPr lang="fr-BE" dirty="0"/>
              <a:t>, </a:t>
            </a:r>
            <a:r>
              <a:rPr lang="fr-BE" dirty="0">
                <a:solidFill>
                  <a:srgbClr val="FF0000"/>
                </a:solidFill>
              </a:rPr>
              <a:t>le Club de </a:t>
            </a:r>
            <a:r>
              <a:rPr lang="fr-BE" dirty="0" smtClean="0">
                <a:solidFill>
                  <a:srgbClr val="FF0000"/>
                </a:solidFill>
              </a:rPr>
              <a:t>Gand </a:t>
            </a:r>
            <a:r>
              <a:rPr lang="fr-BE" dirty="0">
                <a:solidFill>
                  <a:srgbClr val="FF0000"/>
                </a:solidFill>
              </a:rPr>
              <a:t>a décidé de doter d’une coupe un des concours de Floralies</a:t>
            </a:r>
            <a:r>
              <a:rPr lang="fr-BE" dirty="0"/>
              <a:t>» </a:t>
            </a:r>
            <a:r>
              <a:rPr lang="fr-BE" dirty="0" err="1"/>
              <a:t>Een</a:t>
            </a:r>
            <a:r>
              <a:rPr lang="fr-BE" dirty="0"/>
              <a:t> </a:t>
            </a:r>
            <a:r>
              <a:rPr lang="fr-BE" dirty="0" err="1"/>
              <a:t>week</a:t>
            </a:r>
            <a:r>
              <a:rPr lang="fr-BE" dirty="0"/>
              <a:t> </a:t>
            </a:r>
            <a:r>
              <a:rPr lang="fr-BE" dirty="0" err="1"/>
              <a:t>later</a:t>
            </a:r>
            <a:r>
              <a:rPr lang="fr-BE" dirty="0"/>
              <a:t> </a:t>
            </a:r>
            <a:r>
              <a:rPr lang="fr-BE" dirty="0" err="1"/>
              <a:t>wordt</a:t>
            </a:r>
            <a:r>
              <a:rPr lang="fr-BE" dirty="0"/>
              <a:t> </a:t>
            </a:r>
            <a:r>
              <a:rPr lang="fr-BE" dirty="0" err="1"/>
              <a:t>meegedeeld</a:t>
            </a:r>
            <a:r>
              <a:rPr lang="fr-BE" dirty="0"/>
              <a:t> </a:t>
            </a:r>
            <a:r>
              <a:rPr lang="fr-BE" dirty="0" err="1"/>
              <a:t>dat</a:t>
            </a:r>
            <a:r>
              <a:rPr lang="fr-BE" dirty="0"/>
              <a:t> dit </a:t>
            </a:r>
            <a:r>
              <a:rPr lang="fr-BE" dirty="0" err="1"/>
              <a:t>voorstel</a:t>
            </a:r>
            <a:r>
              <a:rPr lang="fr-BE" dirty="0"/>
              <a:t> </a:t>
            </a:r>
            <a:r>
              <a:rPr lang="fr-BE" dirty="0" err="1"/>
              <a:t>door</a:t>
            </a:r>
            <a:r>
              <a:rPr lang="fr-BE" dirty="0"/>
              <a:t> de </a:t>
            </a:r>
            <a:r>
              <a:rPr lang="fr-BE" dirty="0" err="1"/>
              <a:t>organisatie</a:t>
            </a:r>
            <a:r>
              <a:rPr lang="fr-BE" dirty="0"/>
              <a:t> van de </a:t>
            </a:r>
            <a:r>
              <a:rPr lang="fr-BE" dirty="0" err="1"/>
              <a:t>Floraliën</a:t>
            </a:r>
            <a:r>
              <a:rPr lang="fr-BE" dirty="0"/>
              <a:t> </a:t>
            </a:r>
            <a:r>
              <a:rPr lang="fr-BE" dirty="0" err="1"/>
              <a:t>aanvaard</a:t>
            </a:r>
            <a:r>
              <a:rPr lang="fr-BE" dirty="0"/>
              <a:t> </a:t>
            </a:r>
            <a:r>
              <a:rPr lang="fr-BE" dirty="0" err="1"/>
              <a:t>werd</a:t>
            </a:r>
            <a:r>
              <a:rPr lang="fr-BE" dirty="0"/>
              <a:t>.</a:t>
            </a:r>
            <a:endParaRPr lang="en-US" dirty="0"/>
          </a:p>
          <a:p>
            <a:r>
              <a:rPr lang="fr-BE" dirty="0"/>
              <a:t> </a:t>
            </a:r>
            <a:endParaRPr lang="en-US" dirty="0"/>
          </a:p>
          <a:p>
            <a:r>
              <a:rPr lang="nl-BE" dirty="0"/>
              <a:t>De twee </a:t>
            </a:r>
            <a:r>
              <a:rPr lang="nl-BE" dirty="0" err="1"/>
              <a:t>rotarische</a:t>
            </a:r>
            <a:r>
              <a:rPr lang="nl-BE" dirty="0"/>
              <a:t> dagen (noot archivaris : </a:t>
            </a:r>
            <a:r>
              <a:rPr lang="nl-BE" dirty="0">
                <a:solidFill>
                  <a:srgbClr val="FF0000"/>
                </a:solidFill>
              </a:rPr>
              <a:t>14 en 15 april 1938</a:t>
            </a:r>
            <a:r>
              <a:rPr lang="nl-BE" dirty="0"/>
              <a:t>) op de Floraliën zijn gevuld en de voorzitter verwacht een talrijke opkomst van de dames om de dames van andere clubs te ontvangen. </a:t>
            </a:r>
            <a:r>
              <a:rPr lang="fr-BE" dirty="0"/>
              <a:t>“</a:t>
            </a:r>
            <a:r>
              <a:rPr lang="fr-BE" dirty="0" err="1">
                <a:solidFill>
                  <a:srgbClr val="FF0000"/>
                </a:solidFill>
              </a:rPr>
              <a:t>Leys</a:t>
            </a:r>
            <a:r>
              <a:rPr lang="fr-BE" dirty="0">
                <a:solidFill>
                  <a:srgbClr val="FF0000"/>
                </a:solidFill>
              </a:rPr>
              <a:t> prie les rotariens gantois disposant de voitures de bien vouloir les mettre à la disposition des rotariens pour le conduire le vendredi, après le déjeuner, à la visite des Floralies</a:t>
            </a:r>
            <a:r>
              <a:rPr lang="fr-BE" dirty="0"/>
              <a:t>. »</a:t>
            </a:r>
            <a:endParaRPr lang="en-US" dirty="0"/>
          </a:p>
          <a:p>
            <a:r>
              <a:rPr lang="fr-BE" dirty="0"/>
              <a:t> </a:t>
            </a:r>
            <a:endParaRPr lang="en-US" dirty="0"/>
          </a:p>
          <a:p>
            <a:r>
              <a:rPr lang="nl-BE" dirty="0" err="1"/>
              <a:t>Onrechstreeks</a:t>
            </a:r>
            <a:r>
              <a:rPr lang="nl-BE" dirty="0"/>
              <a:t> weten we wat de Floraliën opbrachten. </a:t>
            </a:r>
            <a:r>
              <a:rPr lang="fr-BE" dirty="0"/>
              <a:t>“… le reliquat de la fête des Floralies</a:t>
            </a:r>
            <a:r>
              <a:rPr lang="fr-BE" dirty="0">
                <a:solidFill>
                  <a:srgbClr val="FF0000"/>
                </a:solidFill>
              </a:rPr>
              <a:t>, soit 250 francs</a:t>
            </a:r>
            <a:r>
              <a:rPr lang="fr-BE" dirty="0"/>
              <a:t>, sera versé aux Amis du Musée.”</a:t>
            </a:r>
            <a:endParaRPr lang="en-US" dirty="0"/>
          </a:p>
          <a:p>
            <a:endParaRPr lang="nl-BE" dirty="0" smtClean="0"/>
          </a:p>
          <a:p>
            <a:r>
              <a:rPr lang="nl-BE" dirty="0" smtClean="0"/>
              <a:t>LH</a:t>
            </a:r>
            <a:r>
              <a:rPr lang="nl-BE" dirty="0"/>
              <a:t>, </a:t>
            </a:r>
            <a:r>
              <a:rPr lang="nl-BE" dirty="0" smtClean="0"/>
              <a:t>1937-08-20-01, LH</a:t>
            </a:r>
            <a:r>
              <a:rPr lang="nl-BE" dirty="0"/>
              <a:t>, </a:t>
            </a:r>
            <a:r>
              <a:rPr lang="nl-BE" dirty="0" smtClean="0"/>
              <a:t>1937-08-27-01, Voor </a:t>
            </a:r>
            <a:r>
              <a:rPr lang="nl-BE" dirty="0"/>
              <a:t>een uitgebreid verslag zie 1938-04-14&amp;15-01 </a:t>
            </a:r>
            <a:r>
              <a:rPr lang="nl-BE" dirty="0" smtClean="0"/>
              <a:t>, LH</a:t>
            </a:r>
            <a:r>
              <a:rPr lang="nl-BE" dirty="0"/>
              <a:t>, </a:t>
            </a:r>
            <a:r>
              <a:rPr lang="nl-BE" dirty="0" smtClean="0"/>
              <a:t>1938-04-01-01, LH</a:t>
            </a:r>
            <a:r>
              <a:rPr lang="nl-BE" dirty="0"/>
              <a:t>, 1938-05-13-02</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05974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23528" y="1028343"/>
            <a:ext cx="8568952" cy="1600438"/>
          </a:xfrm>
          <a:prstGeom prst="rect">
            <a:avLst/>
          </a:prstGeom>
        </p:spPr>
        <p:txBody>
          <a:bodyPr wrap="square">
            <a:spAutoFit/>
          </a:bodyPr>
          <a:lstStyle/>
          <a:p>
            <a:pPr algn="ctr"/>
            <a:r>
              <a:rPr lang="fr-FR" sz="4000" dirty="0" err="1" smtClean="0"/>
              <a:t>Beroepsactie</a:t>
            </a:r>
            <a:r>
              <a:rPr lang="fr-FR" sz="4000" dirty="0" smtClean="0"/>
              <a:t> -</a:t>
            </a:r>
          </a:p>
          <a:p>
            <a:pPr algn="ctr"/>
            <a:r>
              <a:rPr lang="fr-FR" sz="4000" dirty="0" err="1" smtClean="0"/>
              <a:t>Promotie</a:t>
            </a:r>
            <a:r>
              <a:rPr lang="fr-FR" sz="4000" dirty="0" smtClean="0"/>
              <a:t> van de </a:t>
            </a:r>
            <a:r>
              <a:rPr lang="fr-FR" sz="4000" dirty="0" err="1" smtClean="0"/>
              <a:t>technische</a:t>
            </a:r>
            <a:r>
              <a:rPr lang="fr-FR" sz="4000" dirty="0" smtClean="0"/>
              <a:t> </a:t>
            </a:r>
            <a:r>
              <a:rPr lang="fr-FR" sz="4000" dirty="0" err="1" smtClean="0"/>
              <a:t>studies</a:t>
            </a:r>
            <a:endParaRPr lang="fr-FR" sz="4000" dirty="0" smtClean="0"/>
          </a:p>
          <a:p>
            <a:endParaRPr lang="fr-FR"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2874" y="2276872"/>
            <a:ext cx="4653244" cy="36131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942047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23528" y="1028343"/>
            <a:ext cx="8568952" cy="4339650"/>
          </a:xfrm>
          <a:prstGeom prst="rect">
            <a:avLst/>
          </a:prstGeom>
        </p:spPr>
        <p:txBody>
          <a:bodyPr wrap="square">
            <a:spAutoFit/>
          </a:bodyPr>
          <a:lstStyle/>
          <a:p>
            <a:pPr algn="ctr"/>
            <a:r>
              <a:rPr lang="fr-FR" sz="4000" dirty="0" err="1" smtClean="0"/>
              <a:t>Het</a:t>
            </a:r>
            <a:r>
              <a:rPr lang="fr-FR" sz="4000" dirty="0" smtClean="0"/>
              <a:t> fonds Emile </a:t>
            </a:r>
            <a:r>
              <a:rPr lang="fr-FR" sz="4000" dirty="0" err="1" smtClean="0"/>
              <a:t>Tytgat</a:t>
            </a:r>
            <a:endParaRPr lang="fr-FR" sz="4000" dirty="0" smtClean="0"/>
          </a:p>
          <a:p>
            <a:endParaRPr lang="fr-FR" dirty="0" smtClean="0"/>
          </a:p>
          <a:p>
            <a:endParaRPr lang="fr-FR" dirty="0"/>
          </a:p>
          <a:p>
            <a:r>
              <a:rPr lang="fr-FR" sz="2000" dirty="0" err="1" smtClean="0"/>
              <a:t>Het</a:t>
            </a:r>
            <a:r>
              <a:rPr lang="fr-FR" sz="2000" dirty="0" smtClean="0"/>
              <a:t> </a:t>
            </a:r>
            <a:r>
              <a:rPr lang="fr-FR" sz="2000" dirty="0" err="1" smtClean="0"/>
              <a:t>ontstaan</a:t>
            </a:r>
            <a:r>
              <a:rPr lang="fr-FR" sz="2000" dirty="0" smtClean="0"/>
              <a:t> van </a:t>
            </a:r>
            <a:r>
              <a:rPr lang="fr-FR" sz="2000" dirty="0" err="1" smtClean="0"/>
              <a:t>het</a:t>
            </a:r>
            <a:r>
              <a:rPr lang="fr-FR" sz="2000" dirty="0" smtClean="0"/>
              <a:t> Fonds Emile </a:t>
            </a:r>
            <a:r>
              <a:rPr lang="fr-FR" sz="2000" dirty="0" err="1" smtClean="0"/>
              <a:t>Tytgat</a:t>
            </a:r>
            <a:r>
              <a:rPr lang="fr-FR" sz="2000" dirty="0" smtClean="0"/>
              <a:t> </a:t>
            </a:r>
            <a:r>
              <a:rPr lang="fr-FR" sz="2000" dirty="0" err="1" smtClean="0"/>
              <a:t>gaat</a:t>
            </a:r>
            <a:r>
              <a:rPr lang="fr-FR" sz="2000" dirty="0" smtClean="0"/>
              <a:t> </a:t>
            </a:r>
            <a:r>
              <a:rPr lang="fr-FR" sz="2000" dirty="0" err="1" smtClean="0"/>
              <a:t>terug</a:t>
            </a:r>
            <a:r>
              <a:rPr lang="fr-FR" sz="2000" dirty="0" smtClean="0"/>
              <a:t> </a:t>
            </a:r>
            <a:r>
              <a:rPr lang="fr-FR" sz="2000" dirty="0" err="1" smtClean="0"/>
              <a:t>naar</a:t>
            </a:r>
            <a:r>
              <a:rPr lang="fr-FR" sz="2000" dirty="0" smtClean="0"/>
              <a:t> </a:t>
            </a:r>
            <a:r>
              <a:rPr lang="fr-FR" sz="2000" dirty="0" err="1" smtClean="0"/>
              <a:t>het</a:t>
            </a:r>
            <a:r>
              <a:rPr lang="fr-FR" sz="2000" dirty="0" smtClean="0"/>
              <a:t> </a:t>
            </a:r>
            <a:r>
              <a:rPr lang="fr-FR" sz="2000" dirty="0" err="1" smtClean="0"/>
              <a:t>najaar</a:t>
            </a:r>
            <a:r>
              <a:rPr lang="fr-FR" sz="2000" dirty="0" smtClean="0"/>
              <a:t> 1934. “Au cours de la dernière assemblée générale des ingénieurs techniciens de Gand, il fut rendu </a:t>
            </a:r>
            <a:r>
              <a:rPr lang="fr-FR" sz="2000" dirty="0" err="1" smtClean="0"/>
              <a:t>homage</a:t>
            </a:r>
            <a:r>
              <a:rPr lang="fr-FR" sz="2000" dirty="0" smtClean="0"/>
              <a:t> au professeur défunt Emile </a:t>
            </a:r>
            <a:r>
              <a:rPr lang="fr-FR" sz="2000" dirty="0" err="1" smtClean="0"/>
              <a:t>Tytgat</a:t>
            </a:r>
            <a:r>
              <a:rPr lang="fr-FR" sz="2000" dirty="0" smtClean="0"/>
              <a:t>, décédé en juin dernier. Afin de perpétuer son souvenir, le Rotary Club de Gand a </a:t>
            </a:r>
            <a:r>
              <a:rPr lang="fr-FR" sz="2000" dirty="0" smtClean="0">
                <a:solidFill>
                  <a:srgbClr val="FF0000"/>
                </a:solidFill>
              </a:rPr>
              <a:t>décidé la création d’un fonds Emile </a:t>
            </a:r>
            <a:r>
              <a:rPr lang="fr-FR" sz="2000" dirty="0" err="1" smtClean="0">
                <a:solidFill>
                  <a:srgbClr val="FF0000"/>
                </a:solidFill>
              </a:rPr>
              <a:t>Tytgat</a:t>
            </a:r>
            <a:r>
              <a:rPr lang="fr-FR" sz="2000" dirty="0" smtClean="0">
                <a:solidFill>
                  <a:srgbClr val="FF0000"/>
                </a:solidFill>
              </a:rPr>
              <a:t> afin d’encourager les études techniques</a:t>
            </a:r>
            <a:r>
              <a:rPr lang="fr-FR" sz="2000" dirty="0" smtClean="0"/>
              <a:t>. L’association des ingénieurs techniciens de Gand a décidé de collaborer à cette œuvre. »  Op 5 </a:t>
            </a:r>
            <a:r>
              <a:rPr lang="fr-FR" sz="2000" dirty="0" err="1" smtClean="0"/>
              <a:t>juli</a:t>
            </a:r>
            <a:r>
              <a:rPr lang="fr-FR" sz="2000" dirty="0" smtClean="0"/>
              <a:t> 1935 </a:t>
            </a:r>
            <a:r>
              <a:rPr lang="fr-FR" sz="2000" dirty="0" err="1" smtClean="0"/>
              <a:t>brengt</a:t>
            </a:r>
            <a:r>
              <a:rPr lang="fr-FR" sz="2000" dirty="0" smtClean="0"/>
              <a:t> </a:t>
            </a:r>
            <a:r>
              <a:rPr lang="fr-FR" sz="2000" dirty="0" err="1" smtClean="0"/>
              <a:t>Evaldre</a:t>
            </a:r>
            <a:r>
              <a:rPr lang="fr-FR" sz="2000" dirty="0" smtClean="0"/>
              <a:t> over de </a:t>
            </a:r>
            <a:r>
              <a:rPr lang="fr-FR" sz="2000" dirty="0" err="1" smtClean="0"/>
              <a:t>werking</a:t>
            </a:r>
            <a:r>
              <a:rPr lang="fr-FR" sz="2000" dirty="0" smtClean="0"/>
              <a:t> van </a:t>
            </a:r>
            <a:r>
              <a:rPr lang="fr-FR" sz="2000" dirty="0" err="1" smtClean="0"/>
              <a:t>het</a:t>
            </a:r>
            <a:r>
              <a:rPr lang="fr-FR" sz="2000" dirty="0" smtClean="0"/>
              <a:t> fonds </a:t>
            </a:r>
            <a:r>
              <a:rPr lang="fr-FR" sz="2000" dirty="0" err="1" smtClean="0"/>
              <a:t>verslag</a:t>
            </a:r>
            <a:r>
              <a:rPr lang="fr-FR" sz="2000" dirty="0" smtClean="0"/>
              <a:t> </a:t>
            </a:r>
            <a:r>
              <a:rPr lang="fr-FR" sz="2000" dirty="0" err="1" smtClean="0"/>
              <a:t>uit</a:t>
            </a:r>
            <a:r>
              <a:rPr lang="fr-FR" sz="2000" dirty="0" smtClean="0"/>
              <a:t>. «</a:t>
            </a:r>
            <a:r>
              <a:rPr lang="fr-FR" sz="2000" dirty="0" err="1" smtClean="0"/>
              <a:t>Celli-ci</a:t>
            </a:r>
            <a:r>
              <a:rPr lang="fr-FR" sz="2000" dirty="0" smtClean="0"/>
              <a:t> a recueilli une somme de 42.000 frs. Un montant de 30.000 frs. a été offert à l’Institut supérieur de fermentation, afin de permettre que chaque année une élève puisse faire ses études gratuitement.» </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34861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1769548" y="764562"/>
            <a:ext cx="7344816" cy="4862870"/>
          </a:xfrm>
          <a:prstGeom prst="rect">
            <a:avLst/>
          </a:prstGeom>
        </p:spPr>
        <p:txBody>
          <a:bodyPr wrap="square">
            <a:spAutoFit/>
          </a:bodyPr>
          <a:lstStyle/>
          <a:p>
            <a:pPr algn="ctr"/>
            <a:r>
              <a:rPr lang="nl-BE" sz="4000" dirty="0" smtClean="0"/>
              <a:t>The </a:t>
            </a:r>
            <a:r>
              <a:rPr lang="nl-BE" sz="4000" dirty="0" err="1" smtClean="0"/>
              <a:t>Espierre</a:t>
            </a:r>
            <a:r>
              <a:rPr lang="nl-BE" sz="4000" dirty="0" smtClean="0"/>
              <a:t> Case</a:t>
            </a:r>
          </a:p>
          <a:p>
            <a:endParaRPr lang="nl-BE" dirty="0"/>
          </a:p>
          <a:p>
            <a:r>
              <a:rPr lang="nl-BE" dirty="0" smtClean="0"/>
              <a:t>Mogelijks </a:t>
            </a:r>
            <a:r>
              <a:rPr lang="nl-BE" dirty="0"/>
              <a:t>worden wel de eerste banden gesmeed met Lille naar aanleiding van de « </a:t>
            </a:r>
            <a:r>
              <a:rPr lang="nl-BE" dirty="0" err="1"/>
              <a:t>Espierre</a:t>
            </a:r>
            <a:r>
              <a:rPr lang="nl-BE" dirty="0"/>
              <a:t> Case ». Op 24 april 1936 geeft Hoofdingenieur </a:t>
            </a:r>
            <a:r>
              <a:rPr lang="nl-BE" dirty="0" err="1"/>
              <a:t>Mallems</a:t>
            </a:r>
            <a:r>
              <a:rPr lang="nl-BE" dirty="0"/>
              <a:t> hierover een causerie in RC Gent. Op 15 december 1936 belicht zijn tegenhanger uit Lille, Genet, zijn kant van de zaak.</a:t>
            </a:r>
            <a:endParaRPr lang="en-US" dirty="0"/>
          </a:p>
          <a:p>
            <a:r>
              <a:rPr lang="nl-BE" dirty="0"/>
              <a:t> </a:t>
            </a:r>
            <a:endParaRPr lang="en-US" dirty="0"/>
          </a:p>
          <a:p>
            <a:r>
              <a:rPr lang="en-US" dirty="0" smtClean="0"/>
              <a:t>“</a:t>
            </a:r>
            <a:r>
              <a:rPr lang="en-US" dirty="0"/>
              <a:t>When nearly a century of bickering over an irritating international issue is swept </a:t>
            </a:r>
            <a:r>
              <a:rPr lang="en-US" dirty="0">
                <a:solidFill>
                  <a:srgbClr val="FF0000"/>
                </a:solidFill>
              </a:rPr>
              <a:t>away by two good rotary dinners with a bit of practical fellowship on the side,</a:t>
            </a:r>
            <a:r>
              <a:rPr lang="en-US" dirty="0"/>
              <a:t> one has convincing evidence of the efficacy of the friendly luncheon-conference – and a good story besides. The story concerns the Rotary Clubs of Ghent Belgium and Lille France, and what they did about a problem that had baffled official authorities for </a:t>
            </a:r>
            <a:r>
              <a:rPr lang="en-US" dirty="0" smtClean="0"/>
              <a:t>decades…</a:t>
            </a:r>
          </a:p>
          <a:p>
            <a:endParaRPr lang="en-US" dirty="0"/>
          </a:p>
          <a:p>
            <a:r>
              <a:rPr lang="en-US" dirty="0"/>
              <a:t>LH, 1937-02-12-02</a:t>
            </a:r>
          </a:p>
          <a:p>
            <a:r>
              <a:rPr lang="en-US" dirty="0">
                <a:solidFill>
                  <a:srgbClr val="FF0000"/>
                </a:solidFill>
              </a:rPr>
              <a:t>“It Couldn’t be done”, The Rotarian, </a:t>
            </a:r>
            <a:r>
              <a:rPr lang="en-US" dirty="0" err="1">
                <a:solidFill>
                  <a:srgbClr val="FF0000"/>
                </a:solidFill>
              </a:rPr>
              <a:t>july</a:t>
            </a:r>
            <a:r>
              <a:rPr lang="en-US" dirty="0">
                <a:solidFill>
                  <a:srgbClr val="FF0000"/>
                </a:solidFill>
              </a:rPr>
              <a:t> 1939, 47, °Google Books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998" y="1881546"/>
            <a:ext cx="1439658" cy="29876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831917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268760"/>
            <a:ext cx="7020272" cy="3744416"/>
          </a:xfrm>
        </p:spPr>
        <p:txBody>
          <a:bodyPr>
            <a:normAutofit fontScale="90000"/>
          </a:bodyPr>
          <a:lstStyle/>
          <a:p>
            <a:r>
              <a:rPr lang="nl-BE" sz="2000" dirty="0" smtClean="0"/>
              <a:t/>
            </a:r>
            <a:br>
              <a:rPr lang="nl-BE" sz="2000" dirty="0" smtClean="0"/>
            </a:br>
            <a:r>
              <a:rPr lang="nl-BE" sz="2000" dirty="0" smtClean="0"/>
              <a:t/>
            </a:r>
            <a:br>
              <a:rPr lang="nl-BE" sz="2000" dirty="0" smtClean="0"/>
            </a:br>
            <a:r>
              <a:rPr lang="nl-BE" sz="2000" dirty="0" smtClean="0"/>
              <a:t>Wereldtentoonstelling 1935 Brussel</a:t>
            </a:r>
            <a:br>
              <a:rPr lang="nl-BE" sz="2000" dirty="0" smtClean="0"/>
            </a:br>
            <a:r>
              <a:rPr lang="nl-BE" sz="2000" dirty="0"/>
              <a:t/>
            </a:r>
            <a:br>
              <a:rPr lang="nl-BE" sz="2000" dirty="0"/>
            </a:br>
            <a:r>
              <a:rPr lang="nl-BE" sz="2000" dirty="0" smtClean="0"/>
              <a:t>Als </a:t>
            </a:r>
            <a:r>
              <a:rPr lang="nl-BE" sz="2000" dirty="0"/>
              <a:t>een tentoonstellingshall instort in 1935 in Brussel neemt </a:t>
            </a:r>
            <a:r>
              <a:rPr lang="nl-BE" sz="2000" dirty="0" err="1"/>
              <a:t>Magnel</a:t>
            </a:r>
            <a:r>
              <a:rPr lang="nl-BE" sz="2000" dirty="0"/>
              <a:t> de volgende vergadering het woord. </a:t>
            </a:r>
            <a:r>
              <a:rPr lang="fr-BE" sz="2000" dirty="0"/>
              <a:t>De </a:t>
            </a:r>
            <a:r>
              <a:rPr lang="fr-BE" sz="2000" dirty="0" err="1"/>
              <a:t>secretaris</a:t>
            </a:r>
            <a:r>
              <a:rPr lang="fr-BE" sz="2000" dirty="0"/>
              <a:t> </a:t>
            </a:r>
            <a:r>
              <a:rPr lang="fr-BE" sz="2000" dirty="0" err="1"/>
              <a:t>tekent</a:t>
            </a:r>
            <a:r>
              <a:rPr lang="fr-BE" sz="2000" dirty="0"/>
              <a:t> </a:t>
            </a:r>
            <a:r>
              <a:rPr lang="fr-BE" sz="2000" dirty="0" err="1"/>
              <a:t>volgende</a:t>
            </a:r>
            <a:r>
              <a:rPr lang="fr-BE" sz="2000" dirty="0"/>
              <a:t> passage op.”</a:t>
            </a:r>
            <a:r>
              <a:rPr lang="fr-BE" sz="2000" dirty="0" err="1">
                <a:solidFill>
                  <a:srgbClr val="FF0000"/>
                </a:solidFill>
              </a:rPr>
              <a:t>Magnel</a:t>
            </a:r>
            <a:r>
              <a:rPr lang="fr-BE" sz="2000" dirty="0">
                <a:solidFill>
                  <a:srgbClr val="FF0000"/>
                </a:solidFill>
              </a:rPr>
              <a:t> nous parle d’un problème qu’il vit activement depuis cinq mois: l’étude du pénible accident qui s’est produit à l’Exposition de Bruxelles. Si les créateurs du projet se demandent encore pourquoi le hall s’est écroulé, </a:t>
            </a:r>
            <a:r>
              <a:rPr lang="fr-BE" sz="2000" dirty="0" err="1">
                <a:solidFill>
                  <a:srgbClr val="FF0000"/>
                </a:solidFill>
              </a:rPr>
              <a:t>Magnel</a:t>
            </a:r>
            <a:r>
              <a:rPr lang="fr-BE" sz="2000" dirty="0">
                <a:solidFill>
                  <a:srgbClr val="FF0000"/>
                </a:solidFill>
              </a:rPr>
              <a:t> a su fort simplement le faire comprendre à son auditoire. Actuellement tout a été reconstruit ou consolidé et nous pouvons sans crainte aller voir les splendeurs de l’Exposition de Bruxelles.»</a:t>
            </a:r>
            <a:r>
              <a:rPr lang="en-US" sz="2000" dirty="0"/>
              <a:t/>
            </a:r>
            <a:br>
              <a:rPr lang="en-US" sz="2000" dirty="0"/>
            </a:br>
            <a:r>
              <a:rPr lang="nl-BE" sz="2000" dirty="0"/>
              <a:t>LH, 1935-04-26-01</a:t>
            </a:r>
            <a:r>
              <a:rPr lang="en-US" dirty="0"/>
              <a:t/>
            </a:r>
            <a:br>
              <a:rPr lang="en-US" dirty="0"/>
            </a:br>
            <a:r>
              <a:rPr lang="en-US" dirty="0" smtClean="0"/>
              <a:t/>
            </a:r>
            <a:br>
              <a:rPr lang="en-US" dirty="0" smtClean="0"/>
            </a:br>
            <a:r>
              <a:rPr lang="fr-BE" sz="2000" dirty="0" smtClean="0"/>
              <a:t>Le </a:t>
            </a:r>
            <a:r>
              <a:rPr lang="fr-BE" sz="2000" dirty="0"/>
              <a:t>samedi 14 mars 1936 les membres du club de Gand et les dames visiteront la prison centrale de Gand. </a:t>
            </a:r>
            <a:r>
              <a:rPr lang="fr-BE" sz="2000" dirty="0">
                <a:solidFill>
                  <a:srgbClr val="FF0000"/>
                </a:solidFill>
              </a:rPr>
              <a:t>Cette visite est de nature à attirer d’autres rotariens</a:t>
            </a:r>
            <a:r>
              <a:rPr lang="fr-BE" sz="2000" dirty="0"/>
              <a:t>. »</a:t>
            </a:r>
            <a:r>
              <a:rPr lang="en-US" sz="2000" dirty="0"/>
              <a:t/>
            </a:r>
            <a:br>
              <a:rPr lang="en-US" sz="2000" dirty="0"/>
            </a:br>
            <a:r>
              <a:rPr lang="nl-BE" sz="2000" dirty="0"/>
              <a:t>LH, 1936-02-28-01</a:t>
            </a:r>
            <a:r>
              <a:rPr lang="en-US" dirty="0"/>
              <a:t/>
            </a:r>
            <a:br>
              <a:rPr lang="en-US" dirty="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48264" y="1988840"/>
            <a:ext cx="2195736" cy="29923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35637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4932040" y="1293440"/>
            <a:ext cx="3600400" cy="4585871"/>
          </a:xfrm>
          <a:prstGeom prst="rect">
            <a:avLst/>
          </a:prstGeom>
        </p:spPr>
        <p:txBody>
          <a:bodyPr wrap="square">
            <a:spAutoFit/>
          </a:bodyPr>
          <a:lstStyle/>
          <a:p>
            <a:pPr algn="ctr"/>
            <a:endParaRPr lang="nl-BE" sz="4000" dirty="0" smtClean="0"/>
          </a:p>
          <a:p>
            <a:r>
              <a:rPr lang="nl-BE" dirty="0" smtClean="0"/>
              <a:t>Op </a:t>
            </a:r>
            <a:r>
              <a:rPr lang="nl-BE" dirty="0"/>
              <a:t>een soort ladies </a:t>
            </a:r>
            <a:r>
              <a:rPr lang="nl-BE" dirty="0" err="1"/>
              <a:t>night</a:t>
            </a:r>
            <a:r>
              <a:rPr lang="nl-BE" dirty="0"/>
              <a:t> </a:t>
            </a:r>
            <a:r>
              <a:rPr lang="nl-BE" dirty="0" err="1"/>
              <a:t>avant</a:t>
            </a:r>
            <a:r>
              <a:rPr lang="nl-BE" dirty="0"/>
              <a:t> la lettre, de burgemeester en de andere hoogwaardigheidsbekleders tekenen present evenals “M de </a:t>
            </a:r>
            <a:r>
              <a:rPr lang="nl-BE" dirty="0" err="1"/>
              <a:t>Breyne</a:t>
            </a:r>
            <a:r>
              <a:rPr lang="nl-BE" dirty="0"/>
              <a:t>, </a:t>
            </a:r>
            <a:r>
              <a:rPr lang="nl-BE" dirty="0" err="1"/>
              <a:t>président</a:t>
            </a:r>
            <a:r>
              <a:rPr lang="nl-BE" dirty="0"/>
              <a:t> de </a:t>
            </a:r>
            <a:r>
              <a:rPr lang="nl-BE" dirty="0" err="1"/>
              <a:t>l’Aero</a:t>
            </a:r>
            <a:r>
              <a:rPr lang="nl-BE" dirty="0"/>
              <a:t>-Club des </a:t>
            </a:r>
            <a:r>
              <a:rPr lang="nl-BE" dirty="0" err="1"/>
              <a:t>Flandres</a:t>
            </a:r>
            <a:r>
              <a:rPr lang="nl-BE" dirty="0"/>
              <a:t>, </a:t>
            </a:r>
            <a:r>
              <a:rPr lang="nl-BE" dirty="0" err="1"/>
              <a:t>toute</a:t>
            </a:r>
            <a:r>
              <a:rPr lang="nl-BE" dirty="0"/>
              <a:t> la </a:t>
            </a:r>
            <a:r>
              <a:rPr lang="nl-BE" dirty="0" err="1"/>
              <a:t>jeunesse</a:t>
            </a:r>
            <a:r>
              <a:rPr lang="nl-BE" dirty="0"/>
              <a:t> ardente </a:t>
            </a:r>
            <a:r>
              <a:rPr lang="nl-BE" dirty="0" err="1"/>
              <a:t>sportive</a:t>
            </a:r>
            <a:r>
              <a:rPr lang="nl-BE" dirty="0"/>
              <a:t>, enthousiaste du vol à voile, conduite par </a:t>
            </a:r>
            <a:r>
              <a:rPr lang="nl-BE" dirty="0" err="1"/>
              <a:t>le</a:t>
            </a:r>
            <a:r>
              <a:rPr lang="nl-BE" dirty="0"/>
              <a:t> </a:t>
            </a:r>
            <a:r>
              <a:rPr lang="nl-BE" dirty="0" err="1"/>
              <a:t>Président</a:t>
            </a:r>
            <a:r>
              <a:rPr lang="nl-BE" dirty="0"/>
              <a:t> Fritz </a:t>
            </a:r>
            <a:r>
              <a:rPr lang="nl-BE" dirty="0" err="1"/>
              <a:t>Coppieters</a:t>
            </a:r>
            <a:r>
              <a:rPr lang="nl-BE" dirty="0"/>
              <a:t>”. Dit verklaart ook de gift van een sportvliegtuig naar aanleiding van de 25</a:t>
            </a:r>
            <a:r>
              <a:rPr lang="nl-BE" baseline="30000" dirty="0"/>
              <a:t>ste</a:t>
            </a:r>
            <a:r>
              <a:rPr lang="nl-BE" dirty="0"/>
              <a:t> verjaardag van RC Gent in 1951. </a:t>
            </a:r>
            <a:endParaRPr lang="en-US" dirty="0">
              <a:solidFill>
                <a:srgbClr val="FF0000"/>
              </a:solidFill>
            </a:endParaRPr>
          </a:p>
          <a:p>
            <a:r>
              <a:rPr lang="nl-BE" dirty="0"/>
              <a:t>LH, </a:t>
            </a:r>
            <a:r>
              <a:rPr lang="nl-BE" dirty="0" smtClean="0"/>
              <a:t>1935-01-18-01, LH</a:t>
            </a:r>
            <a:r>
              <a:rPr lang="nl-BE" dirty="0"/>
              <a:t>, </a:t>
            </a:r>
            <a:r>
              <a:rPr lang="nl-BE" dirty="0" smtClean="0"/>
              <a:t>1935-01-18-02, LH</a:t>
            </a:r>
            <a:r>
              <a:rPr lang="nl-BE" dirty="0"/>
              <a:t>, 1935-01-18-03</a:t>
            </a:r>
            <a:endParaRPr lang="en-US" dirty="0"/>
          </a:p>
        </p:txBody>
      </p:sp>
      <p:sp>
        <p:nvSpPr>
          <p:cNvPr id="3" name="TextBox 2"/>
          <p:cNvSpPr txBox="1"/>
          <p:nvPr/>
        </p:nvSpPr>
        <p:spPr>
          <a:xfrm>
            <a:off x="0" y="908720"/>
            <a:ext cx="9144000" cy="769441"/>
          </a:xfrm>
          <a:prstGeom prst="rect">
            <a:avLst/>
          </a:prstGeom>
          <a:noFill/>
        </p:spPr>
        <p:txBody>
          <a:bodyPr wrap="square" rtlCol="0">
            <a:spAutoFit/>
          </a:bodyPr>
          <a:lstStyle/>
          <a:p>
            <a:pPr algn="ctr"/>
            <a:r>
              <a:rPr lang="nl-BE" sz="4400" dirty="0"/>
              <a:t>Rotariërs en de passie voor luchtvaart</a:t>
            </a:r>
          </a:p>
        </p:txBody>
      </p:sp>
      <p:pic>
        <p:nvPicPr>
          <p:cNvPr id="4098" name="Picture 2" descr="https://encrypted-tbn1.gstatic.com/images?q=tbn:ANd9GcR1ykyZp5b8i1iIjr_KvIz0ZlGQzg4OkNlQBXCL1bk-0O6I0Sg0V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1844824"/>
            <a:ext cx="3744416" cy="374441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431443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251520" y="548680"/>
            <a:ext cx="8280920" cy="4862870"/>
          </a:xfrm>
          <a:prstGeom prst="rect">
            <a:avLst/>
          </a:prstGeom>
        </p:spPr>
        <p:txBody>
          <a:bodyPr wrap="square">
            <a:spAutoFit/>
          </a:bodyPr>
          <a:lstStyle/>
          <a:p>
            <a:pPr algn="ctr"/>
            <a:r>
              <a:rPr lang="nl-BE" sz="3600" dirty="0" smtClean="0"/>
              <a:t>Rotariërs en de passie voor luchtvaart (2)</a:t>
            </a:r>
          </a:p>
          <a:p>
            <a:pPr algn="ctr"/>
            <a:endParaRPr lang="nl-BE" sz="4000" dirty="0" smtClean="0"/>
          </a:p>
          <a:p>
            <a:r>
              <a:rPr lang="nl-BE" dirty="0" smtClean="0"/>
              <a:t>In </a:t>
            </a:r>
            <a:r>
              <a:rPr lang="nl-BE" dirty="0"/>
              <a:t>aanwezigheid van de pers </a:t>
            </a:r>
            <a:r>
              <a:rPr lang="nl-BE" dirty="0" smtClean="0"/>
              <a:t>wordt kapitein “Teddy” </a:t>
            </a:r>
            <a:r>
              <a:rPr lang="nl-BE" dirty="0" err="1" smtClean="0"/>
              <a:t>Franchomme</a:t>
            </a:r>
            <a:r>
              <a:rPr lang="nl-BE" dirty="0" smtClean="0"/>
              <a:t> </a:t>
            </a:r>
            <a:r>
              <a:rPr lang="nl-BE" dirty="0"/>
              <a:t>gehuldigd. Op 20 december 1933 vloog hij met twee vrienden voor het eerst van België naar </a:t>
            </a:r>
            <a:r>
              <a:rPr lang="nl-BE" dirty="0" err="1" smtClean="0"/>
              <a:t>Leopoldville</a:t>
            </a:r>
            <a:r>
              <a:rPr lang="nl-BE" dirty="0"/>
              <a:t>, Congo </a:t>
            </a:r>
            <a:endParaRPr lang="nl-BE" dirty="0" smtClean="0"/>
          </a:p>
          <a:p>
            <a:endParaRPr lang="nl-BE" dirty="0"/>
          </a:p>
          <a:p>
            <a:r>
              <a:rPr lang="fr-BE" dirty="0" smtClean="0"/>
              <a:t>«</a:t>
            </a:r>
            <a:r>
              <a:rPr lang="fr-BE" dirty="0"/>
              <a:t> </a:t>
            </a:r>
            <a:r>
              <a:rPr lang="fr-BE" dirty="0">
                <a:solidFill>
                  <a:srgbClr val="FF0000"/>
                </a:solidFill>
              </a:rPr>
              <a:t>Le courrier de Bruxelles déposé à la Grand Poste dans la nuit de mercredi à jeudi est délivré à Léopoldville le samedi à 4 h. Les journaux de Bruxelles du 20 janvier sont lus à Léo le samedi 22 à 3 heures. » </a:t>
            </a:r>
            <a:r>
              <a:rPr lang="fr-BE" dirty="0"/>
              <a:t>en</a:t>
            </a:r>
            <a:r>
              <a:rPr lang="fr-BE" dirty="0">
                <a:solidFill>
                  <a:srgbClr val="FF0000"/>
                </a:solidFill>
              </a:rPr>
              <a:t> </a:t>
            </a:r>
            <a:endParaRPr lang="fr-BE" dirty="0" smtClean="0">
              <a:solidFill>
                <a:srgbClr val="FF0000"/>
              </a:solidFill>
            </a:endParaRPr>
          </a:p>
          <a:p>
            <a:endParaRPr lang="fr-BE" dirty="0">
              <a:solidFill>
                <a:srgbClr val="FF0000"/>
              </a:solidFill>
            </a:endParaRPr>
          </a:p>
          <a:p>
            <a:r>
              <a:rPr lang="fr-BE" dirty="0" smtClean="0">
                <a:solidFill>
                  <a:srgbClr val="FF0000"/>
                </a:solidFill>
              </a:rPr>
              <a:t>“</a:t>
            </a:r>
            <a:r>
              <a:rPr lang="fr-BE" dirty="0">
                <a:solidFill>
                  <a:srgbClr val="FF0000"/>
                </a:solidFill>
              </a:rPr>
              <a:t>Je vois encore la fuite éperdue des nègres, de chèvres, des moutons dans le village nègre que nous survolions à quelques mètres, à une allure de bolide, dans un torrent de fumée noire … </a:t>
            </a:r>
            <a:r>
              <a:rPr lang="fr-BE" dirty="0" smtClean="0">
                <a:solidFill>
                  <a:srgbClr val="FF0000"/>
                </a:solidFill>
              </a:rPr>
              <a:t>»</a:t>
            </a:r>
          </a:p>
          <a:p>
            <a:endParaRPr lang="en-US" dirty="0">
              <a:solidFill>
                <a:srgbClr val="FF0000"/>
              </a:solidFill>
            </a:endParaRPr>
          </a:p>
          <a:p>
            <a:r>
              <a:rPr lang="nl-BE" dirty="0"/>
              <a:t>LH, </a:t>
            </a:r>
            <a:r>
              <a:rPr lang="nl-BE" dirty="0" smtClean="0"/>
              <a:t>1935-01-18-01, LH</a:t>
            </a:r>
            <a:r>
              <a:rPr lang="nl-BE" dirty="0"/>
              <a:t>, </a:t>
            </a:r>
            <a:r>
              <a:rPr lang="nl-BE" dirty="0" smtClean="0"/>
              <a:t>1935-01-18-02, LH</a:t>
            </a:r>
            <a:r>
              <a:rPr lang="nl-BE" dirty="0"/>
              <a:t>, 1935-01-18-03</a:t>
            </a:r>
            <a:endParaRPr lang="en-US" dirty="0"/>
          </a:p>
        </p:txBody>
      </p:sp>
      <p:pic>
        <p:nvPicPr>
          <p:cNvPr id="5122" name="Picture 2" descr=" "/>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6546516" y="4190788"/>
            <a:ext cx="2160241" cy="294092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899972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83568" y="1268760"/>
            <a:ext cx="7344816" cy="3477875"/>
          </a:xfrm>
          <a:prstGeom prst="rect">
            <a:avLst/>
          </a:prstGeom>
        </p:spPr>
        <p:txBody>
          <a:bodyPr wrap="square">
            <a:spAutoFit/>
          </a:bodyPr>
          <a:lstStyle/>
          <a:p>
            <a:pPr algn="ctr"/>
            <a:r>
              <a:rPr lang="nl-BE" sz="4000" dirty="0" smtClean="0"/>
              <a:t>Peterclubs </a:t>
            </a:r>
          </a:p>
          <a:p>
            <a:endParaRPr lang="nl-BE" dirty="0" smtClean="0"/>
          </a:p>
          <a:p>
            <a:r>
              <a:rPr lang="nl-BE" dirty="0" smtClean="0"/>
              <a:t>Er </a:t>
            </a:r>
            <a:r>
              <a:rPr lang="nl-BE" dirty="0"/>
              <a:t>zijn veel contacten met andere clubs, maar er zijn geen formele contactclub</a:t>
            </a:r>
            <a:r>
              <a:rPr lang="nl-NL" dirty="0"/>
              <a:t>s</a:t>
            </a:r>
            <a:r>
              <a:rPr lang="nl-NL" dirty="0" smtClean="0"/>
              <a:t>. Voor </a:t>
            </a:r>
            <a:r>
              <a:rPr lang="nl-NL" dirty="0"/>
              <a:t>een peterclub is het wachten tot in 1940 als RC Gent RC Aalst zal </a:t>
            </a:r>
            <a:r>
              <a:rPr lang="nl-NL" dirty="0" err="1"/>
              <a:t>peteren</a:t>
            </a:r>
            <a:r>
              <a:rPr lang="nl-NL" dirty="0"/>
              <a:t>.</a:t>
            </a:r>
            <a:endParaRPr lang="en-US" dirty="0"/>
          </a:p>
          <a:p>
            <a:r>
              <a:rPr lang="nl-BE" dirty="0"/>
              <a:t> </a:t>
            </a:r>
            <a:endParaRPr lang="en-US" dirty="0"/>
          </a:p>
          <a:p>
            <a:r>
              <a:rPr lang="nl-BE" dirty="0"/>
              <a:t>Nochtans laat Gouverneur </a:t>
            </a:r>
            <a:r>
              <a:rPr lang="nl-BE" dirty="0" err="1"/>
              <a:t>Debergh</a:t>
            </a:r>
            <a:r>
              <a:rPr lang="nl-BE" dirty="0"/>
              <a:t> bij zijn bezoek aan RC Gent op 23 augustus 1935 volgend zinnetje optekenen. </a:t>
            </a:r>
            <a:r>
              <a:rPr lang="fr-BE" dirty="0"/>
              <a:t>“Il annonce enfin qu’un nouveau club sera formé sous peu à Alost </a:t>
            </a:r>
            <a:r>
              <a:rPr lang="fr-BE" dirty="0" smtClean="0"/>
              <a:t>…”</a:t>
            </a:r>
          </a:p>
          <a:p>
            <a:endParaRPr lang="en-US" dirty="0"/>
          </a:p>
          <a:p>
            <a:r>
              <a:rPr lang="en-US" dirty="0"/>
              <a:t>LH, 1935-08-23-01</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95526" y="4327534"/>
            <a:ext cx="3862246" cy="14777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562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additive="base">
                                        <p:cTn id="21" dur="500" fill="hold"/>
                                        <p:tgtEl>
                                          <p:spTgt spid="12290"/>
                                        </p:tgtEl>
                                        <p:attrNameLst>
                                          <p:attrName>ppt_x</p:attrName>
                                        </p:attrNameLst>
                                      </p:cBhvr>
                                      <p:tavLst>
                                        <p:tav tm="0">
                                          <p:val>
                                            <p:strVal val="#ppt_x"/>
                                          </p:val>
                                        </p:tav>
                                        <p:tav tm="100000">
                                          <p:val>
                                            <p:strVal val="#ppt_x"/>
                                          </p:val>
                                        </p:tav>
                                      </p:tavLst>
                                    </p:anim>
                                    <p:anim calcmode="lin" valueType="num">
                                      <p:cBhvr additive="base">
                                        <p:cTn id="2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23528" y="1166843"/>
            <a:ext cx="8136904" cy="4093428"/>
          </a:xfrm>
          <a:prstGeom prst="rect">
            <a:avLst/>
          </a:prstGeom>
        </p:spPr>
        <p:txBody>
          <a:bodyPr wrap="square">
            <a:spAutoFit/>
          </a:bodyPr>
          <a:lstStyle/>
          <a:p>
            <a:pPr algn="ctr"/>
            <a:r>
              <a:rPr lang="nl-BE" sz="4000" dirty="0" smtClean="0"/>
              <a:t>District (1) </a:t>
            </a:r>
          </a:p>
          <a:p>
            <a:pPr algn="ctr"/>
            <a:endParaRPr lang="nl-BE" sz="4000" dirty="0" smtClean="0"/>
          </a:p>
          <a:p>
            <a:r>
              <a:rPr lang="nl-BE" dirty="0" smtClean="0"/>
              <a:t>Op </a:t>
            </a:r>
            <a:r>
              <a:rPr lang="nl-BE" dirty="0"/>
              <a:t>28 februari 1936 brengt de Gouverneur een tweede inspectiebezoek aan RC Gent. </a:t>
            </a:r>
            <a:r>
              <a:rPr lang="fr-BE" dirty="0"/>
              <a:t>“</a:t>
            </a:r>
            <a:r>
              <a:rPr lang="fr-BE" dirty="0">
                <a:solidFill>
                  <a:srgbClr val="FF0000"/>
                </a:solidFill>
              </a:rPr>
              <a:t>Inspection</a:t>
            </a:r>
            <a:r>
              <a:rPr lang="fr-BE" dirty="0"/>
              <a:t> toute amicale, au cours de laquelle fut donnée </a:t>
            </a:r>
            <a:r>
              <a:rPr lang="fr-BE" dirty="0">
                <a:solidFill>
                  <a:srgbClr val="FF0000"/>
                </a:solidFill>
              </a:rPr>
              <a:t>lecture des rapports par les présidents des quatre commissions fondamentales et du secrétaire du club</a:t>
            </a:r>
            <a:r>
              <a:rPr lang="fr-BE" dirty="0"/>
              <a:t>. Après avoir demandé quelques renseignements complémentaires, notamment à la situation financière du club, le gouverneur a exprimé toute sa satisfaction pour le fonctionnement du Club de Gand et a félicité chaleureusement le président </a:t>
            </a:r>
            <a:r>
              <a:rPr lang="fr-BE" dirty="0" err="1"/>
              <a:t>Magnel</a:t>
            </a:r>
            <a:r>
              <a:rPr lang="fr-BE" dirty="0"/>
              <a:t> et ses collaborateurs pour le travail fourni</a:t>
            </a:r>
            <a:r>
              <a:rPr lang="fr-BE" dirty="0" smtClean="0"/>
              <a:t>.»</a:t>
            </a:r>
          </a:p>
          <a:p>
            <a:endParaRPr lang="en-US" dirty="0"/>
          </a:p>
          <a:p>
            <a:r>
              <a:rPr lang="nl-BE" dirty="0"/>
              <a:t>LH, 1936-02-28-02 Noot archivaris : de verslagen van de commissie voorzitters zijn opgenomen in de tekst.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27467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3347864" y="764704"/>
            <a:ext cx="5796136" cy="5400600"/>
          </a:xfrm>
        </p:spPr>
        <p:txBody>
          <a:bodyPr anchorCtr="1">
            <a:normAutofit/>
          </a:bodyPr>
          <a:lstStyle/>
          <a:p>
            <a:r>
              <a:rPr lang="nl-BE" sz="2800" dirty="0" smtClean="0"/>
              <a:t/>
            </a:r>
            <a:br>
              <a:rPr lang="nl-BE" sz="2800" dirty="0" smtClean="0"/>
            </a:b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2055" y="1618256"/>
            <a:ext cx="2533650" cy="3533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332656"/>
            <a:ext cx="3388618" cy="62646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7053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23528" y="1166843"/>
            <a:ext cx="8136904" cy="3262432"/>
          </a:xfrm>
          <a:prstGeom prst="rect">
            <a:avLst/>
          </a:prstGeom>
        </p:spPr>
        <p:txBody>
          <a:bodyPr wrap="square">
            <a:spAutoFit/>
          </a:bodyPr>
          <a:lstStyle/>
          <a:p>
            <a:pPr algn="ctr"/>
            <a:r>
              <a:rPr lang="nl-BE" sz="4000" dirty="0" smtClean="0"/>
              <a:t>District (2) </a:t>
            </a:r>
          </a:p>
          <a:p>
            <a:pPr algn="ctr"/>
            <a:endParaRPr lang="nl-BE" sz="4000" dirty="0" smtClean="0"/>
          </a:p>
          <a:p>
            <a:r>
              <a:rPr lang="nl-BE" dirty="0"/>
              <a:t>De </a:t>
            </a:r>
            <a:r>
              <a:rPr lang="nl-BE" dirty="0">
                <a:solidFill>
                  <a:srgbClr val="FF0000"/>
                </a:solidFill>
              </a:rPr>
              <a:t>districtsconferentie</a:t>
            </a:r>
            <a:r>
              <a:rPr lang="nl-BE" dirty="0"/>
              <a:t> vindt plaats te Namen op 8,9 en 10 mei 1936.</a:t>
            </a:r>
            <a:endParaRPr lang="en-US" dirty="0"/>
          </a:p>
          <a:p>
            <a:r>
              <a:rPr lang="nl-BE" dirty="0"/>
              <a:t> </a:t>
            </a:r>
            <a:endParaRPr lang="en-US" dirty="0"/>
          </a:p>
          <a:p>
            <a:r>
              <a:rPr lang="nl-BE" dirty="0"/>
              <a:t>Op 8 oktober 1936 wordt de </a:t>
            </a:r>
            <a:r>
              <a:rPr lang="nl-BE" dirty="0" smtClean="0">
                <a:solidFill>
                  <a:srgbClr val="FF0000"/>
                </a:solidFill>
              </a:rPr>
              <a:t>district </a:t>
            </a:r>
            <a:r>
              <a:rPr lang="nl-BE" dirty="0" err="1" smtClean="0">
                <a:solidFill>
                  <a:srgbClr val="FF0000"/>
                </a:solidFill>
              </a:rPr>
              <a:t>assembly</a:t>
            </a:r>
            <a:r>
              <a:rPr lang="nl-BE" dirty="0" smtClean="0"/>
              <a:t> </a:t>
            </a:r>
            <a:r>
              <a:rPr lang="nl-BE" dirty="0"/>
              <a:t>gehouden te Antwerpen. Er wordt onder andere beslist dat er 50 bef. per lid aan het District gestort wordt voor de werkingskosten</a:t>
            </a:r>
            <a:r>
              <a:rPr lang="nl-BE" dirty="0" smtClean="0"/>
              <a:t>.</a:t>
            </a:r>
          </a:p>
          <a:p>
            <a:endParaRPr lang="en-US" dirty="0"/>
          </a:p>
          <a:p>
            <a:r>
              <a:rPr lang="nl-BE" dirty="0"/>
              <a:t>LH, </a:t>
            </a:r>
            <a:r>
              <a:rPr lang="nl-BE" dirty="0" smtClean="0"/>
              <a:t>1936-05-01-01, LH</a:t>
            </a:r>
            <a:r>
              <a:rPr lang="nl-BE" dirty="0"/>
              <a:t>, 1936-10-09-01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424715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539552" y="1556792"/>
            <a:ext cx="8136904" cy="4647426"/>
          </a:xfrm>
          <a:prstGeom prst="rect">
            <a:avLst/>
          </a:prstGeom>
        </p:spPr>
        <p:txBody>
          <a:bodyPr wrap="square">
            <a:spAutoFit/>
          </a:bodyPr>
          <a:lstStyle/>
          <a:p>
            <a:pPr algn="ctr"/>
            <a:r>
              <a:rPr lang="fr-BE" sz="4000" dirty="0" smtClean="0"/>
              <a:t>Rotary International</a:t>
            </a:r>
          </a:p>
          <a:p>
            <a:pPr algn="ctr"/>
            <a:endParaRPr lang="fr-BE" sz="4000" dirty="0" smtClean="0"/>
          </a:p>
          <a:p>
            <a:r>
              <a:rPr lang="nl-BE" dirty="0" smtClean="0"/>
              <a:t>De RI-conventie 1937 in Nice</a:t>
            </a:r>
          </a:p>
          <a:p>
            <a:endParaRPr lang="nl-BE" dirty="0"/>
          </a:p>
          <a:p>
            <a:r>
              <a:rPr lang="nl-BE" dirty="0" smtClean="0"/>
              <a:t>Als </a:t>
            </a:r>
            <a:r>
              <a:rPr lang="nl-BE" dirty="0" err="1"/>
              <a:t>Saffar</a:t>
            </a:r>
            <a:r>
              <a:rPr lang="nl-BE" dirty="0"/>
              <a:t> over Nice een voordracht houdt, schrijven zich spontaan vier Rotariërs (waarvan twee met echtgenote) in om aan de conventie deel te nemen. De volgende vergadering blijkt dat </a:t>
            </a:r>
            <a:r>
              <a:rPr lang="nl-BE" dirty="0" err="1"/>
              <a:t>Magnel</a:t>
            </a:r>
            <a:r>
              <a:rPr lang="nl-BE" dirty="0"/>
              <a:t>, </a:t>
            </a:r>
            <a:r>
              <a:rPr lang="nl-BE" dirty="0" err="1"/>
              <a:t>Vandenhaute</a:t>
            </a:r>
            <a:r>
              <a:rPr lang="nl-BE" dirty="0"/>
              <a:t>, </a:t>
            </a:r>
            <a:r>
              <a:rPr lang="nl-BE" dirty="0" err="1"/>
              <a:t>Scarcériaux</a:t>
            </a:r>
            <a:r>
              <a:rPr lang="nl-BE" dirty="0"/>
              <a:t>, </a:t>
            </a:r>
            <a:r>
              <a:rPr lang="nl-BE" dirty="0" err="1"/>
              <a:t>Gellens</a:t>
            </a:r>
            <a:r>
              <a:rPr lang="nl-BE" dirty="0"/>
              <a:t> en </a:t>
            </a:r>
            <a:r>
              <a:rPr lang="nl-BE" dirty="0" err="1"/>
              <a:t>Storrer</a:t>
            </a:r>
            <a:r>
              <a:rPr lang="nl-BE" dirty="0"/>
              <a:t> zich ingeschreven hebben. Uiteindelijk zullen elf leden zich naar Nice begeven</a:t>
            </a:r>
            <a:r>
              <a:rPr lang="nl-BE" dirty="0" smtClean="0"/>
              <a:t>.</a:t>
            </a:r>
          </a:p>
          <a:p>
            <a:endParaRPr lang="fr-BE" dirty="0" smtClean="0"/>
          </a:p>
          <a:p>
            <a:r>
              <a:rPr lang="fr-BE" dirty="0" smtClean="0"/>
              <a:t>“</a:t>
            </a:r>
            <a:r>
              <a:rPr lang="fr-BE" dirty="0"/>
              <a:t>Le gouverneur a fait part de l’impossibilité d’organiser une croisière à Nice, faute de pouvoir obtenir un navire. </a:t>
            </a:r>
            <a:r>
              <a:rPr lang="nl-BE" dirty="0"/>
              <a:t>La question </a:t>
            </a:r>
            <a:r>
              <a:rPr lang="nl-BE" dirty="0" err="1"/>
              <a:t>d’un</a:t>
            </a:r>
            <a:r>
              <a:rPr lang="nl-BE" dirty="0"/>
              <a:t> </a:t>
            </a:r>
            <a:r>
              <a:rPr lang="nl-BE" dirty="0" err="1"/>
              <a:t>voyage</a:t>
            </a:r>
            <a:r>
              <a:rPr lang="nl-BE" dirty="0"/>
              <a:t> </a:t>
            </a:r>
            <a:r>
              <a:rPr lang="nl-BE" dirty="0" err="1"/>
              <a:t>collectif</a:t>
            </a:r>
            <a:r>
              <a:rPr lang="nl-BE" dirty="0"/>
              <a:t> </a:t>
            </a:r>
            <a:r>
              <a:rPr lang="nl-BE" dirty="0" err="1"/>
              <a:t>reste</a:t>
            </a:r>
            <a:r>
              <a:rPr lang="nl-BE" dirty="0"/>
              <a:t> à </a:t>
            </a:r>
            <a:r>
              <a:rPr lang="nl-BE" dirty="0" err="1"/>
              <a:t>l’étude</a:t>
            </a:r>
            <a:r>
              <a:rPr lang="nl-BE" dirty="0"/>
              <a:t>.»</a:t>
            </a:r>
            <a:endParaRPr lang="en-US" dirty="0"/>
          </a:p>
          <a:p>
            <a:endParaRPr lang="nl-BE" dirty="0" smtClean="0"/>
          </a:p>
          <a:p>
            <a:endParaRPr lang="en-US" dirty="0"/>
          </a:p>
          <a:p>
            <a:r>
              <a:rPr lang="nl-BE" dirty="0"/>
              <a:t>LH, </a:t>
            </a:r>
            <a:r>
              <a:rPr lang="nl-BE" dirty="0" smtClean="0"/>
              <a:t>1937-03-05-01, LH</a:t>
            </a:r>
            <a:r>
              <a:rPr lang="nl-BE" dirty="0"/>
              <a:t>, </a:t>
            </a:r>
            <a:r>
              <a:rPr lang="nl-BE" dirty="0" smtClean="0"/>
              <a:t>1937-04-02-02, LH</a:t>
            </a:r>
            <a:r>
              <a:rPr lang="nl-BE" dirty="0"/>
              <a:t>, </a:t>
            </a:r>
            <a:r>
              <a:rPr lang="nl-BE" dirty="0" smtClean="0"/>
              <a:t>1937-04-09-01, LH, </a:t>
            </a:r>
            <a:r>
              <a:rPr lang="nl-BE" dirty="0"/>
              <a:t>1937-05-28-01</a:t>
            </a:r>
            <a:endParaRPr lang="en-US" dirty="0"/>
          </a:p>
        </p:txBody>
      </p:sp>
      <p:pic>
        <p:nvPicPr>
          <p:cNvPr id="6146" name="Picture 2" descr="https://encrypted-tbn2.gstatic.com/images?q=tbn:ANd9GcQi2AZiAMKDMq7PCLUx_el9KMufdqlSXvmdk3u5Jl6Xy6qGQHyq">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2339752" cy="16449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13041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755576" y="2204864"/>
            <a:ext cx="7704856" cy="3539430"/>
          </a:xfrm>
          <a:prstGeom prst="rect">
            <a:avLst/>
          </a:prstGeom>
        </p:spPr>
        <p:txBody>
          <a:bodyPr wrap="square">
            <a:spAutoFit/>
          </a:bodyPr>
          <a:lstStyle/>
          <a:p>
            <a:pPr algn="ctr"/>
            <a:r>
              <a:rPr lang="nl-BE" sz="4000" dirty="0" smtClean="0"/>
              <a:t>de “</a:t>
            </a:r>
            <a:r>
              <a:rPr lang="nl-BE" sz="4000" dirty="0" err="1" smtClean="0"/>
              <a:t>Round</a:t>
            </a:r>
            <a:r>
              <a:rPr lang="nl-BE" sz="4000" dirty="0" smtClean="0"/>
              <a:t> </a:t>
            </a:r>
            <a:r>
              <a:rPr lang="nl-BE" sz="4000" dirty="0" err="1" smtClean="0"/>
              <a:t>Table</a:t>
            </a:r>
            <a:r>
              <a:rPr lang="nl-BE" sz="4000" dirty="0" smtClean="0"/>
              <a:t>”. </a:t>
            </a:r>
          </a:p>
          <a:p>
            <a:endParaRPr lang="nl-BE" sz="4000" dirty="0"/>
          </a:p>
          <a:p>
            <a:r>
              <a:rPr lang="nl-BE" dirty="0" smtClean="0"/>
              <a:t>Als </a:t>
            </a:r>
            <a:r>
              <a:rPr lang="nl-BE" dirty="0"/>
              <a:t>op zaterdag 23 november 1935 </a:t>
            </a:r>
            <a:r>
              <a:rPr lang="nl-BE" dirty="0" err="1"/>
              <a:t>Herry</a:t>
            </a:r>
            <a:r>
              <a:rPr lang="nl-BE" dirty="0"/>
              <a:t> en Vanden haute gevierd worden, wordt op vrijdag 22 november 1935 een </a:t>
            </a:r>
            <a:r>
              <a:rPr lang="nl-BE" dirty="0" err="1"/>
              <a:t>Round</a:t>
            </a:r>
            <a:r>
              <a:rPr lang="nl-BE" dirty="0"/>
              <a:t> </a:t>
            </a:r>
            <a:r>
              <a:rPr lang="nl-BE" dirty="0" err="1"/>
              <a:t>Table</a:t>
            </a:r>
            <a:r>
              <a:rPr lang="nl-BE" dirty="0"/>
              <a:t> gehouden. Ook op 6 maart 1936 wordt een </a:t>
            </a:r>
            <a:r>
              <a:rPr lang="nl-BE" dirty="0" err="1"/>
              <a:t>Round</a:t>
            </a:r>
            <a:r>
              <a:rPr lang="nl-BE" dirty="0"/>
              <a:t> </a:t>
            </a:r>
            <a:r>
              <a:rPr lang="nl-BE" dirty="0" err="1"/>
              <a:t>Table</a:t>
            </a:r>
            <a:r>
              <a:rPr lang="nl-BE" dirty="0"/>
              <a:t> gehouden gezien het “FETE INTIME DU SAMEDI 7 MARS 1936. Gezien de vergadering van zaterdag 14 maart 1936 in het teken staat van de restauratie van de Sint-Niklaaskerk, is er terug een </a:t>
            </a:r>
            <a:r>
              <a:rPr lang="nl-BE" dirty="0" err="1"/>
              <a:t>round</a:t>
            </a:r>
            <a:r>
              <a:rPr lang="nl-BE" dirty="0"/>
              <a:t> </a:t>
            </a:r>
            <a:r>
              <a:rPr lang="nl-BE" dirty="0" err="1"/>
              <a:t>table</a:t>
            </a:r>
            <a:r>
              <a:rPr lang="nl-BE" dirty="0"/>
              <a:t> op vrijdag 14 maart 1936</a:t>
            </a:r>
            <a:r>
              <a:rPr lang="nl-BE" dirty="0" smtClean="0"/>
              <a:t>.</a:t>
            </a:r>
          </a:p>
          <a:p>
            <a:endParaRPr lang="en-US" dirty="0"/>
          </a:p>
          <a:p>
            <a:r>
              <a:rPr lang="nl-BE" dirty="0"/>
              <a:t>LH, </a:t>
            </a:r>
            <a:r>
              <a:rPr lang="nl-BE" dirty="0" smtClean="0"/>
              <a:t>1935-11-22-01, LH</a:t>
            </a:r>
            <a:r>
              <a:rPr lang="nl-BE" dirty="0"/>
              <a:t>, </a:t>
            </a:r>
            <a:r>
              <a:rPr lang="nl-BE" dirty="0" smtClean="0"/>
              <a:t>1936-03-07-01, LH</a:t>
            </a:r>
            <a:r>
              <a:rPr lang="nl-BE" dirty="0"/>
              <a:t>, 1936-03-14-01</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72278"/>
            <a:ext cx="2771800" cy="277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555496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467544" y="836712"/>
            <a:ext cx="8208912" cy="3754874"/>
          </a:xfrm>
          <a:prstGeom prst="rect">
            <a:avLst/>
          </a:prstGeom>
        </p:spPr>
        <p:txBody>
          <a:bodyPr wrap="square">
            <a:spAutoFit/>
          </a:bodyPr>
          <a:lstStyle/>
          <a:p>
            <a:pPr algn="ctr"/>
            <a:r>
              <a:rPr lang="nl-BE" sz="4000" b="1" dirty="0"/>
              <a:t>Catering </a:t>
            </a:r>
            <a:endParaRPr lang="nl-BE" sz="4000" b="1" dirty="0" smtClean="0"/>
          </a:p>
          <a:p>
            <a:r>
              <a:rPr lang="nl-BE" dirty="0" smtClean="0"/>
              <a:t>De </a:t>
            </a:r>
            <a:r>
              <a:rPr lang="nl-BE" dirty="0"/>
              <a:t>cateraar is </a:t>
            </a:r>
            <a:r>
              <a:rPr lang="nl-BE" dirty="0">
                <a:solidFill>
                  <a:srgbClr val="FF0000"/>
                </a:solidFill>
              </a:rPr>
              <a:t>Restaurant Vanden </a:t>
            </a:r>
            <a:r>
              <a:rPr lang="nl-BE" dirty="0" err="1">
                <a:solidFill>
                  <a:srgbClr val="FF0000"/>
                </a:solidFill>
              </a:rPr>
              <a:t>Veegaete</a:t>
            </a:r>
            <a:r>
              <a:rPr lang="nl-BE" dirty="0">
                <a:solidFill>
                  <a:srgbClr val="FF0000"/>
                </a:solidFill>
              </a:rPr>
              <a:t>, Sint-</a:t>
            </a:r>
            <a:r>
              <a:rPr lang="nl-BE" dirty="0" err="1">
                <a:solidFill>
                  <a:srgbClr val="FF0000"/>
                </a:solidFill>
              </a:rPr>
              <a:t>Pietersnieuwstraat</a:t>
            </a:r>
            <a:r>
              <a:rPr lang="nl-BE" dirty="0">
                <a:solidFill>
                  <a:srgbClr val="FF0000"/>
                </a:solidFill>
              </a:rPr>
              <a:t> 13-15 te Gent</a:t>
            </a:r>
            <a:r>
              <a:rPr lang="nl-BE" dirty="0"/>
              <a:t>.</a:t>
            </a:r>
            <a:endParaRPr lang="en-US" dirty="0"/>
          </a:p>
          <a:p>
            <a:r>
              <a:rPr lang="nl-BE" dirty="0"/>
              <a:t> </a:t>
            </a:r>
            <a:endParaRPr lang="en-US" dirty="0"/>
          </a:p>
          <a:p>
            <a:r>
              <a:rPr lang="nl-BE" dirty="0"/>
              <a:t>Maar in de weekbrief van </a:t>
            </a:r>
            <a:r>
              <a:rPr lang="nl-BE" dirty="0">
                <a:solidFill>
                  <a:srgbClr val="FF0000"/>
                </a:solidFill>
              </a:rPr>
              <a:t>1 april 1938 </a:t>
            </a:r>
            <a:r>
              <a:rPr lang="nl-BE" dirty="0"/>
              <a:t>verschijnt volgende passage. </a:t>
            </a:r>
            <a:r>
              <a:rPr lang="fr-BE" dirty="0"/>
              <a:t>“Le président … nous annonce que le traiteur Masson-Vanden </a:t>
            </a:r>
            <a:r>
              <a:rPr lang="fr-BE" dirty="0" err="1"/>
              <a:t>Veegaete</a:t>
            </a:r>
            <a:r>
              <a:rPr lang="fr-BE" dirty="0"/>
              <a:t> se propose de nous offrir, le 20 mai, un déjeuner spécial avec vins, aux conditions habituelles, à l’occasion du dixième anniversaire de l’installation du club dans son local.” </a:t>
            </a:r>
            <a:r>
              <a:rPr lang="nl-BE" dirty="0"/>
              <a:t>Hieruit kan worden afgeleid dat </a:t>
            </a:r>
            <a:r>
              <a:rPr lang="nl-BE" dirty="0">
                <a:solidFill>
                  <a:srgbClr val="FF0000"/>
                </a:solidFill>
              </a:rPr>
              <a:t>tussen oktober 1926 en mei 1928 RC Gent op een </a:t>
            </a:r>
            <a:r>
              <a:rPr lang="nl-BE" dirty="0" smtClean="0">
                <a:solidFill>
                  <a:srgbClr val="FF0000"/>
                </a:solidFill>
              </a:rPr>
              <a:t>andere </a:t>
            </a:r>
            <a:r>
              <a:rPr lang="nl-BE" dirty="0">
                <a:solidFill>
                  <a:srgbClr val="FF0000"/>
                </a:solidFill>
              </a:rPr>
              <a:t>plaats </a:t>
            </a:r>
            <a:r>
              <a:rPr lang="nl-BE" dirty="0" smtClean="0">
                <a:solidFill>
                  <a:srgbClr val="FF0000"/>
                </a:solidFill>
              </a:rPr>
              <a:t>vergaderde (mogelijks Hotel de la </a:t>
            </a:r>
            <a:r>
              <a:rPr lang="nl-BE" dirty="0" err="1" smtClean="0">
                <a:solidFill>
                  <a:srgbClr val="FF0000"/>
                </a:solidFill>
              </a:rPr>
              <a:t>Poste</a:t>
            </a:r>
            <a:r>
              <a:rPr lang="nl-BE" dirty="0" smtClean="0">
                <a:solidFill>
                  <a:srgbClr val="FF0000"/>
                </a:solidFill>
              </a:rPr>
              <a:t>). </a:t>
            </a:r>
          </a:p>
          <a:p>
            <a:endParaRPr lang="en-US" dirty="0"/>
          </a:p>
          <a:p>
            <a:r>
              <a:rPr lang="nl-BE" dirty="0"/>
              <a:t>LH, 1938-04-01-01 en LH, </a:t>
            </a:r>
            <a:r>
              <a:rPr lang="nl-BE" dirty="0" smtClean="0"/>
              <a:t>1938-05-20-02</a:t>
            </a:r>
          </a:p>
          <a:p>
            <a:r>
              <a:rPr lang="nl-BE" dirty="0" smtClean="0"/>
              <a:t> </a:t>
            </a:r>
            <a:r>
              <a:rPr lang="nl-BE" dirty="0"/>
              <a:t>(verslag)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27984" y="3848417"/>
            <a:ext cx="4716016" cy="300881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985715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9592" y="980728"/>
            <a:ext cx="7519693" cy="4785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6706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smtClean="0"/>
              <a:t>Enkele minder evidente issues doorheen de jaren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091267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23928" y="1844824"/>
            <a:ext cx="4752528" cy="2031325"/>
          </a:xfrm>
          <a:prstGeom prst="rect">
            <a:avLst/>
          </a:prstGeom>
        </p:spPr>
        <p:txBody>
          <a:bodyPr wrap="square">
            <a:spAutoFit/>
          </a:bodyPr>
          <a:lstStyle/>
          <a:p>
            <a:endParaRPr lang="en-US" dirty="0"/>
          </a:p>
          <a:p>
            <a:r>
              <a:rPr lang="en-US" dirty="0" smtClean="0"/>
              <a:t>In </a:t>
            </a:r>
            <a:r>
              <a:rPr lang="en-US" dirty="0" err="1" smtClean="0"/>
              <a:t>zijn</a:t>
            </a:r>
            <a:r>
              <a:rPr lang="en-US" dirty="0" smtClean="0"/>
              <a:t> </a:t>
            </a:r>
            <a:r>
              <a:rPr lang="en-US" dirty="0" err="1" smtClean="0"/>
              <a:t>hoedanigheid</a:t>
            </a:r>
            <a:r>
              <a:rPr lang="en-US" dirty="0" smtClean="0"/>
              <a:t> van </a:t>
            </a:r>
            <a:r>
              <a:rPr lang="en-US" dirty="0" err="1" smtClean="0"/>
              <a:t>Gouverneur</a:t>
            </a:r>
            <a:r>
              <a:rPr lang="en-US" dirty="0" smtClean="0"/>
              <a:t> </a:t>
            </a:r>
            <a:r>
              <a:rPr lang="en-US" dirty="0" err="1" smtClean="0"/>
              <a:t>nam</a:t>
            </a:r>
            <a:r>
              <a:rPr lang="en-US" dirty="0" smtClean="0"/>
              <a:t> </a:t>
            </a:r>
            <a:r>
              <a:rPr lang="en-US" dirty="0" err="1" smtClean="0"/>
              <a:t>hij</a:t>
            </a:r>
            <a:r>
              <a:rPr lang="en-US" dirty="0" smtClean="0"/>
              <a:t> </a:t>
            </a:r>
            <a:r>
              <a:rPr lang="en-US" dirty="0" err="1" smtClean="0"/>
              <a:t>deel</a:t>
            </a:r>
            <a:r>
              <a:rPr lang="en-US" dirty="0" smtClean="0"/>
              <a:t> </a:t>
            </a:r>
            <a:r>
              <a:rPr lang="en-US" dirty="0" err="1" smtClean="0"/>
              <a:t>aan</a:t>
            </a:r>
            <a:r>
              <a:rPr lang="en-US" dirty="0" smtClean="0"/>
              <a:t> de </a:t>
            </a:r>
            <a:r>
              <a:rPr lang="en-US" dirty="0" smtClean="0">
                <a:solidFill>
                  <a:srgbClr val="FF0000"/>
                </a:solidFill>
              </a:rPr>
              <a:t>25ste </a:t>
            </a:r>
            <a:r>
              <a:rPr lang="en-US" dirty="0" err="1" smtClean="0">
                <a:solidFill>
                  <a:srgbClr val="FF0000"/>
                </a:solidFill>
              </a:rPr>
              <a:t>Internationale</a:t>
            </a:r>
            <a:r>
              <a:rPr lang="en-US" dirty="0" smtClean="0">
                <a:solidFill>
                  <a:srgbClr val="FF0000"/>
                </a:solidFill>
              </a:rPr>
              <a:t> </a:t>
            </a:r>
            <a:r>
              <a:rPr lang="en-US" dirty="0" err="1" smtClean="0">
                <a:solidFill>
                  <a:srgbClr val="FF0000"/>
                </a:solidFill>
              </a:rPr>
              <a:t>Conventie</a:t>
            </a:r>
            <a:r>
              <a:rPr lang="en-US" dirty="0" smtClean="0">
                <a:solidFill>
                  <a:srgbClr val="FF0000"/>
                </a:solidFill>
              </a:rPr>
              <a:t> in 1934 </a:t>
            </a:r>
            <a:r>
              <a:rPr lang="en-US" dirty="0" err="1" smtClean="0">
                <a:solidFill>
                  <a:srgbClr val="FF0000"/>
                </a:solidFill>
              </a:rPr>
              <a:t>te</a:t>
            </a:r>
            <a:r>
              <a:rPr lang="en-US" dirty="0" smtClean="0">
                <a:solidFill>
                  <a:srgbClr val="FF0000"/>
                </a:solidFill>
              </a:rPr>
              <a:t> Detroit</a:t>
            </a:r>
            <a:r>
              <a:rPr lang="en-US" dirty="0" smtClean="0"/>
              <a:t>. District Governor Paul </a:t>
            </a:r>
            <a:r>
              <a:rPr lang="en-US" dirty="0" err="1" smtClean="0"/>
              <a:t>Vandenhaute</a:t>
            </a:r>
            <a:r>
              <a:rPr lang="en-US" dirty="0" smtClean="0"/>
              <a:t> (Ghent, Belgium) </a:t>
            </a:r>
            <a:r>
              <a:rPr lang="en-US" dirty="0" err="1" smtClean="0"/>
              <a:t>nam</a:t>
            </a:r>
            <a:r>
              <a:rPr lang="en-US" dirty="0" smtClean="0"/>
              <a:t> het </a:t>
            </a:r>
            <a:r>
              <a:rPr lang="en-US" dirty="0" err="1" smtClean="0"/>
              <a:t>woord</a:t>
            </a:r>
            <a:r>
              <a:rPr lang="en-US" dirty="0" smtClean="0"/>
              <a:t> om op </a:t>
            </a:r>
            <a:r>
              <a:rPr lang="en-US" dirty="0" err="1" smtClean="0"/>
              <a:t>vraag</a:t>
            </a:r>
            <a:r>
              <a:rPr lang="en-US" dirty="0" smtClean="0"/>
              <a:t> van Chairman Coulson de taken van </a:t>
            </a:r>
            <a:r>
              <a:rPr lang="en-US" dirty="0" err="1" smtClean="0"/>
              <a:t>een</a:t>
            </a:r>
            <a:r>
              <a:rPr lang="en-US" dirty="0" smtClean="0"/>
              <a:t> </a:t>
            </a:r>
            <a:r>
              <a:rPr lang="en-US" dirty="0" err="1" smtClean="0"/>
              <a:t>voorzitter</a:t>
            </a:r>
            <a:r>
              <a:rPr lang="en-US" dirty="0" smtClean="0"/>
              <a:t> toe </a:t>
            </a:r>
            <a:r>
              <a:rPr lang="en-US" dirty="0" err="1" smtClean="0"/>
              <a:t>te</a:t>
            </a:r>
            <a:r>
              <a:rPr lang="en-US" dirty="0" smtClean="0"/>
              <a:t> </a:t>
            </a:r>
            <a:r>
              <a:rPr lang="en-US" dirty="0" err="1" smtClean="0"/>
              <a:t>lichten</a:t>
            </a:r>
            <a:r>
              <a:rPr lang="en-US" dirty="0" smtClean="0"/>
              <a:t>.</a:t>
            </a:r>
          </a:p>
        </p:txBody>
      </p:sp>
      <p:sp>
        <p:nvSpPr>
          <p:cNvPr id="3" name="TextBox 2"/>
          <p:cNvSpPr txBox="1"/>
          <p:nvPr/>
        </p:nvSpPr>
        <p:spPr>
          <a:xfrm>
            <a:off x="335871" y="910285"/>
            <a:ext cx="8496944" cy="707886"/>
          </a:xfrm>
          <a:prstGeom prst="rect">
            <a:avLst/>
          </a:prstGeom>
          <a:noFill/>
        </p:spPr>
        <p:txBody>
          <a:bodyPr wrap="square" rtlCol="0">
            <a:spAutoFit/>
          </a:bodyPr>
          <a:lstStyle/>
          <a:p>
            <a:pPr algn="ctr"/>
            <a:r>
              <a:rPr lang="nl-BE" sz="4000" dirty="0"/>
              <a:t>Het geheim voor een succesvolle RC</a:t>
            </a:r>
            <a:endParaRPr lang="en-US" sz="4000" dirty="0"/>
          </a:p>
        </p:txBody>
      </p:sp>
      <p:pic>
        <p:nvPicPr>
          <p:cNvPr id="1026" name="Picture 2" descr="https://encrypted-tbn0.gstatic.com/images?q=tbn:ANd9GcTekaX3GzynX0qWTqEW6ZtuHNx7eHymQ9J_oI7pDJ_eUl-ovYKlO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9592" y="1844824"/>
            <a:ext cx="2628900" cy="17430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929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212976"/>
            <a:ext cx="7769776" cy="2412586"/>
          </a:xfrm>
        </p:spPr>
        <p:txBody>
          <a:bodyPr>
            <a:normAutofit fontScale="90000"/>
          </a:bodyPr>
          <a:lstStyle/>
          <a:p>
            <a:r>
              <a:rPr lang="en-US" sz="1800" dirty="0"/>
              <a:t>“As the Chairman was told you, I was president in my little home town of Ghent for three years. In the beginning the committees would not gather. Then I did the same thing that Governor </a:t>
            </a:r>
            <a:r>
              <a:rPr lang="en-US" sz="1800" dirty="0" err="1"/>
              <a:t>Vanneman</a:t>
            </a:r>
            <a:r>
              <a:rPr lang="en-US" sz="1800" dirty="0"/>
              <a:t> (Albany New York) told you</a:t>
            </a:r>
            <a:r>
              <a:rPr lang="en-US" sz="1800" dirty="0">
                <a:solidFill>
                  <a:srgbClr val="FF0000"/>
                </a:solidFill>
              </a:rPr>
              <a:t>. I invited the chairman into my own home, and their I </a:t>
            </a:r>
            <a:r>
              <a:rPr lang="en-US" sz="1800" dirty="0" err="1">
                <a:solidFill>
                  <a:srgbClr val="FF0000"/>
                </a:solidFill>
              </a:rPr>
              <a:t>explaines</a:t>
            </a:r>
            <a:r>
              <a:rPr lang="en-US" sz="1800" dirty="0">
                <a:solidFill>
                  <a:srgbClr val="FF0000"/>
                </a:solidFill>
              </a:rPr>
              <a:t> the program and the division of every committee. Then the second year and the third year, all the chairman did the same. They invited the members into their homes, not for lunch, not for dinner, but for a cup of tea and cigars, in the evening, and they prepared the program for the month.</a:t>
            </a:r>
            <a:br>
              <a:rPr lang="en-US" sz="1800" dirty="0">
                <a:solidFill>
                  <a:srgbClr val="FF0000"/>
                </a:solidFill>
              </a:rPr>
            </a:br>
            <a:r>
              <a:rPr lang="en-US" sz="1800" dirty="0">
                <a:solidFill>
                  <a:srgbClr val="FF0000"/>
                </a:solidFill>
              </a:rPr>
              <a:t>I may say that the president who is following me is doing the same thing in the club of Ghent, and all the clubs of Belgium are doing the same thing. There is only one club in the District of Belgium that did not understand its duties, and it fell. We were obliged to ask them to return the charter…</a:t>
            </a:r>
            <a:br>
              <a:rPr lang="en-US" sz="1800" dirty="0">
                <a:solidFill>
                  <a:srgbClr val="FF0000"/>
                </a:solidFill>
              </a:rPr>
            </a:br>
            <a:endParaRPr lang="en-US" sz="1800" dirty="0"/>
          </a:p>
        </p:txBody>
      </p:sp>
      <p:sp>
        <p:nvSpPr>
          <p:cNvPr id="3" name="AutoShape 2" descr="data:image/jpeg;base64,/9j/4AAQSkZJRgABAQAAAQABAAD/2wCEAAkGBhQSERUUExQWEhUVFRQUFxcUFxQVFBAQFRUVFRUUFBQXHCYeFxkjGRQUHy8gJCcpLCwsFR4xNTAqNSYrLCkBCQoKDgwOGg8PGiokHBwsKSwsKSwpLCwsLCwsKSwpLCwsLCwsKSwsLCwsKSksLCwsLCkpKSwsLCksLCwpKSwsLP/AABEIALoBDgMBIgACEQEDEQH/xAAcAAABBQEBAQAAAAAAAAAAAAAAAgMEBQYBBwj/xABDEAABAwEDCAYGBwgCAwAAAAABAAIDEQQhMQUGEkFRYXGREyIyUoGhFEJyscHRBxYjYpLh8BUzU3OCorLxQ8IkVIP/xAAaAQEBAQEBAQEAAAAAAAAAAAAAAQIDBAUG/8QALREAAgIBAwMCBAYDAAAAAAAAAAECEQMSIVEEEzEUQSKBkbEFM2FxofAyQsH/2gAMAwEAAhEDEQA/APcUIQgBCEIAQhCAEIQgBCj2jKEcfbe1u4kVPAYlRf24w9lr38G0B/FRAWSFVnKUhwjDfadXyAQLTKdbRwBUsFohVZlk7/IBJ659d3klgtkKo6I953NINm+878RSwXNUVVMLINrvxFcNkG134ilguqrqpDZBtdzQLKe+7mlgu0Kl6B2qR3ku/ajCTmPzSwXKFTekzjWx3EUXRlWUdqMH2TT5pYLhCrI8vx4ODmHeLvJT4bQ14q1wdwNUsDiEIVAIQhACEIQAhCEAIQhACEIQAhCqs6rY+KxzPjrphhpTEVuLhwBJ8EA3bc5WNkMUQ6aRvaDezGfvu1HdimQ+WTtvpuZUDhXEqmzHaz0VpbQkkl51l9b6+FFolkr2GYbCxuDRXbTFSGtQF1UAhCEAIQhACFwhcQCkJKEIKQkoQCkJIXdJCnSuBGkugoBL2A4ivFQLRkhrr2lzDqLCQRwIvCsCuKAoIc6JrHII7Z9pC46LLQBQsPdmAu/qC2bXVFReD5hYjPzKEcVkf0l+lQNGsu1UV3mQX+gQdJUO0MDiG1OiDwbRE96K1tZeoQhaMghCEAIQhACEIQAhCEAKPb4wY3A90+V6kJm1j7N/su9yA8/GRHwyGSzP6IntNppRP4s1cQreyZwEXTxlh7zOuw76doeIUmz3jknhYwcQsGrH7PbGSCrHB3A4cRiE8qq05HDsC5p7zHaJ+R8Qo/7LtLexanbhLG13Nzae5LY2L1Cpf/Ob/wCvJ+NhPMI/adqb2rLpexI0/mmoukukKk+sLh27LOODdJH1tjHajmbxjKa4jQy7RRUf1ys2tzhxY/5I+udl/iH8D/kmuPI0S4Lyi4QqP672T+KfwP8Aku/XSy6nuPBj/kmqPI0S4LpdAVH9cYT2WzO4ROXDnTXs2a0u/wDnT3lTXEaGXpC4qI5dtJ7Fif8A1yMZ8Fw2nKD8IbNF7T3vI5XK3ZHEvkE0VD+zba7t2prBsihqebiufVcOvlmnm9p7WN5MFfNLFLknZRzjs8PbkFcQ1gL3Hg1oKpJM6rRMaWazOjb/ABbR1btrYhefFW1nyJHH2WaOqtSSfElS2xgC65KbLaRk7Zm+ZJGvtEhlc28Ai4Had+zYvQcktpCwfdCzmUWYUWmyePsmeyEiqZG7RIQhC2ZBCEIAQhCAEIQgBCEIASZBUHgUpCAzFkF3gpkcmAUWLq1B1OI5EhIteVooL5HBuwYk8AL1kvknOloUtrrr1kbZn1G3sse7kPilWPOjpa6IIpqNPgsuSSs125GsMwXOnCzTspuTLspHaFjuoqxs1JtbdqSba3asm/KR21TLsplR5kaWJs1/pjdvvSTam97yWPOUSk+nnYs99G+wzYi2t2rotje8sb6ediPTtynfQ7DNqLa3b5fmj0lu1YsW9LFv481VnROyzYiZm0pYtDVkG5Q3lSI8oHbVa7qMPEzUiYIMwWcblAqPb85jFQU0ifALammZ0M0731SVko8/AD14/Frh7j81eZMy/FP2Hdbuuud+fguhHFocjkdJKWBlQBXS2GmCto7U9rQKtAGGl/tVcU74y5zBWood36oi15LM+jUP6uqnVIO1SyFoMpO70f68U4zKTtjHcHf7VEczYz6sjT90/BQLXmM7GOWVnEVHkm42Nk3KQ9YFvmOYUpjwRUGo2heTW2wZRs3WjlMjRiAdIU3scFb5p54SSOo+Po37v3cxGIAPZfrx1JYo9EQm4Jw9ocMD+qJxaICEIQAhCEAIQhAZjK7uj6RwvIJI4uv+K85yiC5xLiSTr1lbTPu3Os8gdTSY9oDm7aVFRvwWKdbo5uw6pHqm548Pki2dh21sVzWdYDfQrQ2GEMF2KoZLnV31VvBbw4Y02hcuqTVSXj3PR08k1pZOfJtKQZFHNoHFNOtJ1XLxfEz1fCiXplJJVe6amJ8ym3WgcVe02VSXsWRkG0c0dO3WeQqqr0jcuekbleydNUS60md5cMsfe8lT+k7kC07k7D5HcXBcdLH3/IroLdTwqcWgbEjp1Ow+S9yPH9+pecCDwK6JFRCf9XKTFJdif1wV7Uo+5zk4lw2U6iqzLUmB/V/+knpDtKh2yat2Osrvgi3NHmyOo2hmQqTk8EOa4GhBqFEY2popsdojioXuAOpove7fTV40XvnSVHi1Nys9Gsc2kG7XUHOi1gC84zSyg+0WmMU0WMq4DXc3F2+tF6OuCNtUCEIVIMz2VrxePHWstFm8yKYlhLb+swU0Haw4A4HgteqzKTaSMO0Ecrx7yoyphk52i8s1OGkOIuPwVmqmP94w7yOYKtkRAQhCoBCEIAQhCAyX0j2PSs4d3TTwI/JeNWuAOAqKEVvBofAhfQOcFk6SzSN+6SOIv+C8Gt0Oi9w2H9e5ZkrR3wOp7lf087BUSCQbJR1vxi/mnYc4tHtxvbvbR7fK/wAkSCrTz5KGvMs842n4Pq+jxzV+GXsGcsLsJGg7HVaf7qKUbTpC5wI3X+5ZSSMHEA8QCoggaDUN0T90lvuK0ssODPop/wCrNi6cBNm07AszFaXtwe7xJPvUhmV5Rg7yCd2PBPRZeUX3SuOA8koNkOo8lStzhlGsHwCfjztnFwIHgo83CHocnuy1EEmw+SOhk2e5VwzztHeHIfJBzyn7w5BZ70uEa9E/1/gnkP2LnSuGryVZLnTM7WOQUZ+XZj63IBaWblE9DP2ZettG0ck901BWujxuWX9Pkdi93Mj3JroATeNL2iT71rvrgz6KfhyNFaMvxNxkB3A6R5BQnZc0uxE9291I2+d/koDWAYADgnIh1hxWX1LS+FG/QRf+TJD5Z3YvbENkQq78bvglWOBrSaVJxqSS43ipJKXIVFdaejlaXXNcNEnZU4rMJylvIzLFCCaij176M7JfI/YNHmfyW9WJzHlfFCerpDSvvoSaA3c1qWZWZrq3iPiKr1o+O93ZNQmW2th9ZvMLjrawesPC/wBypB9VVumrIAPVu8T/AKS7TlI0Oj1RS9zrqBVVgn6QlwroCtCfWOsqMFlA2sjd1T5UVqoeT4cXHF2G5qmIgCEIVAIQhACEJmS1tbrqdgvPkgHSKrxDPLJvQ2l7dVTThiPJeyG2k4Np7XyC89+kfI5JE9TfcaXCo3frBQ1F0zzqihObQ0UyRpGseKjztNa08wvDkVSP0PTztDJUeVqkaSQVg9N1uR0LrxeuIdQQhCAEIQgBCEIBcQUhoTMYTwcFLOT8nU5Zx1gmqpcLiCP1io/AZNdiuWrJBmYAK46sabaLjWrbZiZDEkgc4XN6x46gvZiXwnx+pyaS7s9oms9ngbE1ry1n2gdWukaG73eCsrNnGSB0kEg9kB3JXslnr3T7TWnzxTBsLdbCN7HH/ErrR827GY8rwO/45vGMjzUr0lg7MZ/qIHxK7Dk2N2DzXYceRUqPJTBqJ4lUhVWwmYaBADTi1mLuJVhYcnUAqKAYNHx+SnxxBuAA4JStEBCEKgEIXCaIDqYktYGF58uajzWguwuHv4psBQCpJC7E3bBcPzXGR7LkprEpAcDVFytk8TQujOsXbnDBTEIDwbK1jMb3NIoQVWOALeC9L+kbIV4maLndrc5eayMoVxyxtH0uly18iMmyE465NuXkPssQ8pvSUh7KJvRXNNHRMb0tw5LoG4JaE1GhGjwXacEpClgRoLrapSKpqB1PMbcuWWyvkcGRtc9xwawFzj4BOPGidFwLSLiHAgtOwg3hRt+xz96ELrcRxSHldhF67JWc5SpMs7DFpOXtGaeSuhs7ajrP6x+A/W1YHMDIPSyhzh1WUcd+weJXrC96R+dzTuQLi6haOAy5tcUNtDm4HSGw/NOOam6ICZBbGuuwOw/Dan1Uvi/WxS7Haq9V2Oo7fzQEtCEKgFEtsmDfE8FLVPlWfo5WE9lw0SdQdWoUYHU6AmkovQC6rmmm10FAKL11pSHFcQDVvsgmjdG7BwI4HUV4lnBkwwyuaRQtJHgvcdILJ5/ZviaIytHXYL6YuYNfEKM64paZHjkovSWuolzvGlTcm14MirZn6HFNTimjr3JLWkmgv+JQV7pmbm7ZrLFG9sQ6RzGOMruu+rmgmlewL/VWMeNzdL2GfqFgjbVtmAzc+iq02ijph6NGe+PtHD7ser+qnBbib6I7EYQxum14/wCXSq4n7zT1SNwA4rateCKg1G5dXtjghFcnxcnW5pu7r9jwnOL6NrVZauDeniF+nGCS0bXsxb5jesror6fc8DG5YX6Qs1bO+zTWgRCOVjdLSb1dM1A67RcccTevNl6Wk5RZ7en/ABByajkXn3PIbJk98rgyNhe44NaC4nwC3+b30PPfR1rd0Tf4bKGQ+07BvhXwTH0TNpNNj+7bhcR116pHbSO11htFAeWB8lOmwqUdci9b1c4TeOG36iMjZAgsrNGCNsY1kXud7Tze7xKYy9mpZrYKTRgupQPb1ZG8Hj3Go3K0jmDsDX3jiMQuvkA+WvkvfpVV7HyNctWq3Z45nF9Ek8NXWc+kMx0bmytHDB/hfuWPstld0mgWkO0g0tIIcDsIN4K+jy8ncPPnqWQtWQA7KbrQ8Va2OINBv0pNG93hd4rl2knaPYutm4uMvqWebGSRZoGtI65vd7R1eCttNRumS2yLseFj2kuFyRpLqEO6SKriEAJuV+j1tl/K9OKqyxaalsDL3ykN9iM9px8KhAaaN9QDtAPNKSWMoABgAB4BKVAKPb7E2VhY7X5HapCEBkG259md0c1dH1X39nVXaN+pXMUocAQQQdYvCn2ywslbovaHDzG8HUVmbVkGazkus5Lm90Y+LTcVAXSFQWbOxtdGUaDhjcR/ab/eriG2teKtIdwPw1IB9CZLk1NJQKWB54TEjlVWiepIPliqm1xGt0jgdV5rzWW6NqNmD+kHIHo8xlYPs3nAeo7EjhrCy8M1d9V6TlNkkjCx7tNp71DTgVhps3zG86JuxofmvNllFrc+p02peCO0Yr6EyX+4i/lx/wCDV4CYyBQjavoDJw+xj/ls/wAQs9JeqXyL+Ju1H5/8JDSQag0O7XxGtSYrS511wIpeN9cBqwKjJ2yi88G+9y958gkBvidpxVHn2aZOtP8AL/7NV6qbPOPSsFoBNAYzecBeFzybQf7M6YvzI/uvuee/RK6s0/8ALb/mvTV559GNkDJZqPDqxtwpd116GuHRtPEmv1+56Ov/AD38vsIkNASLiAaEYi5WAbRV83Zd7J9xVivWeMFV5QH2ngFaLF51WEutJJc6mgzqgmmCzJ0jUFbL+OneHCoTzbtYWMZFoaqfrarbJdsJuPgs6kHFl50u9dDyoYkS32sNFXEAbzRaMk1r0olZy2Z2xMub1z5fNNWez2q2YtMcX3qtBHsi8qkJ2Uc4QDoQ/aPN1fVaf+x3BWGbuQzHWSXrSPvqbyPlw1KVknN+OC8DSfrccfDYrNACEIVAIQhACEIQELKGR4ZxSWNr957Q4OF4WemzFLDWCYj7r6kDg4XjktchAYWX06DGMyNGsdfzF6THnFpXPYWnZs8Det4mprKx3aaHcQCpRTEula7A+BBBr4puaKoWtlzfiODdHgVElza7rvxD4hZcbGprwjGuao77K04tB8vctbLkOQeoHcDX3qDNYgO1GR4fJc5479ztHPXmLMy/IcLtrfMfNbHJ+VRota4UoANJt7TQUvGIVYbJHsI5oFiZqJHisQjKPBqeWM1upfQ07XAioNRuT9l1+HxWYs4LDVsjhuqCDxBCshlghpoBpHXqHgvQnyeZtf1F1NM1gq4ho2m5ZXObLAnifBG2rXjRc5xIur6oHDE8ki0NMhq97nHeRdwFLk16E3vH+35LlPXLZVR1hKEXe9mZybm66J+lG8scNbS7DYbxULaZOys8Ck1HfeaKc2/JQxZh3j5D3Bd9GadZPisQhKPg6Zc6ybyv6Ggima4VaQ4bviplqtrIx13AbBrPALMQ2fRNW6QO6qc9Dc410HOJ1mpJ5rvbrejzWr2TJFszicboxojae18gqwOLjU1J2m9WceR5DgynGgUhmQJDiQFjRe7Z07jWyj/JQTMJuokMcYzWlStZDm4PWcTwU6DJUbMGDibytKCM65GOAtMvYaRvAoOZKk2XMuV980gAOIF5PiVsgF1dDJVZNzZgg7LAXd53WPngrVCEAIQhACEIQAhCEAIQhACEIQAhCEAIQhAC4QuoQDbrM04tB8AmnZNjPqN5KShSi2RP2TF3AufsiLuBTEJSFsh/smLuBdGSou4FLQppXA1PkjDJ0fcCW2xsHqjknkK0hbECIbByS6IQqQEIQgBCEIAQhCAEIQgBCEIAQhCA/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tea w sugar saucer"/>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5576" y="833210"/>
            <a:ext cx="2980953" cy="205771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4" name="Picture 6" descr="https://encrypted-tbn0.gstatic.com/images?q=tbn:ANd9GcReN8k7U7UO9EXn1kRKb__5mqUesVcV3Fw00VbdLallj4p9Nw5v0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20072" y="990531"/>
            <a:ext cx="2619375" cy="17430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697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83568" y="1700808"/>
            <a:ext cx="7920880" cy="3693319"/>
          </a:xfrm>
          <a:prstGeom prst="rect">
            <a:avLst/>
          </a:prstGeom>
        </p:spPr>
        <p:txBody>
          <a:bodyPr wrap="square">
            <a:spAutoFit/>
          </a:bodyPr>
          <a:lstStyle/>
          <a:p>
            <a:pPr algn="ctr"/>
            <a:endParaRPr lang="en-US" sz="4000" dirty="0" smtClean="0"/>
          </a:p>
          <a:p>
            <a:pPr algn="ctr"/>
            <a:endParaRPr lang="en-US" sz="4000" dirty="0" smtClean="0"/>
          </a:p>
          <a:p>
            <a:pPr algn="ctr"/>
            <a:r>
              <a:rPr lang="en-US" sz="4000" dirty="0" err="1" smtClean="0"/>
              <a:t>Accueil</a:t>
            </a:r>
            <a:r>
              <a:rPr lang="en-US" sz="4000" dirty="0" smtClean="0"/>
              <a:t> : </a:t>
            </a:r>
            <a:r>
              <a:rPr lang="en-US" sz="4000" dirty="0" err="1" smtClean="0"/>
              <a:t>bloemen</a:t>
            </a:r>
            <a:r>
              <a:rPr lang="en-US" sz="4000" dirty="0" smtClean="0"/>
              <a:t> </a:t>
            </a:r>
            <a:r>
              <a:rPr lang="en-US" sz="4000" dirty="0" err="1" smtClean="0"/>
              <a:t>sieren</a:t>
            </a:r>
            <a:r>
              <a:rPr lang="en-US" sz="4000" dirty="0" smtClean="0"/>
              <a:t> de </a:t>
            </a:r>
            <a:r>
              <a:rPr lang="en-US" sz="4000" dirty="0" err="1" smtClean="0"/>
              <a:t>tafels</a:t>
            </a:r>
            <a:endParaRPr lang="en-US" sz="4000" dirty="0" smtClean="0"/>
          </a:p>
          <a:p>
            <a:endParaRPr lang="en-US" dirty="0" smtClean="0"/>
          </a:p>
          <a:p>
            <a:r>
              <a:rPr lang="en-US" sz="2400" dirty="0" err="1" smtClean="0"/>
              <a:t>Als</a:t>
            </a:r>
            <a:r>
              <a:rPr lang="en-US" sz="2400" dirty="0" smtClean="0"/>
              <a:t> op 13 </a:t>
            </a:r>
            <a:r>
              <a:rPr lang="en-US" sz="2400" dirty="0" err="1" smtClean="0"/>
              <a:t>juli</a:t>
            </a:r>
            <a:r>
              <a:rPr lang="en-US" sz="2400" dirty="0" smtClean="0"/>
              <a:t> 1934 </a:t>
            </a:r>
            <a:r>
              <a:rPr lang="en-US" sz="2400" dirty="0" err="1" smtClean="0"/>
              <a:t>Gouverneur</a:t>
            </a:r>
            <a:r>
              <a:rPr lang="en-US" sz="2400" dirty="0" smtClean="0"/>
              <a:t> </a:t>
            </a:r>
            <a:r>
              <a:rPr lang="en-US" sz="2400" dirty="0" err="1" smtClean="0"/>
              <a:t>Vandenhaute</a:t>
            </a:r>
            <a:r>
              <a:rPr lang="en-US" sz="2400" dirty="0" smtClean="0"/>
              <a:t> </a:t>
            </a:r>
            <a:r>
              <a:rPr lang="en-US" sz="2400" dirty="0" err="1" smtClean="0"/>
              <a:t>een</a:t>
            </a:r>
            <a:r>
              <a:rPr lang="en-US" sz="2400" dirty="0" smtClean="0"/>
              <a:t> </a:t>
            </a:r>
            <a:r>
              <a:rPr lang="en-US" sz="2400" dirty="0" err="1" smtClean="0"/>
              <a:t>bezoek</a:t>
            </a:r>
            <a:r>
              <a:rPr lang="en-US" sz="2400" dirty="0" smtClean="0"/>
              <a:t> </a:t>
            </a:r>
            <a:r>
              <a:rPr lang="en-US" sz="2400" dirty="0" err="1" smtClean="0"/>
              <a:t>brengt</a:t>
            </a:r>
            <a:r>
              <a:rPr lang="en-US" sz="2400" dirty="0" smtClean="0"/>
              <a:t> </a:t>
            </a:r>
            <a:r>
              <a:rPr lang="en-US" sz="2400" dirty="0" err="1" smtClean="0"/>
              <a:t>dan</a:t>
            </a:r>
            <a:r>
              <a:rPr lang="en-US" sz="2400" dirty="0" smtClean="0"/>
              <a:t> </a:t>
            </a:r>
            <a:r>
              <a:rPr lang="en-US" sz="2400" dirty="0" err="1" smtClean="0"/>
              <a:t>zorgt</a:t>
            </a:r>
            <a:r>
              <a:rPr lang="en-US" sz="2400" dirty="0" smtClean="0"/>
              <a:t> Hartman </a:t>
            </a:r>
            <a:r>
              <a:rPr lang="en-US" sz="2400" dirty="0" err="1" smtClean="0"/>
              <a:t>voor</a:t>
            </a:r>
            <a:r>
              <a:rPr lang="en-US" sz="2400" dirty="0" smtClean="0"/>
              <a:t> </a:t>
            </a:r>
            <a:r>
              <a:rPr lang="en-US" sz="2400" dirty="0" err="1" smtClean="0"/>
              <a:t>roze</a:t>
            </a:r>
            <a:r>
              <a:rPr lang="en-US" sz="2400" dirty="0" smtClean="0"/>
              <a:t> en </a:t>
            </a:r>
            <a:r>
              <a:rPr lang="en-US" sz="2400" dirty="0" err="1" smtClean="0"/>
              <a:t>blauwe</a:t>
            </a:r>
            <a:r>
              <a:rPr lang="en-US" sz="2400" dirty="0" smtClean="0"/>
              <a:t> </a:t>
            </a:r>
            <a:r>
              <a:rPr lang="en-US" sz="2400" dirty="0" err="1" smtClean="0"/>
              <a:t>hortensia’s</a:t>
            </a:r>
            <a:r>
              <a:rPr lang="en-US" sz="2400" dirty="0" smtClean="0"/>
              <a:t> op de </a:t>
            </a:r>
            <a:r>
              <a:rPr lang="en-US" sz="2400" dirty="0" err="1" smtClean="0"/>
              <a:t>tafels</a:t>
            </a:r>
            <a:r>
              <a:rPr lang="en-US" sz="2400" dirty="0" smtClean="0"/>
              <a:t>. “</a:t>
            </a:r>
            <a:r>
              <a:rPr lang="en-US" sz="2400" dirty="0" err="1" smtClean="0"/>
              <a:t>Ceux</a:t>
            </a:r>
            <a:r>
              <a:rPr lang="en-US" sz="2400" dirty="0" smtClean="0"/>
              <a:t>-ci </a:t>
            </a:r>
            <a:r>
              <a:rPr lang="en-US" sz="2400" dirty="0" err="1" smtClean="0"/>
              <a:t>sont</a:t>
            </a:r>
            <a:r>
              <a:rPr lang="en-US" sz="2400" dirty="0" smtClean="0"/>
              <a:t> </a:t>
            </a:r>
            <a:r>
              <a:rPr lang="en-US" sz="2400" dirty="0" err="1" smtClean="0"/>
              <a:t>emportés</a:t>
            </a:r>
            <a:r>
              <a:rPr lang="en-US" sz="2400" dirty="0" smtClean="0"/>
              <a:t> par les </a:t>
            </a:r>
            <a:r>
              <a:rPr lang="en-US" sz="2400" dirty="0" err="1" smtClean="0"/>
              <a:t>membres</a:t>
            </a:r>
            <a:r>
              <a:rPr lang="en-US" sz="2400" dirty="0" smtClean="0"/>
              <a:t> après le </a:t>
            </a:r>
            <a:r>
              <a:rPr lang="en-US" sz="2400" dirty="0" err="1" smtClean="0"/>
              <a:t>déjeuner</a:t>
            </a:r>
            <a:r>
              <a:rPr lang="en-US" sz="2400" dirty="0" smtClean="0"/>
              <a:t> et </a:t>
            </a:r>
            <a:r>
              <a:rPr lang="en-US" sz="2400" dirty="0" err="1" smtClean="0"/>
              <a:t>iront</a:t>
            </a:r>
            <a:r>
              <a:rPr lang="en-US" sz="2400" dirty="0" smtClean="0"/>
              <a:t> </a:t>
            </a:r>
            <a:r>
              <a:rPr lang="en-US" sz="2400" dirty="0" err="1" smtClean="0"/>
              <a:t>fleurir</a:t>
            </a:r>
            <a:r>
              <a:rPr lang="en-US" sz="2400" dirty="0" smtClean="0"/>
              <a:t> </a:t>
            </a:r>
            <a:r>
              <a:rPr lang="en-US" sz="2400" dirty="0" err="1" smtClean="0"/>
              <a:t>d’autres</a:t>
            </a:r>
            <a:r>
              <a:rPr lang="en-US" sz="2400" dirty="0" smtClean="0"/>
              <a:t> tables </a:t>
            </a:r>
            <a:r>
              <a:rPr lang="en-US" sz="2400" dirty="0" err="1" smtClean="0"/>
              <a:t>familiales</a:t>
            </a:r>
            <a:r>
              <a:rPr lang="en-US" sz="2400" dirty="0" smtClean="0"/>
              <a:t>.” </a:t>
            </a:r>
            <a:endParaRPr lang="en-US" sz="2400" dirty="0"/>
          </a:p>
        </p:txBody>
      </p:sp>
      <p:sp>
        <p:nvSpPr>
          <p:cNvPr id="3" name="AutoShape 2" descr="data:image/jpeg;base64,/9j/4AAQSkZJRgABAQAAAQABAAD/2wCEAAkGBxISERQUEBQWFhQUFRsZFxcYGBgXFhgeHhoYGR8XGBUZHCggIRwmGxsZITEhJSksLy4uGiMzOD8sNygtLisBCgoKDg0OGxAQGzQkICQ1NDQsLDU0LC01NCwtOCwsLCw0LDQsLCwsLCwsLCwsLCwsLDc0LCwsLCwsLCwsLCwsLP/AABEIAKQAngMBIgACEQEDEQH/xAAcAAEAAwEAAwEAAAAAAAAAAAAABQYHBAEDCAL/xABMEAACAQMBBAYCCw4DCQEAAAABAgMABBESBQYhMQcTIkFRYYGRFCMyNEJxdKGxs8EVJDNSYmNygpKio7LC0TVkcyVDRFNUg7TD0hb/xAAZAQADAQEBAAAAAAAAAAAAAAAAAgQDAQX/xAAoEQACAgECBQQCAwAAAAAAAAAAAQIDETEyBBIhM1EjUnHwgdEiQUL/2gAMAwEAAhEDEQA/ANxpSlAClKUAKUpQApSlAClKUAU/pA3intuphtNAmn1NrcFlRE06mC97ZZQB5+VUSRr119t2jdE95QxxD1BDj11ZOkoff9mfG3uP57eqNtWdEuSZUikxDGIVnPtCu8rhpWT4RCqBjhzqayUnZyp4Kq4wVfO1kkILiVOW0rk/pTq30ivdNJLJ7q9uT+jcFfq8VXNj7uR3LzPcrHlJirLGgUOQqNknuTtDCKB7nvzVmG79py9jxfsLWUuZf6Y0XH2o9Hsdhzurv03c4/8AZXonMfw7yf8AWvpvtlru/wDz9p/08X7C/wBq6ItmwL7mGMfEi/2pcy9zGzH2ogBtG2UhRfT57gt5cHPxBXruSFXHEXUo/KF3IPnzVh3BATa9wqgAPZxsQBgZEki8hWn1vGpyWeZmTuw8cqMJiS3DdShaKQgnQGmhkx4hSQaltz95G2dcPDeXLPayxmSJpnLNG6simPWckghsjw0nzNWvpSRTFanhqF2mk9+NEmrHo51j/SdEWhh0qSesPIEnGnyriThao5ymM8WVOWMNH0rSlKqJBSlKAFKVG7wbYjtIGlkDHBCqqjLOzHCovdknvOAOZwKAIXbu/wBbW8rRIk1xKmNawpqCE/BZ2IUNjjpzmvxH0jWJXPtwce6i6mTrVH4xUD3PcCOfdmsoi2i0KokpAcOnWkDIZm7U7uRwAUujFuABYZqYudpxo8aF1y5PDUoIAUtqwTy4Y9NSS4iSfRFkeHi11Zpdpvzs6QoEuU7ZCqTqVST8HWRpznhjPPhVjrBpL5ZNadmSJpI4h3htXCQAjgdI7WRwGD4VrW4czPs+2LMW9rwGJyWUEhWJ81APpraqxzzlGNtShjDyQ3SWAGtGxxLyLnyKasfuj1Vl+9EKGQl1DZsbvTkA4ZUVgw8xxrV+k+Iex4JNOTHdRgeQkzCT6nrK96LbVNa9pkDNJESpAbDxnI4gjjpxy76wtXqr4Na36L+f0d25/wDxI/OI37UMf9qsVQO7qBZ7pR3dTj4hFj7KnqSWoR0FKUpTp1bkwn7rSP3ewlX1SuftrS6zrdCcLtJUxxe1kOf0JIv/ALrRatq2ImnuZnvSbIGubKPvQTTeXBRFj+Ln0VWYNkpeXccDkgCCWTI8Q8K/1mpvfmZm2kVPuY7SMr5F5JdXzItfvo+QNtCfI/B2qYP6cj5H8NawfW/4KF04f5NKpSlVkgpSlACqV0nRErZnBKrckk9wzDKoJ9Jx8ZFXWqD0lx3bvCojZ7MFZG6mNpJutRsqHC5bq+R7K81OSAcFLOsWPW8TRUdyIy8kRAyotCZs4wxlYYBGOLFkkJ8qs9ts+JTp6qMKCS2YFUOSezpOMcMEHx4eNUbYO21h6luMguIUSWCPLzAZZ1kVE48NTA+I5cRxmdsbxWXVr1c6zEn2qKVgIUZeTzF1VyFODpZiTjgO8efKEmy7mRA3USxTyI+erjmdXCdhtBmEsgjPwSYpkHDHuCARzrfbS2SKNY4lCoihVUcAABgAVgEcDiR0jjkubhXjlUCJ5Y5BkP7Z1eAqvKrA5IGFUchit+sZJGiRpkCSFQXQNqCtjiobvwe+rKNCW/VIr3SY2NmTt+KYm9U0ZrK96+ysL/iXUR9bYPzZrVOk442TeHwi/qFZRvjxtQfzsR/fFJfviPR25HTsY/f1yPzMR+dx9lWGq1s1sbSlH41sh9TuKstZS1COgpSlKMezdtyNr2wHfbXAP7UB+kVqNZdu2mdr2x8La4/mgH21qNW1bETWbmZfve2doz/kxQr9Y39VSXRmAZr1u9TCno0a/wCuove0Y2lcD8aKFvmkX+mpLos/C7R/1of/AB46wh3398FE+wvvk0ClKVWSClKUAKgt9dumys5JlAL8EjDZ0l3IVdWOOnJyeXAd1TtZx0ybSwlvbKRmSQyOPBIxwPkTIy48cN4UHG8Iyzal/dSsySlniZclUWBEL9xCADGnnxzx+Kv3cX13LFbxSJb9Xb+5VFKE9goCzHUOAJ4ADjXuBpXXFPqzHneGvJ53c2pd2DtJbyaVLB2txho3xjKksM8QMAjGK+hdk7RjuYI5ojlJUDL6e4jxHKvnSa4VMas8c8gTjHMnA4DzPCpzdLeyexPtOmW2c6miJ5E8S8TjkTzKngT4ZJrrQ0ZeTS+lxiNjXuP+WB63QVme8CZsj5CNvUyH+9TW+2/qXthNbR20yvMoGWaLSmGVuJDknl3CqXd7YkYLFcGGGGUGMv7Y5jwudeQO1ywF08yONTXQk2mv6K6bYJNN6k5s9x90pACM+xlHpEjkj48Mp/WHjVkqL2Za2c7xpZXp6yKOQtmI9ZJ1jIWmIlVcnsKOAIUAAYFekSNFtD2P7JadDCWORFlHyOyerGVGnj2gM54cqnbyzVLCJqlKUp06N1h/taH5JcfWW9abWZbrf4tD8kuPrLatNq2rYiazcZdvl/ikvlbQD9+c/bU30YwgLeP+NcgfswQiq3vHLq2pe/m+oj/hCT+urR0ZH2m5+Vt9VDWMO/L74N7OxH75LXfXscKNJM6xovNnIVR8ZNU+830ml94Q4Q8p7gMinzSDhI362gcagkV7iVpb1jJNFK6CMgiKAqcYjjPPK4OtskhgRgGuO9v2aSWFjOhH4NYI9csoKgiTr5B1MahsqQTq4Z4U0rnnliZxrSWWX3dbb7zM8FzpE6dpSoKpLGTjUoLEgqeywzw4Hkwqx1k0hkS2SWeTqriCPWZUGvQwXtELjtKRzXHH1Vw7IvopUJu1n1qqGRxNPPLlwe1MLXsxqcdlTg4zwAGSRu/jplhKrrrgsm3ulGNGZLKIzMpKmR8xxAg4OMjU2DnkMHHPvrOZZLu/uyBia8mwOAKxxIM4J56IlyTxJJJOMk4qy2XR7cXMzSxhLS0lOpVIJnHDGoQkaU141YJJGeIyTjTt3N3Laxj0WyYzxd2OqRz4u54k/MO7FUJ9Mk7i28PQxLePd37nXXU9siVFdZW4iVgqiTBHAEN8HhgEd1cNTfS9fi42mqLH18drCEdQxQpI7Fm0sGXjoEee6q1HBaL8G+zjiobK58NWc4880yYkopvUtnRvYyzbSjaPPV26MZjjskOpVYjnvJ7X6nnV+250bWNwxkRWt5TzeE6Qx48WjIKHj34yfGs/6Ntrrb7QjRIeqiuR1OCxeQvxdXc5PgVHEntdwrca4x4pYwYpv1uQbCzM63TOQ6LgxoPdMFzwPn4VB7a2DCkDk6nfKKHdiSMyIDpAwqnBPEDNan0w4+5M+e5o8fH1i1QNuwmSHSp0l5IhnnjMqDOD5mpb5S5opMq4eEeWTwQ2xrJHu2RyzCNZRGdbB1CzyKMSKQ3LI58uFW3Z+zIYNXUoE1YzjPHAwPmqsbtoRcwEnUZLaV2JAGWaVZDwHDnIauNZTbGiKpe3tpE36Q3JEdqhXJJdFfUoOoupGQGOnTnhxY5Aq6V4ZQeYB+PjSp4OtZOLouYnaEXFmTqbsRMxJJj6220nUeJGdWCe7FbHWZbq/wCLQ/I5/rLetNqyraiee4yTbY/2hfsO+dB+zbW4+nNWjot/AXPyyT+SIVT7hibq9J/6yQeoIo+YVb+iv3vc/LZf5Y6xq7sii3sxPdvHutM8zT2UkUbyIBIkqO6Oy+4YaWGk4JUnjkaeBxUDY3XWICVKsCVdDzR14Mh8wcjPfzrTKom+OzvY03stBiGYqtyByVvcpcc+A5IxA5aSeCk091WVlamVVmHhnKRXAitZyrc2cYyq6ZoUAUTR5zhRy6xSSV8ckHmMSBr13E6xqXkYKqjLMTgAeJNRxk4vKKZRTWGX/Z19HPEksLB45FDKw7wft8u6umqt0e2jpBK7RtEk07SxI2QwUqg1FD7gs4d9P5eTgkirTXpJ5RC9T5vuCTcXbMclrufJ+KRkHzKBXivMx9uuflVx9dJXitCaWpKbnpnalgO7rnPqhlI+fFb7WA7pXQi2lZM3BTMUJ83jdF9blR6a36lZrDQovTS+NlSecsQ/iLVN2hIEVGPJZ4CfICeOrb02rnZmPG5hH79U7bw9pb9OP66OpL98fvgu4fZP75OOJAt/Aq8lS5X9l0X7Ks9VSzJN+mfx74eq4wPmFWuks1FhoKUpWY5+93ZNO17X8u3uF9OYX+hTWpVk1gANqbNb87MvrtpuHrArWatp2E1m4xyYffF58sm/mFW/or973Py2X+WOqhN74vPlk30ird0Ve97n5bN9CVhV3ZFF3ZiXWvXcwLIjJIoZHUqykZDAjBBHgRXspVZIZ8m699Eeph6qSJThJpZWDBOGFdVQlnXiM5AIA4g1M7J3ORWWS7f2RIpyoK6IUPDikOTlsjIZyxGeBFWilIq4p5SGc5NYyKUrwTTinzfKPb7rzu7j656V6451kaWRPcyzyyLkYyryuynHxEV7Kcnlqcm05GROsQkNE6SKRzBRg2R6q+lrK5EsaSLydQw9IBr5smdH1xZGSnEeTZFbP0Q35m2RbFsaow0R45/BsUGfMgA+mlZpXoc/TEubBB43dv8AWCqTtwe0v+kn1iGr10tjNlF8stvrRVE242LeQnkACc+RBz81R8Rviehw/bkcUCab5QeYuL0euRm/tVpqtx3Mcm0SYnV1Mty2pDqXjo7/ADzVkpbdwkNBSlKzHOSdit1s9hzF7GPQ4ZD8xNbBWN374uNnjxv4PmatkqynaT27jG5ffN78sm/pq5dGC4guR/m3PrjiP21TZvfF58sm+kVaejB213ynkJo2X0wRg/OtY1d6RRb2Yl7pSlVkYpSlACufaFos0UkT50yoyNg4OGBU4I5HB510UoAwXeDcO82e0McLx3EUr9XGWzE6HDMFc4KYwuAcjJOMVyW269/LM0L9TAQiuW1GUhWZ0BVVGCco3AkVse/PC3R+AWO4gZieQXrFUn0Bs+iqzET90pB/kofWLi4H21PfdODwvBrVTCXV+Tk3N3Bs7i0PWrITHdThJRIUmkAZY26wocY1R4A8FHIk1omxNjwWkIhtkCRgk4yTxJySSxJJJqG6N/eOe5ri5YeYNzKQR5EEGrRW8dEZvUpXSz7yi+W231orP95fedx/ov8Aymr50uTKLW3UnDPe24UeOHDH1AE1RN40zZ3A/MyH1KT9lScRviWcNskcGzrdE2k2hVUFIxhQFGTArE4HeedW6qTa3UcU8Jlly/WMJWkKoVAgfQSuAANIXHDjmrlaR3NxwtLd3H/Mk9pgHLjqYamGCD2FOa44S6IzUljJ7aiLveGJZOpiD3E55RQjW3cO0RwUcRxNW2y6PGkwdoXDOO+CDMUPccM2db944kA+ANW/ZGxba1TRawxxL3hFC5OMZYjiTgczxrWNHuEdvgoe725V1PPDc7RxCsEgkit4yGbUOTTScvA6V9PhWl0rwzYBJ7q3SSWEZN51MfuB7dckfCuZj/EZfsqf6OLj77uo+7qYX9JaZPoUVVNlyl49ZOdckr58mlkYfMam9yLvRtN0H+8syx8urlUDh/3D6qiqfrP8l1q9Bfg1KlKVcQClKUAKi9vbw21kga5kC6jhVALO58ERQWPoFSlUXercB7q6a5iuurZkVCrxdaAF5dXiRdIOSSOOTQBXt4ukP2VHLbmAwQTRMhkmR5pO0MZWG3DAMp49px3VETb2L156pLhmNl1Rm0IjZ1HTMkLuCe0WJBKnh31cbfotiI++Lqdzj/dkQKD+MAna9BYiv3J0U2hAImuRKBjresycZzjQRox5YrOdak+o8ZuK6Fc3b36uLWNLcWyywQIqI2TBIwHD8GxcZAHe3GtH3a3ot75WMBIdMa4nGmVM8tS5PDn2gSDjgarj9F8OlQl1cqQO0SY21nxIZDj4lwK/WwOj57e8juGu9axBgqLF1bMGXTpeQOdS/C06RxVT3VoIWXeXd2C+iEc4bssHRkYo6MOTKw4g1UZ+i4upRtoXJjZSrApBqIIwRr6vPEVolK44p6o6pNaM4E2Nb+0loo3eBQscjIrSLwA7LkZGR4V30pXTgpSlACvDLkYPfXmlAGfydFyAkQ3t1EhJIQGNgufgqWQtjyzUvuluLbWDPIheaeQYeaY65CM50jhgDly54HhVppXFFLRHXJvo2KUpXTgpSlAClKUAKUpQApSlAClKUAKUpQApSlAClKUAKUpQApSlAClKUAKUpQApSlAClKUAKUpQApSlAClKUAKUpQApSlAH/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39058" y="760452"/>
            <a:ext cx="2225030" cy="2309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284621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62382" y="2132856"/>
            <a:ext cx="8280920" cy="2092881"/>
          </a:xfrm>
          <a:prstGeom prst="rect">
            <a:avLst/>
          </a:prstGeom>
        </p:spPr>
        <p:txBody>
          <a:bodyPr wrap="square">
            <a:spAutoFit/>
          </a:bodyPr>
          <a:lstStyle/>
          <a:p>
            <a:pPr algn="ctr"/>
            <a:r>
              <a:rPr lang="fr-BE" sz="4000" dirty="0" smtClean="0"/>
              <a:t>En </a:t>
            </a:r>
            <a:r>
              <a:rPr lang="fr-BE" sz="4000" dirty="0" err="1" smtClean="0"/>
              <a:t>helaas</a:t>
            </a:r>
            <a:r>
              <a:rPr lang="fr-BE" sz="4000" dirty="0" smtClean="0"/>
              <a:t> </a:t>
            </a:r>
            <a:r>
              <a:rPr lang="fr-BE" sz="4000" dirty="0" err="1" smtClean="0"/>
              <a:t>ook</a:t>
            </a:r>
            <a:r>
              <a:rPr lang="fr-BE" sz="4000" dirty="0" smtClean="0"/>
              <a:t> de </a:t>
            </a:r>
            <a:r>
              <a:rPr lang="fr-BE" sz="4000" dirty="0" err="1" smtClean="0"/>
              <a:t>graven</a:t>
            </a:r>
            <a:endParaRPr lang="fr-BE" sz="4000" dirty="0" smtClean="0"/>
          </a:p>
          <a:p>
            <a:endParaRPr lang="fr-BE" dirty="0"/>
          </a:p>
          <a:p>
            <a:r>
              <a:rPr lang="fr-BE" dirty="0" smtClean="0"/>
              <a:t>“Le </a:t>
            </a:r>
            <a:r>
              <a:rPr lang="fr-BE" dirty="0"/>
              <a:t>Rotarien Médo nous confie à aller déposer des fleurs sur la tombe du regretté rotarien </a:t>
            </a:r>
            <a:r>
              <a:rPr lang="fr-BE" dirty="0" err="1"/>
              <a:t>Tytgat</a:t>
            </a:r>
            <a:r>
              <a:rPr lang="fr-BE" dirty="0"/>
              <a:t> le jour de Toussaint à 10 heures au cimetière communal</a:t>
            </a:r>
            <a:r>
              <a:rPr lang="fr-BE" dirty="0" smtClean="0"/>
              <a:t>.»</a:t>
            </a:r>
          </a:p>
          <a:p>
            <a:endParaRPr lang="en-US" dirty="0"/>
          </a:p>
          <a:p>
            <a:r>
              <a:rPr lang="en-US" dirty="0"/>
              <a:t>LH, 1934-10-26-01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05845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0" y="2090908"/>
            <a:ext cx="9144000" cy="1930069"/>
          </a:xfrm>
        </p:spPr>
        <p:txBody>
          <a:bodyPr anchorCtr="1">
            <a:normAutofit/>
          </a:bodyPr>
          <a:lstStyle/>
          <a:p>
            <a:r>
              <a:rPr lang="nl-BE" sz="2000" dirty="0" smtClean="0"/>
              <a:t>1</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571625"/>
            <a:ext cx="9144000" cy="3714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extBox 4"/>
          <p:cNvSpPr txBox="1"/>
          <p:nvPr/>
        </p:nvSpPr>
        <p:spPr>
          <a:xfrm>
            <a:off x="1531531" y="5301208"/>
            <a:ext cx="5992797" cy="707886"/>
          </a:xfrm>
          <a:prstGeom prst="rect">
            <a:avLst/>
          </a:prstGeom>
          <a:noFill/>
        </p:spPr>
        <p:txBody>
          <a:bodyPr wrap="square" rtlCol="0">
            <a:spAutoFit/>
          </a:bodyPr>
          <a:lstStyle/>
          <a:p>
            <a:pPr algn="ctr"/>
            <a:r>
              <a:rPr lang="nl-BE" sz="4000" dirty="0" smtClean="0"/>
              <a:t>1933 - 1939</a:t>
            </a:r>
            <a:endParaRPr lang="en-US" sz="4000" dirty="0"/>
          </a:p>
        </p:txBody>
      </p:sp>
      <p:sp>
        <p:nvSpPr>
          <p:cNvPr id="2" name="AutoShape 2" descr="data:image/jpeg;base64,/9j/4AAQSkZJRgABAQAAAQABAAD/2wCEAAkGBxMTEhMUExMWFRMXGR4YGRgYGSAeHxsgHR8aIBohIyEbHyggIhonIB8dIjEhJikrLy4vGx8zPTMsNygtLisBCgoKBQUFDgUFDisZExkrKysrKysrKysrKysrKysrKysrKysrKysrKysrKysrKysrKysrKysrKysrKysrKysrK//AABEIAMcA/QMBIgACEQEDEQH/xAAcAAACAwEBAQEAAAAAAAAAAAAABgMEBQcCAQj/xABBEAACAgAFAgQEBAQEBAQHAAABAgMRAAQSITEFQQYTIlEyYXGBFCNCkQdSobFicoLRFTOSwRYk4fE0Q1Njc7Lw/8QAFAEBAAAAAAAAAAAAAAAAAAAAAP/EABQRAQAAAAAAAAAAAAAAAAAAAAD/2gAMAwEAAhEDEQA/AO44MGDAGKuT6hHKWCNZXkUR99+R88Q9S6n5TIugtrvjnbmh3IG9ewNXxhZ6hOYJEeAp5crFo2v0s53eFqF29Wp7Ne21YDa6f1GQ5l45G21OqrQoBdBU37lW3B9jjcwl53rRWQsAVWo8yPdgNSTIRezKAt4dAcAYMGDAGDBgwBjzI4UEkgACyT2x5nmCiyCR8hf9sL/WM8Zvy4iWW1ZtAssAw2BBoAmruticBpr1mMsALIJA1CiATsL3sWdgSKuh3xo4SHyebeVZJIQiIFNmRdTMrggcgcBdzzVbXeGbKdXRyQbjYdmIo71sykqd/Y3uMBo4MGDAGDBgwBgwYXU6xJ+ELvSy2V9I+Wq6N/Cvv7fPAMWPE0yoCzEKo5JNYofjlEMXnt5byKAaJG+m23HFYUznZ5y8oSRYyDTsL0j/AAD5j9XNk/IAHCbqiLwsjfMIa/6jS/1xRy3iESbKFDF2RVZjqJXnZVOw97rC3kDmgYYlglZWti77Cl2Wyb27e55qsaXTOhZkyCSRkjDKVcqPWVv0qpukHctuW247Af8AiiV2KwIZmBK6ViIujRNvIKQfzGr7Xi5HP1FqPlxRjup3b5UQ5GNnI5COEMI0C6jqNdzizgF7IZnOsxBC0DzJGUAHtYc6j3sbffDDgwYAwYMGAMGDBgDBgwYBfzvUcpmYmjkcoCdOprQqw4IbgMD88KjxuRNl/QjookjeM+mbcaZFAP8AzA2mxvZJF0Rh06p4ehmOveOXtIho/cH0t9GBwlT5STITq2b0SxEFYZoo9D+Y3wqypdMwAFrzvxxgLuVSOSWMzKvmyR1oVj5UdnTJfBJPcnY0Nu+GbovUF8h7cuIWZSTV0N0vfnSV3784Q5ulZtzDM6+tdBJXSXiosfL0qKCrYN76je2Nzr4hy6meV1bzEryltUYcigu7UTsedz7VgGfpedeRnsJoAG6n4WPKHcgkCrIrc40sYXgnJvFkoVkGlzqcjexqYsASd7AIBvfbG7gDEc86opZ2CqOScVuqdQWFbNWeLNDYWST2A/2HfCWv5speSUOR6WEg233AVQ3pr63784CfrHUjLNcbsY0IdyGrQpGxGlfiJrY2f323ulTCOMhQAu1MRWokamZq71uf74TmhkqXLL6EnOpZGB0l1IIDPXDKNIBJrb75fS+qpFC+YzEoCIzLIKtWYsARW5CKRW3J298A3zZou5oa2FPJ6aEYPAY3s5HCiyK3PvlZ/JidtEDlXZS6MVAPqXZhVAgk6TernfsQhT+Kc7Os4yq+VC4bzHoC1cDUwXT8VekMWNWBe+NPq/QWaPJ5uGZTAieShM5TRydRcg7s2xVhsQNzgOheEvExlWLziF1xK1tSlWvSV9udvfDfjhOS6iWSSOSjMHHrRdaeqTZ7/kCD1H3I7jHdRgPuPjGtzxj7ih1np3noFDlGU6lNBhY4tW2YfL+2AmzMwMTsrKRpbe9tge+EP/iqvG8drS6VLd7cRpQr2TXuf8PviKfJ5lRmkLoXk0wzAjSCpYgSKBwSjMbs0RpJ9OI4OvRyzNFKjLpYRyEC6ZSmhlofpAsMRzgGLLRfic0QwPkRR0ykULNeWt8khQWb5svthlh06iFe9IClARS9xt2NH9qwn5VMzBKcnGTKWJlaYj+ck/mG9t7AC0SAKocM/R+liBKvW5A1PQF1xsOBuffnk4DQwYMVM9mmSgia3N0uoLx8zgK8+blWZgFDoEDaR8W5YEjsePh2xey86uNSmx/Y9wfYj2wttnpiZpFCxyh0iVJGWmCjUyhhYBJbmvti2qrIFks5XMuDak8lau1Ozge/NHkYDewYXsr4qR4ydLLKNijAjelN7i9HqXcA/EO+Bs9NKrBZEiYXp9Jpj29T8D3OnAMBOK2Wz6yMyrZAAOrsbvj3+vGKkMaelZ5RJLsCCdi1dkG3z4x7yjj8TMNhpVAB/wBR49txgNLBgwYAwYMGAMU+r9OTMQvE96WHI5UjdWB7MDRB+WLmDAce6317qMbzZZFYZtQLKAFWDAiN7Ow1G9jW4rjFfoeUzOb6llfxDFI1/PSLUNIEaqCgAH8+/J74cuo9PJ6s0hoRjLo7M1UtM43s8bX9cV+nJoeCdk9ELuCeSEYMpbb25PyBOAf8GPgOPuATP4n5QtDBLfpimBdTwysCtH/UVxhdKkjZNWutQG/BVQdlW6CWedt9hho/iREj5GSN7tyoWjTatQI0miA2xNkVhA63H+G8hPMCfErHsv8Aym5IJ4JUtXLk8YDc8QZNniGln1odJr0BlagylgCA3sQOd9iDcZ6Tms40C15cSbsrKreYyEspYkVWruFAbFAXFlosxIqyqgAMlULIIVgtURqsajsNq4GGDM+M3CRpCgM8hqyQNgLJ4qgPf274D34hyWTgF5kmbMOlKgbQApNEgLSpHqItz/6YwPCi6MnPrGvLR5oyBFGoadakKtbk70B3Ne+LAzkRjMcrszOrvNXMqgANqP8ALTKAtgb/ACwtZfNdPgmZhmY0hcaZsqp0xswshtINalND5lb7YDoc46dLE8mXeJJBdEbEMLJDrzRqmBA498WPD/iSNY4I3BGrYNYIGokoD3Ar02dtqxz58nFLDrhaneD1Sje6+Ddtj/fY874YoOjuIYHUw+YqrFdjeioLKFAs3uL3B2wHRCXLIysvl0SwINmx6aN7fcYnxXyc6smzE6SUJPNqaN/PFjAc9/irmzlnyeZClwGeN0Ui2BXUNjzRQH5CzjK8M5yASZl3OmWSO1SwHkDBAnvbMdqO4r9mnrkZmkMorTGDHFf6izAyt9KQKD8z74reDeixtmszmTGtoVgiNXQRQXI/xFmon/DgGHw10owRfmHVM/qkbmz2F9wo2H0vvjWwYMAYWeqsJQWYNpL0pMbOAqH1NSkVZ4JPA4xr9Sn2KAkbanKgkhfkBvqPH7nC/IplZifSkYrVC0trHZ9JQgesgAbA0LPtgPmWCSJCkipql1zmJ13fVekKxOzgV3/ti28fmsiOPSFDeU4/OTTtqVwxs3X2+uKy5h7PpDNKwMdkvCdP6VPMchA4NCxibN5khAkW7s3l2zanikcDbcHYLqN2ar2wEsEVjMZhAfzHUAruTGlKSO9mmI78YsNntSP5Xlum6AGx2AOphYAv5X98eMrmyERITGItWhCiu/oUb3SgBvndD54+9N8xXp3ib4tAJYOa+R25u2AwEuXgUI0hiVXUD1OaDaQKJ7gfMi8RtktSkuAZ5aYdjHQUbHcjTzzufrj3mc0SW1EXGAoC73KwugNrragfc8ViXotnWZNJnBCuy/DwCAvyF1XuDgNJAQACbNc++PWDBgDBgwYAwYMGAxvIEmazFi18lI9+DZkY/wBxi9kURolAAKkcfX4v63itk3s5lx/OVH+lVH97xjr15opCrkaSC63339Y273v/AKsBreHJfQ8JNtl3MXzKgAxk/MoV/ri5kc07mTVE0eltIs/EPcV2xg5bqcYzbSXpWWIhvbVCefn6Xr/TjQEublNoscEfYyAs5/0ggL9yT8sBk+Lc6rSCBhSj1hwCSHUWoqtwQSPsd8IniXJrpjVzJ59avMIs2dJ0jgEAgcWcNPjDLdRTTLEscjggeYi7Bb3MkTE3pG4ZSTztilmuiZdoVOYzeYne6Miv5a67vZVAFXXvf2wF6HLiZ1TV6ZEtyK0tGaegTsSCSB7b/Mmnl+mRpIZBGp8lWRyLDUCRVkUHSlF2b4/VjH8HdN/DZaaSN3aSeSZUEmp2SNGaNQRfc78E74i6h1iJMuyK034l9zAUJKyUqu5NbJtqrnjbvgEaPw7mczJPFFKwzsOoPly40uvfywKUjgFeONhjX6P4RmMmWbMT5J4vORTEir5hJYAqyBAQV5IPFG+MbmR8Iq7xurOuYjOt5UYqy8M1URq2oXwC2NPLS9UZlMs0EbFWbX5aeYI9wn5g4YgG9vbbAJHhvNy5SSWQxiXJtI6lBv5bFmVSouyO31IIvv0XqufFsGYRjy1KlWZWU6wxIv1FhsLG9n57ZmT6VlzCYGjlk3s+svuSTe++53C7iwecXh4bjgDsfNmJN+fIW86L+RQGoMB/LdUD9wZ/C0CTZLymtq3N6wxN3+YW38wn4uca/UJyzJl12Z1Jcj9CDY7/AMxPpH1J7YwPBeVmMDKcw0ba2YIAh0gnsGFhbB2/b2xMOpT5ad/xMauXUCOWOwrBAbBBB0tdtVnbi+wWfEs4iijhj2ZmAG3YAkXXvprE3gizlVcijI7ua+btX9AMK+f6us2aHpYrGrtwRuy0PoQW+e5w5eF4SmUy4NX5YJr3O5/vgNJHB4IPbbEOczQQDux+Fff3+ijue2PmRyUcQIjUKCSTR79+cZeeyzRK8jMkrN6adaBF+lAb9I+x9zgI2jYsqaqLMXckEFyBwh1CwAKA9hZwSSKSdYMaCjyRIrE7O2gm0biz7YqQDLSCJaeCpPSim0ZieQy2ORsbBxe6c7MD5guaN/Idl/Uv6WO3swb63gAzBVYSFUIP5wRT6tdgOGv0ng3vVHGPDlZGJdyR5a+hiJFJWzpZiBbOVpasGtV/FWLcEE0piqNHjA0NJrKg6NtQAFne6Gw5N8Yn/CSRpRikADnQIZmYgbbtrrf/AAgECzgPca+qYR6JGLUyJMysAQA5IY0GHIG1fLEhkVA72SkY0hJF3VlrRpJ3IPub5G+JdpDQCNsBJRAlW6O5Uiq2J+hxR6vIZJEhW3VOQT8bUKuuw7/LV7YDx0iIyigx2G7Dlb3kIPaR2vndVr3wywQqihVACjYAYi6flfLQLySSzH3Y7sf3xZwBgwYMAYMGDAGDBgwGL0/MjyJWFX5so+/mMP6YRPFMhADqLCNffv6X5/SOdvb99/Mx+U+YiY6V1mVT8pDd/ZtQ/bC7nWNkP8XBJ59t98BD0jqEf4rKiRQ6mTWti6JRgPve/t37DD/1Dxdl4mKsSavjfiv2F7b/AC98cV6ZlZ3kgdEc5eElvM3GrSDSrYG+k/S796xpN4beRLgnhKsKHmOweiP8ptrPywDl1f8AiQgZRHsRvpIvWCNuBsN/lin4syY8iSTLjWk2hvy2LLpG4alNgiyCRuR9BXM5fDWZEyieeGNW31RnU1AbcgVdb3Xe+MPf8NJgI5+n5lwGb0xkEURyKPOqiDx3/YGCMjLxqoJZ3OsOw3J+Mja7ugu5+H73uZFzmBMWqyVtSNtI06lJ9jRH784SulZqtcWYmsLMI0GkrI52KCyrMOeV7WdhwwLl5Fjn0rWvTGEXsKZFWidtgN7/AFXgLkmVvXNEaizCFFLCiLO2xF6XG1GiPf2wo+lyMzwlGQVRYm+Dv6jsLNHftVYYnd3hy9CqA9N91UbcdmG/yv2x7zPXJSgZU0EqWp9xsTY7b7H62MBR6flUhjZdKSTJrJNsrSIGLbV+oA8c49dYzsseUl8pvMBUvGTTDSReh7Nj5Nx98TxI2YeAyIInRn0lRsWC0AdvhIJb54VvFGYX8KUywWHMs0aC73pmWU2Oa039hgJ+g+K/w50NGijYsV5e73sjkcAb4n8c+Mcq8Sqkp1hlcCj6u2mqve6++Oc5WMZpjMcy6mNtMzFgdbKasiqUEcb/AG5wZnw9l41Y+bJNITqXWRyu4FAbhgK/2wG303rSNGxo622sd3ZkBUcg0QB9QcdnyzaPLi0saT4q9I00KJ9zfHyOOG+AMoJs9DCg1JFUrEbhaLNuf02xO12foMd9wFbIZJYlZVJILu5s3u7Fj9rO2F3q+ddpXDVFHGCAXXzNztq0L3NjYkELZrcYa8LTRr50kMaawvrcH9Uj2bcnhVGmgLJvjbAYXiHqXlwGNSzNMuzQQqCjJXqG5oAj9Q+QOM//AMYGGKSWdtMkkKKy6CrGRTRYKd9TIRtXIFEgY6JkumIgXa2Ar5D/ACrwo7bYodY8JZXMzJNNHqdKr223Gx7/ADFHbAJnQ0nmJnnizflAAIwkC6BsPTl47Ncc2a3OGSCefSjwvJIDesPpLR7WpZC1m/ZSCPnhgzPTY2JYDQ/86bN+/f6GxjCgyLiR5I/LTMIT52xAm29B5oAj24a9zRsLsHWI6Luqq5U0wFq9XsGq7v8AQaPyx88LdP0R+YwpnFheyL8v83xH6/LFR4TmXR4QBA7jzQa3pdWoezhgqWO2r2GGcCsB9wYMGAMGDBgDBgwYAwYMeS4sCxZ4Hv74DE8U9AOZVWjfy8xHflueN/0sByt18x2xxXrGY6nDP5csAiQipGEbsoFkGpNJABH6v03e1Y7tmIMwZ1ZZVWEAWhWyTZvf9q9qOxvH3L5uRppI3iIQfC1bEbd7o3Z22Io/I4Dg3WvG0jquXRtJjACeX6xQXf4b9q3He/nikkmckTVl4M1pABeompiNgVbTYNVY07174/QHTsq4mmLQxJHY8tlUaiO9kfPft9+cQZzrxiziQMlRMliTj1EgKovk82ADWxPOA/NudzirJ+fOVdSfSI2JF8qxbSbom6F/PHjI+JZIpYWZDHCDQBtmGwBILeoi+xO24Bx1Lx70jLTZ6VG0uJVVvQaaKVB6uDsWTSf9JvjHPur5KVI5cu6LLTxhSrAMwBdjsdw1bHt/bAdQz+Vjz8EOZBBkTTKjqxFMK/evY33GM/oXXcxK0kEgCM0mtG5GhNtRN/EzHYdgvsMYPgDqz5VvIckwtp8tzW6ntzyDt9sdVzXg7LZmMaiCjAEaABYI24+WAgy/VY0jRAQwUiUEn9INOCeziS1Py3wZbPFVkUrbsraFPHqZtJPsK3++FST+HM+VmByzyNBpddGo+kv+sb3qU01HkjthebpPXk85WVSFUKJpNrUEFSKPxWBYPuRuMB0PPdfjhoMxYRaGLEgWEUixdXZPv2wg9EymczGrMZhiItbNGoCqPVyWBHx0dNc+o4XvB/QfPmZc/ISqybsXJ03uSALA1Ejf3x1rxl4hy2XyflwAMQVSMDjUW0kb8n5/fAcx6F4YzIfNzrmoctlvPdKlBbWedlXcUGG4o4funfwrZtJzWcLADdYUCaj7lm1HiuK4GJ+mdNT8LC0SxymAkzMDSl2JM1DkFWN6rsaRzQw2ZPqP/mGRZBKhFiqGnTpBGo/GaNk3Y2GAh6F07KZD8jLqQXe3a9bF2BILljqJoH6fLG/GpCgE6mA3NVZ99uMYfUs0iSRvBAsksjFTLpAAA2a35B2/ocapLq0ju6+SFBChd1qyxJve/ahVd7wEHRDmShOaEYcnYRkkAfUgYtZeIKz0gWzZIr1kgWTX2G/tjz0/PJMgkjbUh4P0xZwBgwYMAYyOo5B2niZR6CKlO3CnUg35Gq/3xr4MBDlMqka6UFLZNfMkk8/MnE2DBgDBgwYAwYMGAMGDBgDHwjvj7itm8r5sZRyRqFEoSD9jgJM0zBHKAFwp0g8E1tjE6D+JkilMrumpvyzIqhwBQawtAKSDXcA425pVjQsxpVG5OMzxDm6hBq4n2dw2nQCPS1gcXXyrnbATZWSSIRRyBpSxI1qNlA3UtZ9v/wCOMjPZ6RZAr+RvOVhZlYlaUngmyx4sEDfGd0jNy/hpI5MwrZma2SOJShCDkgE7Oy3TbAmqxLHno+QX1E+WrMxAXcFgxssXS7thRAAwC34w6+2X8pbbWZ4ygIvQ7bS6tXqYeogLxTc8Yo+JMjJIJFeG5IG8y1BZhqFFqXdhuDW9ixWFHx71xsxqmhkLjLSDULOlWeqIBNkWvPY2Pnhu6V11s+YZFlEOaoMDVhxuzKy2LHxURuK+2ASs3l/PdmgotdhO4YBi1Akc1W3Zt8b3hT+JWZS8soQS6h/zrVRVh19weKG+4rjE/iASNIxzP5aA2rwsXaJjuGbSASh0m9qHesW08JNn4RLPBlhpoecrEFzwN13K8fP2wDJ1X+K8KUsaa3J0gA6mv/ItsQf++MjNZ7qudNSKcrCboMulwpok0RSbH4nP25xa8IQZPIx6svEs0i7STgaIkG9ku1n0qCTuf3OM7xH4lXOK7PJ5ORNKm5WTMOSAWH6liAoAbEg3veA+dD6N00OwzOacys3rImDajZr4FpRXcHC94z6Blo3EcWXkAZvMSYZgygID+lbrWWsHVsN8M/hTI5GXJjzoEIRSS6oQ0Yqg2pRt9WPbCb4UjWXMeZOglymVR6Z2ISzuWqt0AAOkcn3vAPPhEwQQxSPmdLUQkKlqQix6xdO+4Oo3dihW+NDofVEQyRS0s0LKrNOjgMtjWqXQZtfGgUaBPbGH03rUDuk8GVaFdO84URrIbABSGydrvUBf9sMXUsjl4ooIpWdh5hKQP+bRdiFLk79yTZIG/sMBczecK+ZGJXkmaQELIKaFTp+EKG1Wvqs+k964w2ZKVzWqPT6bJJBs8cDvW/8ATCHl1y7ebpKtI7KGjQsS4ogqhPqs7WxFKtgVzhp6V1EmZYmkZW0s3lyIoLD01pKErS72LJ37YDcVKoCgo7AYhycDqZC8msM5ZRQGhaAC7c8XZ98SByqkuVoWbGwr74lBwEEGaV2dVu0OlrUgXQOxIo7EbjE+DBgDBgwYAwYMGAMGDBgDBgwYAwYMGAMLviHMZnzUjiDhCLuMC2O9gs4KqoFdr3+WJ+v9ZkhdEjjVmZSwLuFGxArfvvihmM/m3BCmNLH6VZyPut1+2AseHM9I/nxZgf8ALPLlSaOrZq2NAD1d7xX1/wDnXlR9aeVYVpAEogXXpuqS6vkk7A4T89lepGTzJJYXbSQVaOZAR23EQqj/ANxiToZaJI/xESsoZjNocLGEFnVTPekDegos7HAbs/UneaCQOnmSBo9EW7AEggm0JtQQWN0N9jeMGLPnLuC2YbPo3mJNIgVnVGVQpUKoJqj6qN3zVVQiPTQ7yZaeUgehVUaQqnZl/wCXrb7WTQs7HGt0mdJTJIcz57ZdRoPlLAke/pLO9EgUa2G17HARSdJ6f5bwsA65qIKksZGy6iwWiRR17i+5YbULodB8OZXyUhiQ5lI5GXVvHMC4Uh0qr9J7kL6X98T+PYo8wyrkp8qjuA8pJT0Db1Rki9ZXmhv8sW830vMS5lJMjOBDKFXNMPQ40gailb7gDYD74DO8V9Jlyv5yalVY2DiSTSQbX8wOSVPcaSd7xD50LLlg49EsfmGOIFT+YLj9S1bEWDdCivO5xvdVy2Yy0OXy+WgbMhPU8041Kis+ogLIQWkNjk+kLi4OhpK7PLEYczMvwp642CEHVtahiBQF8VgEvqEGczoWFVHkxFSYIjpjReQGobtf0HN3jT6h0jLQqn4lWL6PUqBnAGwF7BRtRN9qrGf1DrMpzb5XJTqGOoS2tIqsBbudi70a01YJYe2NzrniSCEJkjAcxKYxM6R1GIE0jU2pRq1UNVEE7j5YBeTxFmIcquXihCROvlaHILOSp5v5cnGvmo45Mv8AhJWeaHygDMiDeT0nYgCh6dNHer4xBnukZbLrG5hkljkBVI571vqB+GiqRBa1Etbe9EgYyfDHRJZEj8zMGdYwdJZj5QJ5C3uzbVbbdhgGNWCCP8EIewQTa1SGlB16QfUux2rkA8jH3q/h/MaCI5Q8zgea6KAGuyRGRbKSLXUbG42vfDN0PpUFaHTWzijZ4XTR35+mK3Wny8D/AIVmkCEeZqG+lhxe3FVufr2wE38P+hwQx+ZDWploBjbD+YPZJ1BhvvXtijJ0CbzFdctEHVvM8xH3tGuhZJ1Ealrj1dsZgkXIlgkuuGUsyNufzCbaMj+q+9n2xEPFDqSbGzWovcaq1HeiBe2/ftgHM9XEgMgkyshWRWiRn0Mi/DJruz5g9e1AWK+eGJcwh4dT9CMcIkzbzZlfKzckKsXMmhdaagNd29Kt7g70SON92QZUyIki5+RkcfluqodXF/lug00SN7OA6urA8HH3HKzk5FYE5hzqAKkRRUaNfpW+b3Bv5YrDP5hSyDN21bEiUC74IjNhjv8ALAddwY4/1PxnmMikbzSiRWbSojZix9/iUixzv24xsxeLc6XKRwZiY0GtY0ZCDvWr0C+1XttgOj4MKf8Ax6dIw07wwSE/8p11P8topG3vba8W/C3iQ5t5l8vSItI1g7MWBJAB3Fbc+4wDDgwYMAYMGDAGDBgwCf486VPJUsZUxxxsSGNFSNw42IO21H2HOEbKQRyxSFY9B0bFY/KkXuwLjsTsKIocY61181lcx/8Aif8A/U4QMhGTA4F9gPftgM3ovhDMzxfiY87OIzHcSpPIgYi9x2AOwuuxNG7xgtnnmVHOY6oShtQ8QkFbXZEZVhajayDQx27pOXWPKxIgpViUAfIKMJfgzOQLlLzRjCaFKh63GqQem+bPAHc4Ban6xPGkcss+WQSg1+KyqKxom/hKG7ux/TEHU3zOkvNHkZsrIQClyRIzKDpIbU4sXf7Htht8Y9KjiXIw1rjE0r041bUzqN+QDpHvth2jyUfkCNlDJpogiwdt7v3wHI4s5Gi7dIjCUrXFPEQ3sbdRdfM4hizGSLAHIZyLcn8owvzvX5Z1V3oHGv4d6PBHlM8Y41BMcrWRe5aRe97ALVX3PF49eHf4e5WXLBhloNahRdurFvLQk6wTyW/lr5YDPzXUcq6/h8xPmhl0Yv5MmWlAYsdQ1stgoDwvA2xG2ZyWlUi6mkIHH50kRUDcABlCgDgCqxtdGyySR5uEeYssauqs3KOijYWTakEbNYBDVsRjM8P9Oz08IaKeOQcsDAK5Nf8AzB7ducBsx52GQ6xmcvLIways0VbjldLKyuBW5Y72cV830CSV1eN2RVZW0xgN5oXT6WKlyASCSQdO42vFjpPhvz1zEeYgyzTRgaB5bLzuuotbaTxY435qsLPhzw7DmcwyN0wQsCVL+Z6QRZYroCliO/HK3gHzqWVjnEby5d43Us5twFDNWqtakEGtiQPteMhulzMumHN5RUJsRyEF7u93jIWzsdl784h6n4SGRjeb8ZPCoA0rHO5s/ISsQfesUul9OzmZ/wDhc7mwnNzRIQNhdiSMG74B5+mA+z+FurNPHOJk1xD8vyGUrZ2JIkILKRyCfbfGl1Lp+cmfzPw0iuR6j6avYceYfa/3G17LRfMxuyLnOnySofWmYgSJwR91J47Dv9MaMXVeoopIy+VlUEX5WYmTn6MV7e/tgK2Z6LmZbjnil8kEk+hq24ZVUEkjkWQbH3xR6VlI2aZUhMMAXTebUKzGzqJ1gFgwAY7jc0e2N3LeMcxHZkyOYXtcWbDi+eJfriyv8Sk+GROoRWQo15ZHG+wA0Dez8zgFjOdaEEOYESayASGKosOkKpJIVrJoldI7jkjFzw7HDmQUp1bU8nmpTPdqEpKPppdwoHOGteuwyeh8zlmJ5WbLEEb8Gm0/+2LU/iqPLRAq2TKagtRuV0g7BitfCDzgM3JeG8683mGQ6KpdSBAACCKUs1bjVuvOCbo+WVy8+baSVWLacuLa97utVHfcjTip1rxC8gl06sw8aM4ViYojQDUAPiNEfFf1xjZDoOdzYJzMzLAUUiKIeVGNd0LHqbgbbf1wGxmvE3TsmdKxRI61pM35sm/cKpLXsP1Dke2M9PGUubunkjQb+oaRpG96IiG07j4ns3jQ6f4MysUZCoNxylqTVEHVerkXzhf8adEjjgBVGWRtKqAxAJsVdbGjZPy/oHuDLGRWEkkyjdhJDEFRhvtbWAR3ZjWwIvgPXgbp8iyB12g8ugQKEgIXSaAFkUTq/wAVb4Weh5cLC7KtUDuANz9a477e+Op9Ki0wxL7Io/oMBawYMGAMGDBgDBgwYDI8WsRkszRo+U39jhG6XLUDCuSw3NnZTRv7YdvGkgXI5okgARNuTQ498I+QJGX1NX6r0mxuhA4+3OA6NkGBy8ZHBjUj/pGOc+F/DyZzLxNpRZMvoEZYaqB9T7myCb7cUMPmUkZMlEUQysIUAVCBqOkcEkCsInSxn+n5V4Uy/mNIL1klVjciiaK7rweeR7b4Db/iIV15ME0QZD+yYcLqP/T/ANsc4zz3l+mDUxCM8RdgVLFUKgnYbmr+fazjSk8fRrAY5IM1HmNJjC+S5VmqrVwChS99RI27YDP6I+rp+cbevJY/P1PMRi70zxVDlIWViXnZgUiX4mHlxUT2VfmfteKvR4Xi6ZmvNGgjLKSPa/NNb73RH74i6hkWTJS51HbzoQhYCt1j0FgTRY7cccffAW/CsEpXNTzKEdjNI4APpsUi+5bSCT7bYp+C/EMOVSKCneabywiqjEUWZSS1aQFG5s+3vhryMt5CYbelZRt7EMyn6lSD98ZHg/p4zGWjJZlKusikVdB2av8AK3f98A7CBQxfSNZAUt3IFkD6bn98c68O9ZihMsps/m5gKg3LtrXYV/f5Y6CM7GZHiDDzFUOy9wG1BT99J/bHMugyaMpJNoLss88gN1pUSKpI2skg3ue184DfyHSJc5KJ81QK3pj5WO6sAGwZPdq2454bXKQRMaCoilj9tz9/nip4azgky6EcqNBHzH+4o/fGb49zJ8hYV+Kdwm38tjV9uAfrgOZ5mBXz/S5JoY5lmkaV2YAkGVrUG+VVSho38V47B0CFRAoCgeprAA5Dtf3sc4TOs5MCHKzLR9bMD34uIbHb0oBh06GfQ+1VI/8AVif++ATf4k9PTNz5XJMp0S2zsporRUKfYnn3qsZvXehxR5DLSx2NDBV1saIDHST/AIiAN/vja8SSD/iOrkwZZmA+bCQDv76R9/nht/4ZGYFgZQUCBa+grAcgyfXw7lUhAZKVtRBdSNxpajuN/Qdip9jQvTdRIky8jRKQbJkqzKbWwooBVr9PG/BvGL/wj8P1PMQozem6PyKE71XGof771jo2ajGmRe6u+kntUcQP7k3tgEfwy7zSzZcoqxQkKWG7bKmoXxTNe/sDte+OkZeB2UhQaJUfLYN/QbYzfBvRB5esfBKfNJ9yaBr24w5ogAAHA2wGKnQyykM2kEV6cLHj7orBIH1D0ygAVzfP02B4x0PCj/Eaao4Fom5CaHfSrHALeTfTHMNuAAB9QP33H9MdQjWgB7Csc0yyavLXkGSMEe41qT8tgO3vjpuAMGDBgDBgwYAwYMGARf4rxStFllVNcXnXJYsClbTq/wAFk2fesR5LKF8mFlEEaMu5aZytDg6bAPA/2GH0jEK5KMGxGgPvpH+2A5v4L8XGCN8vITII3by2ZWj/AC9jyVIKhiQpHIG14bovF8B5sbWd123o8kd9sbs4OliqhmrYHYE9hdGhhGGTkbN68xlS0Wxoxh1VgDemi22ym9t7wDK/XsowKu617Mtg/wBCMRq+RktVeIHkhW0Hf6EHGJ07pSNZzMMznsPKNCyb4HtW/wBcZ8HSJ2OZvLFbceSKGkKSNQJJvj5c37nAN+f6DDNAYQzqjEElHNtXFk2WG3Bx46Z0IxearTGWGQUY2QbbafiFbVtRHtxhZPT2ywJnmELEWohJJq9ySdIAGwAHt3xdhXNKBImaYhht5iMR/QuB3P7YD10/wpmIFljTMBoyjqmq9R1AhQ/YhAdmG5CgY85bo+fyyRLl3SlQIwKhw2m992Rg30J7bd8WI83n9/LeKXTWoVuL37Fe3yx7HX82hqTK3uBahhz9mBr3usBX8P5DMQy5zMzh5ZZVTZUCj06gqIC5O17knucZ3hHVAsGXziMGkEqtaHTcrBgpbi+Vvgng9sb6eL4bCurqT9CBfzsf2xdHiPLWR5lVz6TQ7bkCsApeHM8Mpm2ysh00SoLba0JuNt9jV1t/OR2x88SZuOfOruGjiAiX1EK0kjAVqUjgEEi99NYc06plZCCJYWPb1LY3/fnEec6DlJ0KvDGyH2AHz/T3vAc+8SeAIctDJmI0rylLgRyOKI4IRiUPJ57YefCE2qG7skI/1DRob/e8WOr9BjzESwu0giFAqrkagOzHckY8dM6IYJNSSny9ITyyooAXpojcVZFb4DFzEYfqciEi2WKgeSq6nb/TaAfU4csLHS482eoTvISMuFKKpRQNiNBVwdR1CyQeK44wz4DkGajL9XzjLp9LKhP1VAe/2/bnDjnbDO3s0jc9jLGtffScJ3QUvOZw2CxzRXVX/wBxK+30wz5+T0bHlGJ/65SD+4wDB4OiK5HKg8+UpP1Is/3xsYodGXy8tCGYemJAWPyUb74y+peLIksQjzW1aLHw6vaxZJ+Sg/bAMZOOdfxG6opmyyKdQVXdipXa9IHJ+vAP9cXT0jPZ3eeQwRHlBV8mxoBK8b2xbnjHrO/w5hZ9cc0ik1qV6dW0gAGjVbCqBr2AwGPlc0sYgcld3VgmoaqU2aVSx4FnYAb74ZE8XSFyPwU5j1aUlUalcX6X230H35+VEYmyfhfQjpqijDimMEKxsQdj6iWO474YMvCqKqKKVQFA9gNhgIunyyMgMqBG/lDatu3IG/yxZwYMAYMGDAGDBgwBgwYMAYMGDAGDBgwHiWFWFMoYexF/3xTPRcv/APRj5v4Rzi/gwEOXyqJehVW+aFYmwYMAq+JJ0dpBuPKpWGnWG1DVWg7VX6j8x2xmdNzOWm6eEtYmVC1D0XWr+UgEb/Pm8NXU+hQztrbUr1p1I5UkexrYj63zin/4Uj06fOnC+2ob2KPK4Bb8I9AhaJ2mPmBVPxWaHbe+wA/p7Yz8v0QkTTxSNDGo1BUorsCbBGkhdjx/thzyXhRIl0pPOBxsyjbsCdFnk84lyXhiGNSmqV4ySdDP6d7vZQLG/B2wCrG+fRoUWTW0oDAxyg6RV+pZtR06ReoHkgd8aZ6t1GIDzMsz1zpVWvf/AAPd1v8AD8sNmXyqJsiKv0FYmwCenjijUuWlQi+Uccf5kA+fPG+PPVf4hwRQu6pI8gB0ooDWRfJUkVdA/UYcjjA8VeGI81C4VY0n2MchUWGUgrZG5WwLF4Dn/gPKSOdflhiXMkmlwaYNYAV6ZfVXc7LhkzcDIg88iIBBHrkoDYMDpVWZna2JA27Yw+k9HCPpzmXkgaybjUuoN3qDKp557H5YZ06dlVbWscmamAtQyH6csoUD6ntgMjpuSzOcOlWlTLo2lWnAJCDSVAXuzDe2FgHkHbDr0rocMFFFt6oud2/9B8hQxN0vLMinWQZHJZyOLPYfIAAfbFzAGDBgwBgwYMAYMGDAGDBgwBgwYMAYMGDAGDBgwBgwYMAYMGDAGDBgwBgwYMAYMGDAGDBgwBgwYMAYMGDAGDBgwBgwYMAYMGDAGDBgwBgwYMB//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19415" y="528567"/>
            <a:ext cx="2409825" cy="1895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8068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229816" y="620688"/>
            <a:ext cx="8280920" cy="3754874"/>
          </a:xfrm>
          <a:prstGeom prst="rect">
            <a:avLst/>
          </a:prstGeom>
        </p:spPr>
        <p:txBody>
          <a:bodyPr wrap="square">
            <a:spAutoFit/>
          </a:bodyPr>
          <a:lstStyle/>
          <a:p>
            <a:pPr algn="ctr"/>
            <a:r>
              <a:rPr lang="nl-BE" sz="4000" dirty="0" smtClean="0"/>
              <a:t>“In nood kent men zijn vrienden”</a:t>
            </a:r>
          </a:p>
          <a:p>
            <a:endParaRPr lang="nl-BE" dirty="0" smtClean="0"/>
          </a:p>
          <a:p>
            <a:r>
              <a:rPr lang="nl-BE" dirty="0" smtClean="0"/>
              <a:t>Op </a:t>
            </a:r>
            <a:r>
              <a:rPr lang="nl-BE" dirty="0"/>
              <a:t>december 1935 overlijdt Eugène </a:t>
            </a:r>
            <a:r>
              <a:rPr lang="nl-BE" dirty="0" err="1"/>
              <a:t>Samyn</a:t>
            </a:r>
            <a:r>
              <a:rPr lang="nl-BE" dirty="0"/>
              <a:t> in een vliegtuigcrash in Engeland.</a:t>
            </a:r>
            <a:r>
              <a:rPr lang="nl-BE" baseline="30000" dirty="0"/>
              <a:t> </a:t>
            </a:r>
            <a:r>
              <a:rPr lang="nl-BE" dirty="0"/>
              <a:t>Bij de aankomst op 14 december 1935 van het stoffelijk overschot in Oostende, Brugge en Gent wordt het gegroet door een delegatie Rotariërs. Op het kerkhof van </a:t>
            </a:r>
            <a:r>
              <a:rPr lang="nl-BE" dirty="0" smtClean="0"/>
              <a:t>Sint-Amandsberg </a:t>
            </a:r>
            <a:r>
              <a:rPr lang="nl-BE" dirty="0"/>
              <a:t>spreekt professor </a:t>
            </a:r>
            <a:r>
              <a:rPr lang="nl-BE" dirty="0" err="1"/>
              <a:t>Magnel</a:t>
            </a:r>
            <a:r>
              <a:rPr lang="nl-BE" dirty="0"/>
              <a:t> de lijkrede uit. </a:t>
            </a:r>
            <a:r>
              <a:rPr lang="nl-BE" dirty="0" smtClean="0"/>
              <a:t>“</a:t>
            </a:r>
            <a:r>
              <a:rPr lang="fr-BE" dirty="0" smtClean="0">
                <a:solidFill>
                  <a:srgbClr val="FF0000"/>
                </a:solidFill>
              </a:rPr>
              <a:t>Nous </a:t>
            </a:r>
            <a:r>
              <a:rPr lang="fr-BE" dirty="0">
                <a:solidFill>
                  <a:srgbClr val="FF0000"/>
                </a:solidFill>
              </a:rPr>
              <a:t>avons alerté le RC de Londres afin qu’il veille attentivement aux intérêts de notre ami et se tienne prêt à intervenir en cas de nécessité</a:t>
            </a:r>
            <a:r>
              <a:rPr lang="fr-BE" dirty="0"/>
              <a:t>. … Le lendemain lundi, une délégation du club de Gand est allée fleurir la tombe. » </a:t>
            </a:r>
            <a:r>
              <a:rPr lang="nl-BE" dirty="0" smtClean="0"/>
              <a:t>Het </a:t>
            </a:r>
            <a:r>
              <a:rPr lang="nl-BE" dirty="0"/>
              <a:t>ongeval gebeurde in </a:t>
            </a:r>
            <a:r>
              <a:rPr lang="nl-BE" dirty="0" err="1"/>
              <a:t>Tattsfield</a:t>
            </a:r>
            <a:r>
              <a:rPr lang="nl-BE" dirty="0"/>
              <a:t> met een toestel van … Sabena</a:t>
            </a:r>
            <a:r>
              <a:rPr lang="nl-BE" dirty="0" smtClean="0"/>
              <a:t>.</a:t>
            </a:r>
          </a:p>
          <a:p>
            <a:endParaRPr lang="en-US" dirty="0"/>
          </a:p>
          <a:p>
            <a:r>
              <a:rPr lang="nl-BE" dirty="0"/>
              <a:t>LH, 1935-12-12-01 en 02 en LH, </a:t>
            </a:r>
            <a:r>
              <a:rPr lang="nl-BE" dirty="0" smtClean="0"/>
              <a:t>1935-12-07-01&amp;13-01, LH</a:t>
            </a:r>
            <a:r>
              <a:rPr lang="nl-BE" dirty="0"/>
              <a:t>, 1936-07-03-01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509146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467544" y="764704"/>
            <a:ext cx="8424936" cy="4401205"/>
          </a:xfrm>
          <a:prstGeom prst="rect">
            <a:avLst/>
          </a:prstGeom>
        </p:spPr>
        <p:txBody>
          <a:bodyPr wrap="square">
            <a:spAutoFit/>
          </a:bodyPr>
          <a:lstStyle/>
          <a:p>
            <a:pPr algn="ctr"/>
            <a:r>
              <a:rPr lang="nl-NL" sz="4000" dirty="0" smtClean="0"/>
              <a:t>De Belgische Rotary en het Koningshuis</a:t>
            </a:r>
          </a:p>
          <a:p>
            <a:endParaRPr lang="nl-NL" sz="2000" dirty="0"/>
          </a:p>
          <a:p>
            <a:r>
              <a:rPr lang="nl-NL" sz="2000" dirty="0" smtClean="0"/>
              <a:t>Uit de speech van Gouverneur Vanden Haute bij de stichting van RC </a:t>
            </a:r>
            <a:r>
              <a:rPr lang="nl-NL" sz="2000" dirty="0" err="1" smtClean="0"/>
              <a:t>Malines</a:t>
            </a:r>
            <a:r>
              <a:rPr lang="nl-NL" sz="2000" dirty="0" smtClean="0"/>
              <a:t> : « Mag ik u zeggen M. De Burgemeester, dat, toen onze vereerde </a:t>
            </a:r>
            <a:r>
              <a:rPr lang="nl-NL" sz="2000" dirty="0" err="1" smtClean="0"/>
              <a:t>groote</a:t>
            </a:r>
            <a:r>
              <a:rPr lang="nl-NL" sz="2000" dirty="0" smtClean="0"/>
              <a:t> Koning wijlen Albert en Koningin Elisabeth </a:t>
            </a:r>
            <a:r>
              <a:rPr lang="nl-NL" sz="2000" dirty="0" err="1" smtClean="0"/>
              <a:t>hunne</a:t>
            </a:r>
            <a:r>
              <a:rPr lang="nl-NL" sz="2000" dirty="0" smtClean="0"/>
              <a:t> reis rond de wereld maakten, het meestal Rotariërs waren die de vorsten als gidsen in </a:t>
            </a:r>
            <a:r>
              <a:rPr lang="nl-NL" sz="2000" dirty="0" err="1" smtClean="0"/>
              <a:t>hunne</a:t>
            </a:r>
            <a:r>
              <a:rPr lang="nl-NL" sz="2000" dirty="0" smtClean="0"/>
              <a:t> tochten door de </a:t>
            </a:r>
            <a:r>
              <a:rPr lang="nl-NL" sz="2000" dirty="0" err="1" smtClean="0"/>
              <a:t>Vereenigde</a:t>
            </a:r>
            <a:r>
              <a:rPr lang="nl-NL" sz="2000" dirty="0" smtClean="0"/>
              <a:t> Staten van Amerika vergezelden, en zoo kwam het dat </a:t>
            </a:r>
            <a:r>
              <a:rPr lang="nl-NL" sz="2000" dirty="0" smtClean="0">
                <a:solidFill>
                  <a:srgbClr val="FF0000"/>
                </a:solidFill>
              </a:rPr>
              <a:t>onze Koning Albert, op zijne aanvraag in het jaar 1923 </a:t>
            </a:r>
            <a:r>
              <a:rPr lang="nl-NL" sz="2000" dirty="0" err="1" smtClean="0">
                <a:solidFill>
                  <a:srgbClr val="FF0000"/>
                </a:solidFill>
              </a:rPr>
              <a:t>Rotariër</a:t>
            </a:r>
            <a:r>
              <a:rPr lang="nl-NL" sz="2000" dirty="0" smtClean="0">
                <a:solidFill>
                  <a:srgbClr val="FF0000"/>
                </a:solidFill>
              </a:rPr>
              <a:t> werd van den club van San </a:t>
            </a:r>
            <a:r>
              <a:rPr lang="nl-NL" sz="2000" dirty="0" err="1" smtClean="0">
                <a:solidFill>
                  <a:srgbClr val="FF0000"/>
                </a:solidFill>
              </a:rPr>
              <a:t>Franscisco</a:t>
            </a:r>
            <a:r>
              <a:rPr lang="nl-NL" sz="2000" dirty="0" smtClean="0"/>
              <a:t>. Later werd hij </a:t>
            </a:r>
            <a:r>
              <a:rPr lang="nl-NL" sz="2000" dirty="0" err="1" smtClean="0">
                <a:solidFill>
                  <a:srgbClr val="FF0000"/>
                </a:solidFill>
              </a:rPr>
              <a:t>eere</a:t>
            </a:r>
            <a:r>
              <a:rPr lang="nl-NL" sz="2000" dirty="0" smtClean="0">
                <a:solidFill>
                  <a:srgbClr val="FF0000"/>
                </a:solidFill>
              </a:rPr>
              <a:t>-gouverneur van het 61ste District </a:t>
            </a:r>
            <a:r>
              <a:rPr lang="nl-NL" sz="2000" dirty="0" smtClean="0"/>
              <a:t>en deed ons de </a:t>
            </a:r>
            <a:r>
              <a:rPr lang="nl-NL" sz="2000" dirty="0" err="1" smtClean="0"/>
              <a:t>groote</a:t>
            </a:r>
            <a:r>
              <a:rPr lang="nl-NL" sz="2000" dirty="0" smtClean="0"/>
              <a:t> eer de </a:t>
            </a:r>
            <a:r>
              <a:rPr lang="nl-NL" sz="2000" dirty="0" smtClean="0">
                <a:solidFill>
                  <a:srgbClr val="FF0000"/>
                </a:solidFill>
              </a:rPr>
              <a:t>Rotary </a:t>
            </a:r>
            <a:r>
              <a:rPr lang="nl-NL" sz="2000" dirty="0" err="1" smtClean="0">
                <a:solidFill>
                  <a:srgbClr val="FF0000"/>
                </a:solidFill>
              </a:rPr>
              <a:t>Convention</a:t>
            </a:r>
            <a:r>
              <a:rPr lang="nl-NL" sz="2000" dirty="0" smtClean="0">
                <a:solidFill>
                  <a:srgbClr val="FF0000"/>
                </a:solidFill>
              </a:rPr>
              <a:t> van 1925 te Oostende </a:t>
            </a:r>
            <a:r>
              <a:rPr lang="nl-NL" sz="2000" dirty="0" smtClean="0"/>
              <a:t>te openen, waar meer dan 6000 leden van alle landen van de wereld aan deelnamen.” </a:t>
            </a:r>
          </a:p>
          <a:p>
            <a:endParaRPr lang="nl-NL" sz="2000" dirty="0"/>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88914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467544" y="764704"/>
            <a:ext cx="8424936" cy="5201424"/>
          </a:xfrm>
          <a:prstGeom prst="rect">
            <a:avLst/>
          </a:prstGeom>
        </p:spPr>
        <p:txBody>
          <a:bodyPr wrap="square">
            <a:spAutoFit/>
          </a:bodyPr>
          <a:lstStyle/>
          <a:p>
            <a:endParaRPr lang="nl-NL" sz="2000" dirty="0" smtClean="0"/>
          </a:p>
          <a:p>
            <a:endParaRPr lang="nl-NL" sz="2000" dirty="0"/>
          </a:p>
          <a:p>
            <a:endParaRPr lang="nl-NL" sz="2000" dirty="0" smtClean="0"/>
          </a:p>
          <a:p>
            <a:endParaRPr lang="nl-NL" sz="2000" dirty="0"/>
          </a:p>
          <a:p>
            <a:endParaRPr lang="nl-NL" sz="2000" dirty="0" smtClean="0"/>
          </a:p>
          <a:p>
            <a:endParaRPr lang="nl-NL" sz="2000" dirty="0"/>
          </a:p>
          <a:p>
            <a:endParaRPr lang="nl-NL" sz="2000" dirty="0" smtClean="0"/>
          </a:p>
          <a:p>
            <a:endParaRPr lang="nl-NL" sz="2000" dirty="0"/>
          </a:p>
          <a:p>
            <a:endParaRPr lang="nl-NL" sz="2000" dirty="0" smtClean="0"/>
          </a:p>
          <a:p>
            <a:endParaRPr lang="nl-NL" sz="2000" dirty="0"/>
          </a:p>
          <a:p>
            <a:endParaRPr lang="nl-NL" sz="2000" dirty="0" smtClean="0"/>
          </a:p>
          <a:p>
            <a:endParaRPr lang="nl-NL" sz="2000" dirty="0"/>
          </a:p>
          <a:p>
            <a:pPr algn="ctr"/>
            <a:r>
              <a:rPr lang="nl-NL" sz="3600" dirty="0" smtClean="0"/>
              <a:t>Vandaar de Toast op de gezondheid van de vorst / het telegram naar de vorst op 21 juli </a:t>
            </a:r>
          </a:p>
          <a:p>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3014" y="608538"/>
            <a:ext cx="6465290" cy="3620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785344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179512" y="1059121"/>
            <a:ext cx="8712968" cy="2708434"/>
          </a:xfrm>
          <a:prstGeom prst="rect">
            <a:avLst/>
          </a:prstGeom>
        </p:spPr>
        <p:txBody>
          <a:bodyPr wrap="square">
            <a:spAutoFit/>
          </a:bodyPr>
          <a:lstStyle/>
          <a:p>
            <a:pPr algn="ctr"/>
            <a:r>
              <a:rPr lang="fr-BE" sz="4000" dirty="0"/>
              <a:t>D</a:t>
            </a:r>
            <a:r>
              <a:rPr lang="fr-BE" sz="4000" dirty="0" smtClean="0"/>
              <a:t>e </a:t>
            </a:r>
            <a:r>
              <a:rPr lang="fr-BE" sz="4000" dirty="0" err="1" smtClean="0"/>
              <a:t>peperkoek</a:t>
            </a:r>
            <a:r>
              <a:rPr lang="fr-BE" sz="4000" dirty="0" smtClean="0"/>
              <a:t> op </a:t>
            </a:r>
            <a:r>
              <a:rPr lang="fr-BE" sz="4000" dirty="0" err="1" smtClean="0"/>
              <a:t>Nieuwjaar</a:t>
            </a:r>
            <a:endParaRPr lang="fr-BE" sz="4000" dirty="0" smtClean="0"/>
          </a:p>
          <a:p>
            <a:pPr algn="ctr"/>
            <a:endParaRPr lang="fr-BE" sz="4000" dirty="0" smtClean="0"/>
          </a:p>
          <a:p>
            <a:r>
              <a:rPr lang="fr-BE" dirty="0" smtClean="0"/>
              <a:t>Op </a:t>
            </a:r>
            <a:r>
              <a:rPr lang="fr-BE" dirty="0"/>
              <a:t>de </a:t>
            </a:r>
            <a:r>
              <a:rPr lang="fr-BE" dirty="0" err="1"/>
              <a:t>eerste</a:t>
            </a:r>
            <a:r>
              <a:rPr lang="fr-BE" dirty="0"/>
              <a:t> </a:t>
            </a:r>
            <a:r>
              <a:rPr lang="fr-BE" dirty="0" err="1" smtClean="0"/>
              <a:t>vergadering</a:t>
            </a:r>
            <a:r>
              <a:rPr lang="fr-BE" dirty="0" smtClean="0"/>
              <a:t> </a:t>
            </a:r>
            <a:r>
              <a:rPr lang="fr-BE" dirty="0"/>
              <a:t>van 1935 </a:t>
            </a:r>
            <a:r>
              <a:rPr lang="fr-BE" dirty="0" err="1"/>
              <a:t>neemt</a:t>
            </a:r>
            <a:r>
              <a:rPr lang="fr-BE" dirty="0"/>
              <a:t> </a:t>
            </a:r>
            <a:r>
              <a:rPr lang="fr-BE" dirty="0" err="1"/>
              <a:t>inkomend</a:t>
            </a:r>
            <a:r>
              <a:rPr lang="fr-BE" dirty="0"/>
              <a:t> </a:t>
            </a:r>
            <a:r>
              <a:rPr lang="fr-BE" dirty="0" err="1"/>
              <a:t>voorzitter</a:t>
            </a:r>
            <a:r>
              <a:rPr lang="fr-BE" dirty="0"/>
              <a:t> </a:t>
            </a:r>
            <a:r>
              <a:rPr lang="fr-BE" dirty="0" err="1"/>
              <a:t>Magnel</a:t>
            </a:r>
            <a:r>
              <a:rPr lang="fr-BE" dirty="0"/>
              <a:t> </a:t>
            </a:r>
            <a:r>
              <a:rPr lang="fr-BE" dirty="0" err="1"/>
              <a:t>het</a:t>
            </a:r>
            <a:r>
              <a:rPr lang="fr-BE" dirty="0"/>
              <a:t> </a:t>
            </a:r>
            <a:r>
              <a:rPr lang="fr-BE" dirty="0" err="1"/>
              <a:t>woord</a:t>
            </a:r>
            <a:r>
              <a:rPr lang="fr-BE" dirty="0"/>
              <a:t>, </a:t>
            </a:r>
            <a:r>
              <a:rPr lang="fr-BE" dirty="0" err="1"/>
              <a:t>bedankt</a:t>
            </a:r>
            <a:r>
              <a:rPr lang="fr-BE" dirty="0"/>
              <a:t> </a:t>
            </a:r>
            <a:r>
              <a:rPr lang="fr-BE" dirty="0" err="1"/>
              <a:t>voorzitter</a:t>
            </a:r>
            <a:r>
              <a:rPr lang="fr-BE" dirty="0"/>
              <a:t> </a:t>
            </a:r>
            <a:r>
              <a:rPr lang="fr-BE" dirty="0" err="1"/>
              <a:t>Herry</a:t>
            </a:r>
            <a:r>
              <a:rPr lang="fr-BE" dirty="0"/>
              <a:t> “en lui remettant la médaille offerte par le Rotary Club de Gand à ses Présidents méritants: La Roue Rotarienne en Pain d’Epices</a:t>
            </a:r>
            <a:r>
              <a:rPr lang="fr-BE" dirty="0" smtClean="0"/>
              <a:t>”.</a:t>
            </a:r>
          </a:p>
          <a:p>
            <a:endParaRPr lang="en-US" dirty="0"/>
          </a:p>
          <a:p>
            <a:r>
              <a:rPr lang="en-US" dirty="0"/>
              <a:t>LH, 1935-01-05-01</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55776" y="3496207"/>
            <a:ext cx="4032448" cy="29571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392416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319" y="1412776"/>
            <a:ext cx="7769776" cy="3384376"/>
          </a:xfrm>
        </p:spPr>
        <p:txBody>
          <a:bodyPr>
            <a:normAutofit fontScale="90000"/>
          </a:bodyPr>
          <a:lstStyle/>
          <a:p>
            <a:r>
              <a:rPr lang="fr-BE" sz="2000" dirty="0" smtClean="0"/>
              <a:t/>
            </a:r>
            <a:br>
              <a:rPr lang="fr-BE" sz="2000" dirty="0" smtClean="0"/>
            </a:br>
            <a:r>
              <a:rPr lang="fr-BE" sz="3100" dirty="0" smtClean="0"/>
              <a:t>De </a:t>
            </a:r>
            <a:r>
              <a:rPr lang="fr-BE" sz="3100" dirty="0" err="1" smtClean="0"/>
              <a:t>Vervlaamsing</a:t>
            </a:r>
            <a:r>
              <a:rPr lang="fr-BE" sz="3100" dirty="0" smtClean="0"/>
              <a:t> van de U Gent </a:t>
            </a:r>
            <a:r>
              <a:rPr lang="fr-BE" sz="3100" dirty="0" err="1" smtClean="0"/>
              <a:t>laat</a:t>
            </a:r>
            <a:r>
              <a:rPr lang="fr-BE" sz="3100" dirty="0" smtClean="0"/>
              <a:t> </a:t>
            </a:r>
            <a:r>
              <a:rPr lang="fr-BE" sz="3100" dirty="0" err="1" smtClean="0"/>
              <a:t>zich</a:t>
            </a:r>
            <a:r>
              <a:rPr lang="fr-BE" sz="3100" dirty="0" smtClean="0"/>
              <a:t> </a:t>
            </a:r>
            <a:r>
              <a:rPr lang="fr-BE" sz="3100" dirty="0" err="1" smtClean="0"/>
              <a:t>voelen</a:t>
            </a:r>
            <a:r>
              <a:rPr lang="fr-BE" sz="3100" dirty="0" smtClean="0"/>
              <a:t> in Rotary</a:t>
            </a:r>
            <a:r>
              <a:rPr lang="fr-BE" sz="2000" dirty="0">
                <a:solidFill>
                  <a:srgbClr val="FF0000"/>
                </a:solidFill>
              </a:rPr>
              <a:t/>
            </a:r>
            <a:br>
              <a:rPr lang="fr-BE" sz="2000" dirty="0">
                <a:solidFill>
                  <a:srgbClr val="FF0000"/>
                </a:solidFill>
              </a:rPr>
            </a:br>
            <a:r>
              <a:rPr lang="fr-BE" sz="2000" dirty="0" smtClean="0"/>
              <a:t/>
            </a:r>
            <a:br>
              <a:rPr lang="fr-BE" sz="2000" dirty="0" smtClean="0"/>
            </a:br>
            <a:r>
              <a:rPr lang="fr-BE" sz="2000" dirty="0" smtClean="0"/>
              <a:t/>
            </a:r>
            <a:br>
              <a:rPr lang="fr-BE" sz="2000" dirty="0" smtClean="0"/>
            </a:br>
            <a:r>
              <a:rPr lang="fr-BE" sz="2000" dirty="0" smtClean="0"/>
              <a:t>“</a:t>
            </a:r>
            <a:r>
              <a:rPr lang="fr-BE" sz="2000" dirty="0" err="1"/>
              <a:t>Magnel</a:t>
            </a:r>
            <a:r>
              <a:rPr lang="fr-BE" sz="2000" dirty="0"/>
              <a:t> salue ensuite le rotarien </a:t>
            </a:r>
            <a:r>
              <a:rPr lang="fr-BE" sz="2000" dirty="0" err="1"/>
              <a:t>Faider</a:t>
            </a:r>
            <a:r>
              <a:rPr lang="fr-BE" sz="2000" dirty="0"/>
              <a:t>, professeur à notre Université, où malheureusement il est mis dans l’impossibilité d’enseigner depuis les réformes linguistiques. … Avant la </a:t>
            </a:r>
            <a:r>
              <a:rPr lang="fr-BE" sz="2000" dirty="0" err="1"/>
              <a:t>flamandisation</a:t>
            </a:r>
            <a:r>
              <a:rPr lang="fr-BE" sz="2000" dirty="0"/>
              <a:t> de l’Université de Gand, le Hainaut lui fournissait annuellement 100 à 150 étudiants qui s’inscrivaient presque exclusivement aux facultés techniques.” </a:t>
            </a:r>
            <a:r>
              <a:rPr lang="en-US" sz="2000" dirty="0"/>
              <a:t/>
            </a:r>
            <a:br>
              <a:rPr lang="en-US" sz="2000" dirty="0"/>
            </a:br>
            <a:r>
              <a:rPr lang="nl-BE" sz="2000" dirty="0"/>
              <a:t>LH, 1936-10-16-01</a:t>
            </a:r>
            <a:r>
              <a:rPr lang="en-US" dirty="0"/>
              <a:t/>
            </a:r>
            <a:br>
              <a:rPr lang="en-US" dirty="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687580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smtClean="0"/>
              <a:t>Rotary en de buitenwereld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0083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539552" y="1582341"/>
            <a:ext cx="5184576" cy="3693319"/>
          </a:xfrm>
          <a:prstGeom prst="rect">
            <a:avLst/>
          </a:prstGeom>
        </p:spPr>
        <p:txBody>
          <a:bodyPr wrap="square">
            <a:spAutoFit/>
          </a:bodyPr>
          <a:lstStyle/>
          <a:p>
            <a:endParaRPr lang="nl-BE" dirty="0" smtClean="0"/>
          </a:p>
          <a:p>
            <a:r>
              <a:rPr lang="nl-BE" dirty="0" smtClean="0"/>
              <a:t>Voorzitter </a:t>
            </a:r>
            <a:r>
              <a:rPr lang="nl-BE" dirty="0" err="1"/>
              <a:t>Magnel</a:t>
            </a:r>
            <a:r>
              <a:rPr lang="nl-BE" dirty="0"/>
              <a:t> spreekt volgende zinsnede uit bij de 10</a:t>
            </a:r>
            <a:r>
              <a:rPr lang="nl-BE" baseline="30000" dirty="0"/>
              <a:t>de</a:t>
            </a:r>
            <a:r>
              <a:rPr lang="nl-BE" dirty="0"/>
              <a:t> verjaardag van RC Gent, waaruit blijkt dat de oprichting met de nodige scepsis gebeurde. </a:t>
            </a:r>
            <a:r>
              <a:rPr lang="fr-BE" dirty="0"/>
              <a:t>“Lorsqu’il y a dix ans, une quinzaine de Gantois décidèrent de fonder un Rotary Club, </a:t>
            </a:r>
            <a:r>
              <a:rPr lang="fr-BE" dirty="0">
                <a:solidFill>
                  <a:srgbClr val="FF0000"/>
                </a:solidFill>
              </a:rPr>
              <a:t>et publiaient de temps en temps un communiqué dans les journaux locaux</a:t>
            </a:r>
            <a:r>
              <a:rPr lang="fr-BE" dirty="0"/>
              <a:t>. Les lecteurs se bornaient à sourire en se disant : </a:t>
            </a:r>
            <a:r>
              <a:rPr lang="fr-BE" dirty="0">
                <a:solidFill>
                  <a:srgbClr val="FF0000"/>
                </a:solidFill>
              </a:rPr>
              <a:t>Quels farceurs, ces Gantois, qui s’associent sous ce nom bizarre de Rotary voulant imiter les Américains et s’amuser à faire des discours en mangeant</a:t>
            </a:r>
            <a:r>
              <a:rPr lang="fr-BE" dirty="0" smtClean="0"/>
              <a:t>.»</a:t>
            </a:r>
          </a:p>
          <a:p>
            <a:endParaRPr lang="en-US" dirty="0"/>
          </a:p>
          <a:p>
            <a:r>
              <a:rPr lang="nl-BE" dirty="0"/>
              <a:t>LH, 1936-12-19-01</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0152" y="1013168"/>
            <a:ext cx="2664296" cy="49874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539552" y="692696"/>
            <a:ext cx="5184576" cy="984885"/>
          </a:xfrm>
          <a:prstGeom prst="rect">
            <a:avLst/>
          </a:prstGeom>
          <a:noFill/>
        </p:spPr>
        <p:txBody>
          <a:bodyPr wrap="square" rtlCol="0">
            <a:spAutoFit/>
          </a:bodyPr>
          <a:lstStyle/>
          <a:p>
            <a:pPr algn="ctr"/>
            <a:r>
              <a:rPr lang="nl-BE" sz="4000" dirty="0"/>
              <a:t>De reputatie van Rotary</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8497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1767" y="2924944"/>
            <a:ext cx="8568952" cy="2923877"/>
          </a:xfrm>
          <a:prstGeom prst="rect">
            <a:avLst/>
          </a:prstGeom>
        </p:spPr>
        <p:txBody>
          <a:bodyPr wrap="square">
            <a:spAutoFit/>
          </a:bodyPr>
          <a:lstStyle/>
          <a:p>
            <a:endParaRPr lang="nl-BE" sz="4000" dirty="0" smtClean="0"/>
          </a:p>
          <a:p>
            <a:r>
              <a:rPr lang="nl-BE" dirty="0" smtClean="0"/>
              <a:t>Er </a:t>
            </a:r>
            <a:r>
              <a:rPr lang="nl-BE" dirty="0"/>
              <a:t>worden manifestaties gehouden om Rotary bekend te maken. Diverse personaliteiten zijn aanwezig zoals de consul van Frankrijk, de </a:t>
            </a:r>
            <a:r>
              <a:rPr lang="nl-BE" dirty="0" err="1"/>
              <a:t>burgemeerster</a:t>
            </a:r>
            <a:r>
              <a:rPr lang="nl-BE" dirty="0"/>
              <a:t> van Gent Van der Stegen, voorzitter </a:t>
            </a:r>
            <a:r>
              <a:rPr lang="nl-BE" dirty="0" err="1"/>
              <a:t>Voortman</a:t>
            </a:r>
            <a:r>
              <a:rPr lang="nl-BE" dirty="0"/>
              <a:t> van de kamer van koophandel, M. </a:t>
            </a:r>
            <a:r>
              <a:rPr lang="nl-BE" dirty="0" err="1"/>
              <a:t>Bidez</a:t>
            </a:r>
            <a:r>
              <a:rPr lang="nl-BE" dirty="0"/>
              <a:t>, </a:t>
            </a:r>
            <a:r>
              <a:rPr lang="nl-BE" dirty="0" err="1"/>
              <a:t>le</a:t>
            </a:r>
            <a:r>
              <a:rPr lang="nl-BE" dirty="0"/>
              <a:t> Baron </a:t>
            </a:r>
            <a:r>
              <a:rPr lang="nl-BE" dirty="0" err="1"/>
              <a:t>Casier</a:t>
            </a:r>
            <a:r>
              <a:rPr lang="nl-BE" dirty="0"/>
              <a:t> et </a:t>
            </a:r>
            <a:r>
              <a:rPr lang="nl-BE" dirty="0" err="1"/>
              <a:t>le</a:t>
            </a:r>
            <a:r>
              <a:rPr lang="nl-BE" dirty="0"/>
              <a:t> </a:t>
            </a:r>
            <a:r>
              <a:rPr lang="nl-BE" dirty="0" err="1"/>
              <a:t>Comte</a:t>
            </a:r>
            <a:r>
              <a:rPr lang="nl-BE" dirty="0"/>
              <a:t> Henri de </a:t>
            </a:r>
            <a:r>
              <a:rPr lang="nl-BE" dirty="0" err="1"/>
              <a:t>Hemptinne</a:t>
            </a:r>
            <a:r>
              <a:rPr lang="nl-BE" dirty="0"/>
              <a:t>. </a:t>
            </a:r>
            <a:r>
              <a:rPr lang="fr-BE" dirty="0"/>
              <a:t>“</a:t>
            </a:r>
            <a:r>
              <a:rPr lang="fr-BE" dirty="0">
                <a:solidFill>
                  <a:srgbClr val="FF0000"/>
                </a:solidFill>
              </a:rPr>
              <a:t>Des représentants de la presse </a:t>
            </a:r>
            <a:r>
              <a:rPr lang="fr-BE" dirty="0"/>
              <a:t>se sont assis à notre table également et nous avons fort aimablement ouvert les colonnes des journaux locaux. Tout cela a beaucoup fait pour la réputation du rotary en notre ville</a:t>
            </a:r>
            <a:r>
              <a:rPr lang="fr-BE" dirty="0" smtClean="0"/>
              <a:t>.»</a:t>
            </a:r>
          </a:p>
          <a:p>
            <a:endParaRPr lang="en-US" dirty="0"/>
          </a:p>
          <a:p>
            <a:r>
              <a:rPr lang="nl-BE" dirty="0"/>
              <a:t>LH, 1934-07-20-01</a:t>
            </a:r>
            <a:endParaRPr lang="en-US" dirty="0"/>
          </a:p>
        </p:txBody>
      </p:sp>
      <p:sp>
        <p:nvSpPr>
          <p:cNvPr id="3" name="TextBox 2"/>
          <p:cNvSpPr txBox="1"/>
          <p:nvPr/>
        </p:nvSpPr>
        <p:spPr>
          <a:xfrm>
            <a:off x="0" y="2564904"/>
            <a:ext cx="9144000" cy="769441"/>
          </a:xfrm>
          <a:prstGeom prst="rect">
            <a:avLst/>
          </a:prstGeom>
          <a:noFill/>
        </p:spPr>
        <p:txBody>
          <a:bodyPr wrap="square" rtlCol="0">
            <a:spAutoFit/>
          </a:bodyPr>
          <a:lstStyle/>
          <a:p>
            <a:pPr algn="ctr"/>
            <a:r>
              <a:rPr lang="nl-BE" sz="4400" dirty="0"/>
              <a:t>En het charmeoffensief van Rotary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02592" y="952118"/>
            <a:ext cx="5517680" cy="11807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591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pic>
        <p:nvPicPr>
          <p:cNvPr id="3" name="Picture 2"/>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5568" y="1604983"/>
            <a:ext cx="3888432" cy="5253017"/>
          </a:xfrm>
          <a:prstGeom prst="rect">
            <a:avLst/>
          </a:prstGeom>
          <a:noFill/>
          <a:ln>
            <a:noFill/>
          </a:ln>
        </p:spPr>
      </p:pic>
      <p:sp>
        <p:nvSpPr>
          <p:cNvPr id="2" name="TextBox 1"/>
          <p:cNvSpPr txBox="1"/>
          <p:nvPr/>
        </p:nvSpPr>
        <p:spPr>
          <a:xfrm>
            <a:off x="897645" y="611102"/>
            <a:ext cx="6624736" cy="707886"/>
          </a:xfrm>
          <a:prstGeom prst="rect">
            <a:avLst/>
          </a:prstGeom>
          <a:noFill/>
        </p:spPr>
        <p:txBody>
          <a:bodyPr wrap="square" rtlCol="0">
            <a:spAutoFit/>
          </a:bodyPr>
          <a:lstStyle/>
          <a:p>
            <a:pPr algn="ctr"/>
            <a:r>
              <a:rPr lang="nl-BE" sz="4000" dirty="0" smtClean="0"/>
              <a:t>Reclame in Rotary Contact</a:t>
            </a:r>
            <a:endParaRPr lang="en-US" sz="4000" dirty="0"/>
          </a:p>
        </p:txBody>
      </p:sp>
      <p:pic>
        <p:nvPicPr>
          <p:cNvPr id="5" name="Picture 4"/>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512" y="1700808"/>
            <a:ext cx="4189263" cy="4241651"/>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0704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741017" y="908720"/>
            <a:ext cx="7344816" cy="3877985"/>
          </a:xfrm>
          <a:prstGeom prst="rect">
            <a:avLst/>
          </a:prstGeom>
        </p:spPr>
        <p:txBody>
          <a:bodyPr wrap="square">
            <a:spAutoFit/>
          </a:bodyPr>
          <a:lstStyle/>
          <a:p>
            <a:pPr algn="ctr"/>
            <a:r>
              <a:rPr lang="nl-BE" sz="4000" dirty="0" smtClean="0"/>
              <a:t>Rotary in de Congo</a:t>
            </a:r>
          </a:p>
          <a:p>
            <a:pPr algn="ctr"/>
            <a:endParaRPr lang="nl-BE" sz="4000" dirty="0" smtClean="0"/>
          </a:p>
          <a:p>
            <a:pPr algn="ctr"/>
            <a:endParaRPr lang="nl-BE" sz="4000" dirty="0" smtClean="0"/>
          </a:p>
          <a:p>
            <a:endParaRPr lang="nl-BE" dirty="0" smtClean="0"/>
          </a:p>
          <a:p>
            <a:r>
              <a:rPr lang="nl-BE" dirty="0" err="1" smtClean="0"/>
              <a:t>Bruneel</a:t>
            </a:r>
            <a:r>
              <a:rPr lang="nl-BE" dirty="0"/>
              <a:t>, lid van RC. </a:t>
            </a:r>
            <a:r>
              <a:rPr lang="nl-BE" dirty="0" err="1"/>
              <a:t>Elisabethville</a:t>
            </a:r>
            <a:r>
              <a:rPr lang="nl-BE" dirty="0"/>
              <a:t> geeft een voordracht over Congo. Hij raakt ook de Rotary aan. Voor de crisis (van 1929) waren er 4400 blanken, waaronder 17 Rotariërs. Nu zijn er slechts 2000 blanken meer waaronder 4 Rotariërs. </a:t>
            </a:r>
            <a:endParaRPr lang="nl-BE" dirty="0" smtClean="0"/>
          </a:p>
          <a:p>
            <a:endParaRPr lang="en-US" dirty="0"/>
          </a:p>
          <a:p>
            <a:r>
              <a:rPr lang="en-US" dirty="0"/>
              <a:t>LH, 1937-01-29-01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95847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0" y="2996952"/>
            <a:ext cx="9144000" cy="1930069"/>
          </a:xfrm>
        </p:spPr>
        <p:txBody>
          <a:bodyPr anchorCtr="1">
            <a:normAutofit/>
          </a:bodyPr>
          <a:lstStyle/>
          <a:p>
            <a:endParaRPr lang="en-US" sz="4000" dirty="0"/>
          </a:p>
        </p:txBody>
      </p:sp>
      <p:pic>
        <p:nvPicPr>
          <p:cNvPr id="2050" name="Picture 2" descr="https://encrypted-tbn0.gstatic.com/images?q=tbn:ANd9GcRKN4vvUcvxCvtN6OC-aie6t3DIaT4erTm9PdQDCtJYcjvs6jF9b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1720" y="1268760"/>
            <a:ext cx="4846848" cy="194421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415788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85" y="0"/>
            <a:ext cx="9143999" cy="1681971"/>
          </a:xfrm>
        </p:spPr>
        <p:txBody>
          <a:bodyPr/>
          <a:lstStyle/>
          <a:p>
            <a:r>
              <a:rPr lang="nl-BE" dirty="0" smtClean="0"/>
              <a:t>Rotary en de katholieke kerk in België</a:t>
            </a:r>
            <a:endParaRPr lang="en-US" dirty="0"/>
          </a:p>
        </p:txBody>
      </p:sp>
      <p:sp>
        <p:nvSpPr>
          <p:cNvPr id="3" name="Rectangle 2"/>
          <p:cNvSpPr/>
          <p:nvPr/>
        </p:nvSpPr>
        <p:spPr>
          <a:xfrm>
            <a:off x="467544" y="1772816"/>
            <a:ext cx="8136904" cy="2031325"/>
          </a:xfrm>
          <a:prstGeom prst="rect">
            <a:avLst/>
          </a:prstGeom>
        </p:spPr>
        <p:txBody>
          <a:bodyPr wrap="square">
            <a:spAutoFit/>
          </a:bodyPr>
          <a:lstStyle/>
          <a:p>
            <a:r>
              <a:rPr lang="nl-BE" dirty="0"/>
              <a:t>In 1929 werd te Rome door de Congregatie van het Consistorie voor alle katholieken een decreet uitgevaardigd met de strekking, dat het </a:t>
            </a:r>
            <a:r>
              <a:rPr lang="nl-BE" dirty="0">
                <a:solidFill>
                  <a:srgbClr val="FF0000"/>
                </a:solidFill>
              </a:rPr>
              <a:t>ongewenst</a:t>
            </a:r>
            <a:r>
              <a:rPr lang="nl-BE" dirty="0"/>
              <a:t> is, dat bisschoppen aan </a:t>
            </a:r>
            <a:r>
              <a:rPr lang="nl-BE" dirty="0">
                <a:solidFill>
                  <a:srgbClr val="FF0000"/>
                </a:solidFill>
              </a:rPr>
              <a:t>de geestelijken toestaan lid te zijn van een Rotary club</a:t>
            </a:r>
            <a:r>
              <a:rPr lang="nl-BE" dirty="0"/>
              <a:t> of althans haar vergaderingen bij te wonen. Het decreet behelsde geen strikt verbod en had uitsluitend betrekking op </a:t>
            </a:r>
            <a:r>
              <a:rPr lang="nl-BE" dirty="0" smtClean="0"/>
              <a:t>(lagere) geestelijken</a:t>
            </a:r>
            <a:r>
              <a:rPr lang="nl-BE" dirty="0"/>
              <a:t>, niet op </a:t>
            </a:r>
            <a:r>
              <a:rPr lang="nl-BE" dirty="0" smtClean="0"/>
              <a:t>leken</a:t>
            </a:r>
            <a:r>
              <a:rPr lang="nl-BE" dirty="0"/>
              <a:t>.</a:t>
            </a:r>
            <a:endParaRPr lang="nl-BE" dirty="0" smtClean="0"/>
          </a:p>
          <a:p>
            <a:endParaRPr lang="nl-BE" dirty="0"/>
          </a:p>
          <a:p>
            <a:pPr algn="ctr"/>
            <a:r>
              <a:rPr lang="nl-BE" b="1" dirty="0" smtClean="0">
                <a:solidFill>
                  <a:srgbClr val="0070C0"/>
                </a:solidFill>
              </a:rPr>
              <a:t>Wat was het probleem?</a:t>
            </a:r>
            <a:endParaRPr lang="en-US" b="1" dirty="0">
              <a:solidFill>
                <a:srgbClr val="0070C0"/>
              </a:solidFill>
            </a:endParaRPr>
          </a:p>
        </p:txBody>
      </p:sp>
      <p:sp>
        <p:nvSpPr>
          <p:cNvPr id="6" name="TextBox 5"/>
          <p:cNvSpPr txBox="1"/>
          <p:nvPr/>
        </p:nvSpPr>
        <p:spPr>
          <a:xfrm>
            <a:off x="611560" y="3861048"/>
            <a:ext cx="7776864" cy="1477328"/>
          </a:xfrm>
          <a:prstGeom prst="rect">
            <a:avLst/>
          </a:prstGeom>
          <a:noFill/>
        </p:spPr>
        <p:txBody>
          <a:bodyPr wrap="square" rtlCol="0">
            <a:spAutoFit/>
          </a:bodyPr>
          <a:lstStyle/>
          <a:p>
            <a:r>
              <a:rPr lang="nl-BE" dirty="0"/>
              <a:t>De Rotary is een neutrale vereniging met een economisch en sociaal karakter, die de maatschappij wenst te </a:t>
            </a:r>
            <a:r>
              <a:rPr lang="nl-BE" dirty="0" smtClean="0"/>
              <a:t>verbeteren. </a:t>
            </a:r>
            <a:r>
              <a:rPr lang="nl-BE" dirty="0"/>
              <a:t>Het nastreven van dat doel </a:t>
            </a:r>
            <a:r>
              <a:rPr lang="nl-BE" dirty="0" smtClean="0"/>
              <a:t>wil Rotary </a:t>
            </a:r>
            <a:r>
              <a:rPr lang="nl-BE" dirty="0"/>
              <a:t>bereiken door de </a:t>
            </a:r>
            <a:r>
              <a:rPr lang="nl-BE" dirty="0" smtClean="0"/>
              <a:t>beoefening </a:t>
            </a:r>
            <a:r>
              <a:rPr lang="nl-BE" dirty="0"/>
              <a:t>van ethische beginselen, </a:t>
            </a:r>
            <a:r>
              <a:rPr lang="nl-BE" dirty="0">
                <a:solidFill>
                  <a:srgbClr val="0070C0"/>
                </a:solidFill>
              </a:rPr>
              <a:t>welke losgemaakt zijn van iedere </a:t>
            </a:r>
            <a:r>
              <a:rPr lang="nl-BE" dirty="0" smtClean="0">
                <a:solidFill>
                  <a:srgbClr val="0070C0"/>
                </a:solidFill>
              </a:rPr>
              <a:t>godsdienst. </a:t>
            </a:r>
          </a:p>
          <a:p>
            <a:endParaRPr lang="nl-BE" dirty="0"/>
          </a:p>
        </p:txBody>
      </p:sp>
      <p:sp>
        <p:nvSpPr>
          <p:cNvPr id="7" name="TextBox 6"/>
          <p:cNvSpPr txBox="1"/>
          <p:nvPr/>
        </p:nvSpPr>
        <p:spPr>
          <a:xfrm>
            <a:off x="827584" y="5338376"/>
            <a:ext cx="6984776" cy="800219"/>
          </a:xfrm>
          <a:prstGeom prst="rect">
            <a:avLst/>
          </a:prstGeom>
          <a:noFill/>
        </p:spPr>
        <p:txBody>
          <a:bodyPr wrap="square" rtlCol="0">
            <a:spAutoFit/>
          </a:bodyPr>
          <a:lstStyle/>
          <a:p>
            <a:pPr algn="ctr"/>
            <a:r>
              <a:rPr lang="nl-BE" sz="2800" dirty="0"/>
              <a:t>Dit verbod werd in </a:t>
            </a:r>
            <a:r>
              <a:rPr lang="nl-BE" sz="2800" dirty="0" smtClean="0"/>
              <a:t>1935 </a:t>
            </a:r>
            <a:r>
              <a:rPr lang="nl-BE" sz="2800" dirty="0"/>
              <a:t>ingevoerd in België</a:t>
            </a:r>
            <a:endParaRPr lang="en-US" sz="2800"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1677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476672"/>
            <a:ext cx="8208912" cy="707886"/>
          </a:xfrm>
          <a:prstGeom prst="rect">
            <a:avLst/>
          </a:prstGeom>
        </p:spPr>
        <p:txBody>
          <a:bodyPr wrap="square">
            <a:spAutoFit/>
          </a:bodyPr>
          <a:lstStyle/>
          <a:p>
            <a:pPr algn="ctr"/>
            <a:r>
              <a:rPr lang="nl-BE" sz="4000" b="1" dirty="0"/>
              <a:t>D</a:t>
            </a:r>
            <a:r>
              <a:rPr lang="nl-BE" sz="4000" b="1" dirty="0" smtClean="0"/>
              <a:t>e </a:t>
            </a:r>
            <a:r>
              <a:rPr lang="nl-BE" sz="4000" b="1" dirty="0"/>
              <a:t>Sint-Niklaaskerk </a:t>
            </a:r>
            <a:r>
              <a:rPr lang="nl-BE" sz="4000" b="1" dirty="0" smtClean="0"/>
              <a:t>in 1936</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58859" y="1800111"/>
            <a:ext cx="5334000" cy="3990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97261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1305342"/>
            <a:ext cx="8208912" cy="3816429"/>
          </a:xfrm>
          <a:prstGeom prst="rect">
            <a:avLst/>
          </a:prstGeom>
        </p:spPr>
        <p:txBody>
          <a:bodyPr wrap="square">
            <a:spAutoFit/>
          </a:bodyPr>
          <a:lstStyle/>
          <a:p>
            <a:r>
              <a:rPr lang="nl-BE" sz="4000" b="1" dirty="0"/>
              <a:t>Het project « Restauratie van de Sint-Niklaaskerk »</a:t>
            </a:r>
            <a:endParaRPr lang="en-US" sz="4000" dirty="0"/>
          </a:p>
          <a:p>
            <a:r>
              <a:rPr lang="nl-BE" dirty="0"/>
              <a:t> </a:t>
            </a:r>
            <a:endParaRPr lang="en-US" dirty="0"/>
          </a:p>
          <a:p>
            <a:r>
              <a:rPr lang="nl-BE" dirty="0"/>
              <a:t>De eerste zinsnede hierover valt te lezen in de weekbrief van 10 januari 1936. </a:t>
            </a:r>
            <a:r>
              <a:rPr lang="fr-BE" dirty="0"/>
              <a:t>“Enfin, </a:t>
            </a:r>
            <a:r>
              <a:rPr lang="fr-BE" dirty="0" err="1"/>
              <a:t>Magnel</a:t>
            </a:r>
            <a:r>
              <a:rPr lang="fr-BE" dirty="0"/>
              <a:t> nous fait part du projet qu’il a conçu pour que </a:t>
            </a:r>
            <a:r>
              <a:rPr lang="fr-BE" dirty="0">
                <a:solidFill>
                  <a:srgbClr val="FF0000"/>
                </a:solidFill>
              </a:rPr>
              <a:t>le Rotary prenne l’initiative pour la restauration de l’Eglise Saint-Nicolas</a:t>
            </a:r>
            <a:r>
              <a:rPr lang="fr-BE" dirty="0"/>
              <a:t>, </a:t>
            </a:r>
            <a:r>
              <a:rPr lang="fr-BE" dirty="0">
                <a:solidFill>
                  <a:srgbClr val="FF0000"/>
                </a:solidFill>
              </a:rPr>
              <a:t>un des plus beaux monuments anciens qui menace de tomber en ruine</a:t>
            </a:r>
            <a:r>
              <a:rPr lang="fr-BE" dirty="0"/>
              <a:t>. Le comité approuve cette idée et a décidé de la soumettre à l’étude d’une commission composée des rotariens Caron, </a:t>
            </a:r>
            <a:r>
              <a:rPr lang="fr-BE" dirty="0" err="1"/>
              <a:t>Hebbelynck</a:t>
            </a:r>
            <a:r>
              <a:rPr lang="fr-BE" dirty="0"/>
              <a:t>, </a:t>
            </a:r>
            <a:r>
              <a:rPr lang="fr-BE" dirty="0" err="1"/>
              <a:t>Herry</a:t>
            </a:r>
            <a:r>
              <a:rPr lang="fr-BE" dirty="0"/>
              <a:t>, </a:t>
            </a:r>
            <a:r>
              <a:rPr lang="fr-BE" dirty="0" err="1"/>
              <a:t>Magnel</a:t>
            </a:r>
            <a:r>
              <a:rPr lang="fr-BE" dirty="0"/>
              <a:t>, </a:t>
            </a:r>
            <a:r>
              <a:rPr lang="fr-BE" dirty="0" err="1"/>
              <a:t>Storrer</a:t>
            </a:r>
            <a:r>
              <a:rPr lang="fr-BE" dirty="0"/>
              <a:t>, </a:t>
            </a:r>
            <a:r>
              <a:rPr lang="fr-BE" dirty="0" err="1"/>
              <a:t>Vandenhaute</a:t>
            </a:r>
            <a:r>
              <a:rPr lang="fr-BE" dirty="0"/>
              <a:t> et Van der </a:t>
            </a:r>
            <a:r>
              <a:rPr lang="fr-BE" dirty="0" err="1"/>
              <a:t>Eecken</a:t>
            </a:r>
            <a:r>
              <a:rPr lang="fr-BE" dirty="0"/>
              <a:t> </a:t>
            </a:r>
            <a:r>
              <a:rPr lang="fr-BE" dirty="0" smtClean="0"/>
              <a:t>»</a:t>
            </a:r>
          </a:p>
          <a:p>
            <a:endParaRPr lang="en-US" dirty="0"/>
          </a:p>
          <a:p>
            <a:r>
              <a:rPr lang="nl-BE" dirty="0"/>
              <a:t>LH, 1936-01-10-01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678033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251520" y="612845"/>
            <a:ext cx="8496944" cy="4985980"/>
          </a:xfrm>
          <a:prstGeom prst="rect">
            <a:avLst/>
          </a:prstGeom>
        </p:spPr>
        <p:txBody>
          <a:bodyPr wrap="square">
            <a:spAutoFit/>
          </a:bodyPr>
          <a:lstStyle/>
          <a:p>
            <a:pPr algn="ctr"/>
            <a:r>
              <a:rPr lang="fr-BE" sz="4000" dirty="0" smtClean="0"/>
              <a:t>En nu de </a:t>
            </a:r>
            <a:r>
              <a:rPr lang="fr-BE" sz="4000" dirty="0" err="1" smtClean="0"/>
              <a:t>echte</a:t>
            </a:r>
            <a:r>
              <a:rPr lang="fr-BE" sz="4000" dirty="0" smtClean="0"/>
              <a:t> </a:t>
            </a:r>
            <a:r>
              <a:rPr lang="fr-BE" sz="4000" dirty="0" err="1" smtClean="0"/>
              <a:t>reden</a:t>
            </a:r>
            <a:r>
              <a:rPr lang="fr-BE" sz="4000" dirty="0" smtClean="0"/>
              <a:t> van de </a:t>
            </a:r>
            <a:r>
              <a:rPr lang="fr-BE" sz="4000" dirty="0" err="1" smtClean="0"/>
              <a:t>restauratie</a:t>
            </a:r>
            <a:endParaRPr lang="fr-BE" sz="4000" dirty="0" smtClean="0"/>
          </a:p>
          <a:p>
            <a:endParaRPr lang="fr-BE" dirty="0" smtClean="0"/>
          </a:p>
          <a:p>
            <a:r>
              <a:rPr lang="fr-BE" sz="2000" dirty="0" smtClean="0"/>
              <a:t>“</a:t>
            </a:r>
            <a:r>
              <a:rPr lang="fr-BE" sz="2000" dirty="0"/>
              <a:t>Nous sommes en 1936 à la veille de la guerre 40-45, une époque agitée où le Vatican interdit l’accès aux clubs rotariens à tous les religieux de son </a:t>
            </a:r>
            <a:r>
              <a:rPr lang="fr-BE" sz="2000" dirty="0" err="1"/>
              <a:t>obédienne</a:t>
            </a:r>
            <a:r>
              <a:rPr lang="fr-BE" sz="2000" dirty="0"/>
              <a:t>.</a:t>
            </a:r>
            <a:endParaRPr lang="en-US" sz="2000" dirty="0"/>
          </a:p>
          <a:p>
            <a:r>
              <a:rPr lang="fr-BE" sz="2000" dirty="0"/>
              <a:t>Les catholiques sont troublés, non-croyants s’étonnent. Cette décision a certainement nuit au développement du mouvement rotarien. Notre club a juste 10 ans. C’est la jeunesse. Il est le seul de la région gantoise. Il a pour Président Gustave </a:t>
            </a:r>
            <a:r>
              <a:rPr lang="fr-BE" sz="2000" dirty="0" err="1"/>
              <a:t>Magnel</a:t>
            </a:r>
            <a:r>
              <a:rPr lang="fr-BE" sz="2000" dirty="0"/>
              <a:t>, Professeur à notre université, grand spécialiste du </a:t>
            </a:r>
            <a:r>
              <a:rPr lang="fr-BE" sz="2000" dirty="0" err="1"/>
              <a:t>beton</a:t>
            </a:r>
            <a:r>
              <a:rPr lang="fr-BE" sz="2000" dirty="0"/>
              <a:t> précontraint. La décision romaine le préoccupe</a:t>
            </a:r>
            <a:r>
              <a:rPr lang="fr-BE" sz="2000" dirty="0">
                <a:solidFill>
                  <a:srgbClr val="FF0000"/>
                </a:solidFill>
              </a:rPr>
              <a:t>. Il cherche une réponse, une preuve que le Rotary n’a rien d’antireligieux.</a:t>
            </a:r>
            <a:r>
              <a:rPr lang="fr-BE" sz="2000" dirty="0"/>
              <a:t> </a:t>
            </a:r>
            <a:r>
              <a:rPr lang="fr-BE" sz="2000" dirty="0">
                <a:solidFill>
                  <a:srgbClr val="FF0000"/>
                </a:solidFill>
              </a:rPr>
              <a:t>Lui qui n’est pas croyant</a:t>
            </a:r>
            <a:r>
              <a:rPr lang="fr-BE" sz="2000" dirty="0"/>
              <a:t>, entraîne son club à mettre en route la restauration d’un monument de Gand, l’église </a:t>
            </a:r>
            <a:r>
              <a:rPr lang="fr-BE" sz="2000" dirty="0" err="1"/>
              <a:t>saint-Nicolas</a:t>
            </a:r>
            <a:r>
              <a:rPr lang="fr-BE" sz="2000" dirty="0"/>
              <a:t>, qui menaçait de tomber en ruine. Restaurer voulait dire : rendre à l’église son aspect typique du XIIIème siècle, </a:t>
            </a:r>
            <a:r>
              <a:rPr lang="fr-BE" sz="2000" dirty="0" smtClean="0"/>
              <a:t>…  »</a:t>
            </a:r>
          </a:p>
          <a:p>
            <a:endParaRPr lang="fr-BE" sz="2000" dirty="0"/>
          </a:p>
          <a:p>
            <a:r>
              <a:rPr lang="fr-BE" sz="2000" dirty="0" smtClean="0"/>
              <a:t>Bron : Gustave Caron</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2677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827584" y="1484784"/>
            <a:ext cx="7704856" cy="3785652"/>
          </a:xfrm>
          <a:prstGeom prst="rect">
            <a:avLst/>
          </a:prstGeom>
        </p:spPr>
        <p:txBody>
          <a:bodyPr wrap="square">
            <a:spAutoFit/>
          </a:bodyPr>
          <a:lstStyle/>
          <a:p>
            <a:pPr algn="ctr"/>
            <a:r>
              <a:rPr lang="fr-FR" sz="4000" dirty="0" smtClean="0"/>
              <a:t>Il fut un temps</a:t>
            </a:r>
          </a:p>
          <a:p>
            <a:pPr algn="ctr"/>
            <a:endParaRPr lang="fr-FR" sz="4000" dirty="0" smtClean="0"/>
          </a:p>
          <a:p>
            <a:r>
              <a:rPr lang="fr-FR" sz="2000" dirty="0" smtClean="0"/>
              <a:t>Op 13 </a:t>
            </a:r>
            <a:r>
              <a:rPr lang="fr-FR" sz="2000" dirty="0" err="1" smtClean="0"/>
              <a:t>juli</a:t>
            </a:r>
            <a:r>
              <a:rPr lang="fr-FR" sz="2000" dirty="0" smtClean="0"/>
              <a:t> 1934 </a:t>
            </a:r>
            <a:r>
              <a:rPr lang="fr-FR" sz="2000" dirty="0" err="1" smtClean="0"/>
              <a:t>houdt</a:t>
            </a:r>
            <a:r>
              <a:rPr lang="fr-FR" sz="2000" dirty="0" smtClean="0"/>
              <a:t> Marcel </a:t>
            </a:r>
            <a:r>
              <a:rPr lang="fr-FR" sz="2000" dirty="0" err="1" smtClean="0"/>
              <a:t>Osterrieth</a:t>
            </a:r>
            <a:r>
              <a:rPr lang="fr-FR" sz="2000" dirty="0" smtClean="0"/>
              <a:t>, vice-</a:t>
            </a:r>
            <a:r>
              <a:rPr lang="fr-FR" sz="2000" dirty="0" err="1" smtClean="0"/>
              <a:t>voorzitter</a:t>
            </a:r>
            <a:r>
              <a:rPr lang="fr-FR" sz="2000" dirty="0" smtClean="0"/>
              <a:t> van RC Antwerpen </a:t>
            </a:r>
            <a:r>
              <a:rPr lang="fr-FR" sz="2000" dirty="0" err="1" smtClean="0"/>
              <a:t>een</a:t>
            </a:r>
            <a:r>
              <a:rPr lang="fr-FR" sz="2000" dirty="0" smtClean="0"/>
              <a:t> conférence met </a:t>
            </a:r>
            <a:r>
              <a:rPr lang="fr-FR" sz="2000" dirty="0" err="1" smtClean="0"/>
              <a:t>als</a:t>
            </a:r>
            <a:r>
              <a:rPr lang="fr-FR" sz="2000" dirty="0" smtClean="0"/>
              <a:t> </a:t>
            </a:r>
            <a:r>
              <a:rPr lang="fr-FR" sz="2000" dirty="0" err="1" smtClean="0"/>
              <a:t>titel</a:t>
            </a:r>
            <a:r>
              <a:rPr lang="fr-FR" sz="2000" dirty="0" smtClean="0"/>
              <a:t>:”Y </a:t>
            </a:r>
            <a:r>
              <a:rPr lang="fr-FR" sz="2000" dirty="0" err="1" smtClean="0"/>
              <a:t>a-t-il</a:t>
            </a:r>
            <a:r>
              <a:rPr lang="fr-FR" sz="2000" dirty="0" smtClean="0"/>
              <a:t> une solution monétaire à la crise?” </a:t>
            </a:r>
          </a:p>
          <a:p>
            <a:r>
              <a:rPr lang="fr-FR" sz="2000" dirty="0" smtClean="0"/>
              <a:t>De </a:t>
            </a:r>
            <a:r>
              <a:rPr lang="fr-FR" sz="2000" dirty="0" err="1" smtClean="0"/>
              <a:t>crisis</a:t>
            </a:r>
            <a:r>
              <a:rPr lang="fr-FR" sz="2000" dirty="0" smtClean="0"/>
              <a:t> kan met </a:t>
            </a:r>
            <a:r>
              <a:rPr lang="fr-FR" sz="2000" dirty="0" err="1" smtClean="0"/>
              <a:t>volgende</a:t>
            </a:r>
            <a:r>
              <a:rPr lang="fr-FR" sz="2000" dirty="0" smtClean="0"/>
              <a:t> </a:t>
            </a:r>
            <a:r>
              <a:rPr lang="fr-FR" sz="2000" dirty="0" err="1" smtClean="0"/>
              <a:t>remedie</a:t>
            </a:r>
            <a:r>
              <a:rPr lang="fr-FR" sz="2000" dirty="0" smtClean="0"/>
              <a:t> </a:t>
            </a:r>
            <a:r>
              <a:rPr lang="fr-FR" sz="2000" dirty="0" err="1" smtClean="0"/>
              <a:t>opgelost</a:t>
            </a:r>
            <a:r>
              <a:rPr lang="fr-FR" sz="2000" dirty="0" smtClean="0"/>
              <a:t> </a:t>
            </a:r>
            <a:r>
              <a:rPr lang="fr-FR" sz="2000" dirty="0" err="1" smtClean="0"/>
              <a:t>worden</a:t>
            </a:r>
            <a:r>
              <a:rPr lang="fr-FR" sz="2000" dirty="0" smtClean="0"/>
              <a:t>. “… il existe une solution monétaire à la crise et celle-ci consisterait dans </a:t>
            </a:r>
            <a:r>
              <a:rPr lang="fr-FR" sz="2000" dirty="0" smtClean="0">
                <a:solidFill>
                  <a:srgbClr val="FF0000"/>
                </a:solidFill>
              </a:rPr>
              <a:t>l’abandon de la convertibilité or et dans le rattachement de notre monnaie nationale à la livre sterling</a:t>
            </a:r>
            <a:r>
              <a:rPr lang="fr-FR" sz="2000" dirty="0" smtClean="0"/>
              <a:t>, monnaie dirigée dont le but est d’avoir un pouvoir d’achat stable … », </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355247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1305342"/>
            <a:ext cx="8280920" cy="4678204"/>
          </a:xfrm>
          <a:prstGeom prst="rect">
            <a:avLst/>
          </a:prstGeom>
        </p:spPr>
        <p:txBody>
          <a:bodyPr wrap="square">
            <a:spAutoFit/>
          </a:bodyPr>
          <a:lstStyle/>
          <a:p>
            <a:pPr algn="ctr"/>
            <a:r>
              <a:rPr lang="fr-FR" sz="4000" dirty="0" smtClean="0"/>
              <a:t>Il fut un temps (2)</a:t>
            </a:r>
          </a:p>
          <a:p>
            <a:endParaRPr lang="fr-FR" dirty="0" smtClean="0"/>
          </a:p>
          <a:p>
            <a:endParaRPr lang="fr-FR" sz="2000" dirty="0" smtClean="0"/>
          </a:p>
          <a:p>
            <a:r>
              <a:rPr lang="fr-FR" sz="2000" dirty="0" smtClean="0"/>
              <a:t>“Le rôle du Japon en Mandchourie fait également l’objet de quelques commentaires, puisés aux meilleures sources rotariennes. </a:t>
            </a:r>
            <a:r>
              <a:rPr lang="fr-FR" sz="2000" dirty="0" smtClean="0">
                <a:solidFill>
                  <a:srgbClr val="FF0000"/>
                </a:solidFill>
              </a:rPr>
              <a:t>Ce pays deviendra un modèle pour toute la Chine. </a:t>
            </a:r>
            <a:r>
              <a:rPr lang="fr-FR" sz="2000" dirty="0" smtClean="0"/>
              <a:t>» </a:t>
            </a:r>
          </a:p>
          <a:p>
            <a:endParaRPr lang="fr-FR" sz="2000" dirty="0"/>
          </a:p>
          <a:p>
            <a:endParaRPr lang="fr-FR" sz="2000" dirty="0" smtClean="0"/>
          </a:p>
          <a:p>
            <a:r>
              <a:rPr lang="fr-FR" sz="2000" dirty="0" smtClean="0"/>
              <a:t>« Colonel </a:t>
            </a:r>
            <a:r>
              <a:rPr lang="fr-FR" sz="2000" dirty="0" err="1" smtClean="0"/>
              <a:t>Louvage</a:t>
            </a:r>
            <a:r>
              <a:rPr lang="fr-FR" sz="2000" dirty="0" smtClean="0"/>
              <a:t> digne représentant de nos anciens combattants, nous donne les impressions qu’il a rapportées de son voyage en Italie. Le colonel a été </a:t>
            </a:r>
            <a:r>
              <a:rPr lang="fr-FR" sz="2000" dirty="0" smtClean="0">
                <a:solidFill>
                  <a:srgbClr val="FF0000"/>
                </a:solidFill>
              </a:rPr>
              <a:t>fortement impressionné par l’œuvre de Mussolini</a:t>
            </a:r>
            <a:r>
              <a:rPr lang="fr-FR" sz="2000" dirty="0" smtClean="0"/>
              <a:t>, qu’il considère comme la plus gigantesque réalisation, œuvre dont la base est le renouveau de la force morale d’un peuple et son amour de la patrie. … L’Italie est, dit-il, un pays de liberté. » </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3126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83568" y="1556792"/>
            <a:ext cx="7848872" cy="3385542"/>
          </a:xfrm>
          <a:prstGeom prst="rect">
            <a:avLst/>
          </a:prstGeom>
        </p:spPr>
        <p:txBody>
          <a:bodyPr wrap="square">
            <a:spAutoFit/>
          </a:bodyPr>
          <a:lstStyle/>
          <a:p>
            <a:pPr algn="ctr"/>
            <a:r>
              <a:rPr lang="nl-BE" sz="4000" dirty="0" err="1"/>
              <a:t>Il</a:t>
            </a:r>
            <a:r>
              <a:rPr lang="nl-BE" sz="4000" dirty="0"/>
              <a:t> fut </a:t>
            </a:r>
            <a:r>
              <a:rPr lang="nl-BE" sz="4000" dirty="0" err="1"/>
              <a:t>un</a:t>
            </a:r>
            <a:r>
              <a:rPr lang="nl-BE" sz="4000" dirty="0"/>
              <a:t> </a:t>
            </a:r>
            <a:r>
              <a:rPr lang="nl-BE" sz="4000" dirty="0" err="1"/>
              <a:t>temps</a:t>
            </a:r>
            <a:r>
              <a:rPr lang="nl-BE" sz="4000" dirty="0"/>
              <a:t> </a:t>
            </a:r>
            <a:r>
              <a:rPr lang="nl-BE" sz="4000" dirty="0" smtClean="0"/>
              <a:t>(3)</a:t>
            </a:r>
            <a:endParaRPr lang="nl-BE" sz="4000" dirty="0"/>
          </a:p>
          <a:p>
            <a:endParaRPr lang="fr-BE" dirty="0"/>
          </a:p>
          <a:p>
            <a:r>
              <a:rPr lang="fr-BE" sz="2000" dirty="0" smtClean="0"/>
              <a:t>«</a:t>
            </a:r>
            <a:r>
              <a:rPr lang="fr-BE" sz="2000" dirty="0"/>
              <a:t> </a:t>
            </a:r>
            <a:r>
              <a:rPr lang="fr-BE" sz="2000" dirty="0">
                <a:solidFill>
                  <a:srgbClr val="FF0000"/>
                </a:solidFill>
              </a:rPr>
              <a:t>L’habitude a été prise sur de nombreux grands transatlantiques de réunir les rotariens se trouvant à bord </a:t>
            </a:r>
            <a:r>
              <a:rPr lang="fr-BE" sz="2000" dirty="0"/>
              <a:t>et de désigner parmi eux un président et un secrétaire pour la traversée et</a:t>
            </a:r>
            <a:r>
              <a:rPr lang="fr-BE" sz="2000" dirty="0">
                <a:solidFill>
                  <a:srgbClr val="FF0000"/>
                </a:solidFill>
              </a:rPr>
              <a:t> de tenir un lunch rotarien. </a:t>
            </a:r>
            <a:r>
              <a:rPr lang="fr-BE" sz="2000" dirty="0"/>
              <a:t>Ces initiatives sont encouragés par les commandants et le RI recommande aux Clubs … </a:t>
            </a:r>
            <a:r>
              <a:rPr lang="fr-BE" sz="2000" dirty="0">
                <a:solidFill>
                  <a:srgbClr val="FF0000"/>
                </a:solidFill>
              </a:rPr>
              <a:t>de nommer membres honoraires les commandants des paquebots</a:t>
            </a:r>
            <a:r>
              <a:rPr lang="fr-BE" sz="2000" dirty="0" smtClean="0"/>
              <a:t>.»</a:t>
            </a:r>
          </a:p>
          <a:p>
            <a:endParaRPr lang="en-US" dirty="0"/>
          </a:p>
          <a:p>
            <a:r>
              <a:rPr lang="nl-BE" dirty="0"/>
              <a:t>LH, 1936-12-12-01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392663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83568" y="908720"/>
            <a:ext cx="7848872" cy="5016758"/>
          </a:xfrm>
          <a:prstGeom prst="rect">
            <a:avLst/>
          </a:prstGeom>
        </p:spPr>
        <p:txBody>
          <a:bodyPr wrap="square">
            <a:spAutoFit/>
          </a:bodyPr>
          <a:lstStyle/>
          <a:p>
            <a:pPr algn="ctr"/>
            <a:r>
              <a:rPr lang="nl-BE" sz="4000" dirty="0" err="1"/>
              <a:t>Il</a:t>
            </a:r>
            <a:r>
              <a:rPr lang="nl-BE" sz="4000" dirty="0"/>
              <a:t> fut </a:t>
            </a:r>
            <a:r>
              <a:rPr lang="nl-BE" sz="4000" dirty="0" err="1"/>
              <a:t>un</a:t>
            </a:r>
            <a:r>
              <a:rPr lang="nl-BE" sz="4000" dirty="0"/>
              <a:t> </a:t>
            </a:r>
            <a:r>
              <a:rPr lang="nl-BE" sz="4000" dirty="0" err="1"/>
              <a:t>temps</a:t>
            </a:r>
            <a:r>
              <a:rPr lang="nl-BE" sz="4000" dirty="0"/>
              <a:t> </a:t>
            </a:r>
            <a:r>
              <a:rPr lang="nl-BE" sz="4000" dirty="0" smtClean="0"/>
              <a:t>(4)</a:t>
            </a:r>
            <a:endParaRPr lang="nl-BE" sz="4000" dirty="0"/>
          </a:p>
          <a:p>
            <a:endParaRPr lang="nl-BE" sz="2000" dirty="0" smtClean="0">
              <a:solidFill>
                <a:srgbClr val="FF0000"/>
              </a:solidFill>
            </a:endParaRPr>
          </a:p>
          <a:p>
            <a:r>
              <a:rPr lang="nl-BE" sz="2000" dirty="0" smtClean="0">
                <a:solidFill>
                  <a:srgbClr val="FF0000"/>
                </a:solidFill>
              </a:rPr>
              <a:t>Er </a:t>
            </a:r>
            <a:r>
              <a:rPr lang="nl-BE" sz="2000" dirty="0">
                <a:solidFill>
                  <a:srgbClr val="FF0000"/>
                </a:solidFill>
              </a:rPr>
              <a:t>is ook een sterke band tussen Rotary, de Kamer van Koophandel van Gent en “la </a:t>
            </a:r>
            <a:r>
              <a:rPr lang="nl-BE" sz="2000" dirty="0" err="1">
                <a:solidFill>
                  <a:srgbClr val="FF0000"/>
                </a:solidFill>
              </a:rPr>
              <a:t>chambre</a:t>
            </a:r>
            <a:r>
              <a:rPr lang="nl-BE" sz="2000" dirty="0">
                <a:solidFill>
                  <a:srgbClr val="FF0000"/>
                </a:solidFill>
              </a:rPr>
              <a:t> de commerce </a:t>
            </a:r>
            <a:r>
              <a:rPr lang="nl-BE" sz="2000" dirty="0" err="1">
                <a:solidFill>
                  <a:srgbClr val="FF0000"/>
                </a:solidFill>
              </a:rPr>
              <a:t>française</a:t>
            </a:r>
            <a:r>
              <a:rPr lang="nl-BE" sz="2000" dirty="0">
                <a:solidFill>
                  <a:srgbClr val="FF0000"/>
                </a:solidFill>
              </a:rPr>
              <a:t> des deux </a:t>
            </a:r>
            <a:r>
              <a:rPr lang="nl-BE" sz="2000" dirty="0" err="1">
                <a:solidFill>
                  <a:srgbClr val="FF0000"/>
                </a:solidFill>
              </a:rPr>
              <a:t>flandres</a:t>
            </a:r>
            <a:r>
              <a:rPr lang="nl-BE" sz="2000" dirty="0">
                <a:solidFill>
                  <a:srgbClr val="FF0000"/>
                </a:solidFill>
              </a:rPr>
              <a:t>.” </a:t>
            </a:r>
            <a:endParaRPr lang="nl-BE" sz="2000" dirty="0" smtClean="0">
              <a:solidFill>
                <a:srgbClr val="FF0000"/>
              </a:solidFill>
            </a:endParaRPr>
          </a:p>
          <a:p>
            <a:r>
              <a:rPr lang="nl-BE" sz="2000" dirty="0" smtClean="0"/>
              <a:t>Sprekers </a:t>
            </a:r>
            <a:r>
              <a:rPr lang="nl-BE" sz="2000" dirty="0"/>
              <a:t>worden </a:t>
            </a:r>
            <a:r>
              <a:rPr lang="nl-BE" sz="2000" dirty="0" smtClean="0"/>
              <a:t>uitgewisseld </a:t>
            </a:r>
            <a:r>
              <a:rPr lang="nl-BE" sz="2000" dirty="0"/>
              <a:t>en er wordt reclame gemaakt voor elkaars activiteiten. Als ingenieur Genet komt spreken voor de kamer van koophandel dan zijn 17 Rotariërs aanwezig en wordt op de volgende vergadering verslag uitgebracht</a:t>
            </a:r>
            <a:r>
              <a:rPr lang="nl-BE" sz="2000" dirty="0" smtClean="0"/>
              <a:t>.</a:t>
            </a:r>
          </a:p>
          <a:p>
            <a:endParaRPr lang="en-US" sz="2000" dirty="0"/>
          </a:p>
          <a:p>
            <a:r>
              <a:rPr lang="nl-BE" sz="2000" dirty="0"/>
              <a:t>LH, 1939-05-26-01</a:t>
            </a:r>
            <a:endParaRPr lang="en-US" sz="2000" dirty="0"/>
          </a:p>
          <a:p>
            <a:endParaRPr lang="nl-BE" sz="2000" dirty="0"/>
          </a:p>
          <a:p>
            <a:r>
              <a:rPr lang="fr-BE" sz="2000" dirty="0"/>
              <a:t> « </a:t>
            </a:r>
            <a:r>
              <a:rPr lang="fr-BE" sz="2000" dirty="0" err="1"/>
              <a:t>Gellens</a:t>
            </a:r>
            <a:r>
              <a:rPr lang="fr-BE" sz="2000" dirty="0"/>
              <a:t> consacre quelques instants à la question d’une langue auxiliaire internationale pour le Rotary : l’</a:t>
            </a:r>
            <a:r>
              <a:rPr lang="fr-BE" sz="2000" dirty="0">
                <a:solidFill>
                  <a:srgbClr val="FF0000"/>
                </a:solidFill>
              </a:rPr>
              <a:t>Esperanto</a:t>
            </a:r>
            <a:r>
              <a:rPr lang="fr-BE" sz="2000" dirty="0"/>
              <a:t>. »</a:t>
            </a:r>
            <a:endParaRPr lang="en-US" sz="2000" dirty="0"/>
          </a:p>
          <a:p>
            <a:r>
              <a:rPr lang="nl-BE" sz="2000" dirty="0"/>
              <a:t>LH, 1938-11-25-01</a:t>
            </a:r>
            <a:endParaRPr lang="en-US" sz="2000" dirty="0"/>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2729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 calcmode="lin" valueType="num">
                                      <p:cBhvr additive="base">
                                        <p:cTn id="1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83568" y="908720"/>
            <a:ext cx="7848872" cy="2246769"/>
          </a:xfrm>
          <a:prstGeom prst="rect">
            <a:avLst/>
          </a:prstGeom>
        </p:spPr>
        <p:txBody>
          <a:bodyPr wrap="square">
            <a:spAutoFit/>
          </a:bodyPr>
          <a:lstStyle/>
          <a:p>
            <a:pPr algn="ctr"/>
            <a:r>
              <a:rPr lang="nl-BE" sz="4000" dirty="0" err="1"/>
              <a:t>Il</a:t>
            </a:r>
            <a:r>
              <a:rPr lang="nl-BE" sz="4000" dirty="0"/>
              <a:t> fut </a:t>
            </a:r>
            <a:r>
              <a:rPr lang="nl-BE" sz="4000" dirty="0" err="1"/>
              <a:t>un</a:t>
            </a:r>
            <a:r>
              <a:rPr lang="nl-BE" sz="4000" dirty="0"/>
              <a:t> </a:t>
            </a:r>
            <a:r>
              <a:rPr lang="nl-BE" sz="4000" dirty="0" err="1"/>
              <a:t>temps</a:t>
            </a:r>
            <a:r>
              <a:rPr lang="nl-BE" sz="4000" dirty="0"/>
              <a:t> </a:t>
            </a:r>
            <a:r>
              <a:rPr lang="nl-BE" sz="4000" dirty="0" smtClean="0"/>
              <a:t>(5)</a:t>
            </a:r>
          </a:p>
          <a:p>
            <a:endParaRPr lang="en-US" sz="2000" dirty="0"/>
          </a:p>
          <a:p>
            <a:r>
              <a:rPr lang="fr-BE" sz="2000" dirty="0"/>
              <a:t>« Nous apprenons également que l’acteur de cinéma </a:t>
            </a:r>
            <a:r>
              <a:rPr lang="fr-BE" sz="2000" dirty="0">
                <a:solidFill>
                  <a:srgbClr val="FF0000"/>
                </a:solidFill>
              </a:rPr>
              <a:t>Tarzan</a:t>
            </a:r>
            <a:r>
              <a:rPr lang="fr-BE" sz="2000" dirty="0"/>
              <a:t> est rotarien.»</a:t>
            </a:r>
            <a:endParaRPr lang="en-US" sz="2000" dirty="0"/>
          </a:p>
          <a:p>
            <a:r>
              <a:rPr lang="nl-BE" sz="2000" dirty="0" smtClean="0"/>
              <a:t>LH</a:t>
            </a:r>
            <a:r>
              <a:rPr lang="nl-BE" sz="2000" dirty="0"/>
              <a:t>, </a:t>
            </a:r>
            <a:r>
              <a:rPr lang="nl-BE" sz="2000" dirty="0" smtClean="0"/>
              <a:t>1938-02-25-01</a:t>
            </a:r>
          </a:p>
          <a:p>
            <a:endParaRPr lang="nl-BE" sz="2000" dirty="0"/>
          </a:p>
          <a:p>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03848" y="2215305"/>
            <a:ext cx="3744416" cy="47366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45681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69776" cy="1008112"/>
          </a:xfrm>
        </p:spPr>
        <p:txBody>
          <a:bodyPr>
            <a:normAutofit fontScale="90000"/>
          </a:bodyPr>
          <a:lstStyle/>
          <a:p>
            <a:r>
              <a:rPr lang="nl-BE" dirty="0" smtClean="0"/>
              <a:t>Rotary en de nieuwe orde / nazisme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81323" y="1700808"/>
            <a:ext cx="5708005" cy="43924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03570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15363" name="Rectangle 9"/>
          <p:cNvSpPr>
            <a:spLocks noGrp="1" noChangeArrowheads="1"/>
          </p:cNvSpPr>
          <p:nvPr>
            <p:ph type="ctrTitle"/>
          </p:nvPr>
        </p:nvSpPr>
        <p:spPr>
          <a:xfrm>
            <a:off x="6372200" y="1058804"/>
            <a:ext cx="2448272" cy="1074052"/>
          </a:xfrm>
        </p:spPr>
        <p:txBody>
          <a:bodyPr anchorCtr="1">
            <a:normAutofit fontScale="90000"/>
          </a:bodyPr>
          <a:lstStyle/>
          <a:p>
            <a:r>
              <a:rPr lang="nl-BE" sz="2000" dirty="0" smtClean="0"/>
              <a:t>23/2/1905 Chicago</a:t>
            </a:r>
            <a:br>
              <a:rPr lang="nl-BE" sz="2000" dirty="0" smtClean="0"/>
            </a:br>
            <a:r>
              <a:rPr lang="nl-BE" sz="2000" dirty="0"/>
              <a:t/>
            </a:r>
            <a:br>
              <a:rPr lang="nl-BE" sz="2000" dirty="0"/>
            </a:br>
            <a:r>
              <a:rPr lang="nl-BE" sz="2000" dirty="0" smtClean="0"/>
              <a:t/>
            </a:r>
            <a:br>
              <a:rPr lang="nl-BE" sz="2000" dirty="0" smtClean="0"/>
            </a:br>
            <a:endParaRPr lang="en-US" sz="2000" dirty="0"/>
          </a:p>
        </p:txBody>
      </p:sp>
      <p:pic>
        <p:nvPicPr>
          <p:cNvPr id="4" name="Picture 2" descr="C:\Users\Bevin\Documents\Rotary\5 Rotary Coordinator\2011-02 RC Institute 2d\strong clubs\images\rotary-original-4-founders.jpg"/>
          <p:cNvPicPr>
            <a:picLocks noChangeAspect="1" noChangeArrowheads="1"/>
          </p:cNvPicPr>
          <p:nvPr/>
        </p:nvPicPr>
        <p:blipFill>
          <a:blip r:embed="rId3"/>
          <a:srcRect/>
          <a:stretch>
            <a:fillRect/>
          </a:stretch>
        </p:blipFill>
        <p:spPr bwMode="auto">
          <a:xfrm>
            <a:off x="502378" y="739837"/>
            <a:ext cx="5688631" cy="4431351"/>
          </a:xfrm>
          <a:prstGeom prst="rect">
            <a:avLst/>
          </a:prstGeom>
          <a:noFill/>
        </p:spPr>
      </p:pic>
      <p:sp>
        <p:nvSpPr>
          <p:cNvPr id="2" name="TextBox 1"/>
          <p:cNvSpPr txBox="1"/>
          <p:nvPr/>
        </p:nvSpPr>
        <p:spPr>
          <a:xfrm>
            <a:off x="6642332" y="1824657"/>
            <a:ext cx="2501668" cy="1200329"/>
          </a:xfrm>
          <a:prstGeom prst="rect">
            <a:avLst/>
          </a:prstGeom>
          <a:noFill/>
        </p:spPr>
        <p:txBody>
          <a:bodyPr wrap="square" rtlCol="0">
            <a:spAutoFit/>
          </a:bodyPr>
          <a:lstStyle/>
          <a:p>
            <a:r>
              <a:rPr lang="nl-BE" dirty="0"/>
              <a:t>22/2/1911 Dublin</a:t>
            </a:r>
            <a:br>
              <a:rPr lang="nl-BE" dirty="0"/>
            </a:br>
            <a:r>
              <a:rPr lang="nl-BE" dirty="0"/>
              <a:t>8/1912 London</a:t>
            </a:r>
            <a:br>
              <a:rPr lang="nl-BE" dirty="0"/>
            </a:br>
            <a:r>
              <a:rPr lang="nl-BE" dirty="0"/>
              <a:t/>
            </a:r>
            <a:br>
              <a:rPr lang="nl-BE" dirty="0"/>
            </a:br>
            <a:endParaRPr lang="en-US" dirty="0"/>
          </a:p>
        </p:txBody>
      </p:sp>
      <p:sp>
        <p:nvSpPr>
          <p:cNvPr id="3" name="TextBox 2"/>
          <p:cNvSpPr txBox="1"/>
          <p:nvPr/>
        </p:nvSpPr>
        <p:spPr>
          <a:xfrm>
            <a:off x="6657678" y="3047529"/>
            <a:ext cx="2486322" cy="923330"/>
          </a:xfrm>
          <a:prstGeom prst="rect">
            <a:avLst/>
          </a:prstGeom>
          <a:noFill/>
        </p:spPr>
        <p:txBody>
          <a:bodyPr wrap="none" rtlCol="0">
            <a:spAutoFit/>
          </a:bodyPr>
          <a:lstStyle/>
          <a:p>
            <a:pPr algn="ctr"/>
            <a:r>
              <a:rPr lang="nl-BE" dirty="0"/>
              <a:t>1923 Brussel / Oostende</a:t>
            </a:r>
            <a:br>
              <a:rPr lang="nl-BE" dirty="0"/>
            </a:br>
            <a:r>
              <a:rPr lang="nl-BE" dirty="0"/>
              <a:t/>
            </a:r>
            <a:br>
              <a:rPr lang="nl-BE" dirty="0"/>
            </a:br>
            <a:endParaRPr lang="en-US" dirty="0"/>
          </a:p>
        </p:txBody>
      </p:sp>
      <p:sp>
        <p:nvSpPr>
          <p:cNvPr id="5" name="TextBox 4"/>
          <p:cNvSpPr txBox="1"/>
          <p:nvPr/>
        </p:nvSpPr>
        <p:spPr>
          <a:xfrm>
            <a:off x="6657678" y="3970859"/>
            <a:ext cx="2166903" cy="1200329"/>
          </a:xfrm>
          <a:prstGeom prst="rect">
            <a:avLst/>
          </a:prstGeom>
          <a:noFill/>
        </p:spPr>
        <p:txBody>
          <a:bodyPr wrap="square" rtlCol="0">
            <a:spAutoFit/>
          </a:bodyPr>
          <a:lstStyle/>
          <a:p>
            <a:pPr algn="ctr"/>
            <a:r>
              <a:rPr lang="nl-BE" dirty="0"/>
              <a:t>Gent:</a:t>
            </a:r>
            <a:br>
              <a:rPr lang="nl-BE" dirty="0"/>
            </a:br>
            <a:r>
              <a:rPr lang="nl-BE" dirty="0" err="1"/>
              <a:t>Const</a:t>
            </a:r>
            <a:r>
              <a:rPr lang="nl-BE" dirty="0"/>
              <a:t>. 29/10/1926</a:t>
            </a:r>
            <a:br>
              <a:rPr lang="nl-BE" dirty="0"/>
            </a:br>
            <a:r>
              <a:rPr lang="nl-BE" dirty="0" err="1"/>
              <a:t>Recog</a:t>
            </a:r>
            <a:r>
              <a:rPr lang="nl-BE" dirty="0"/>
              <a:t>. 29/11/1926</a:t>
            </a:r>
            <a:br>
              <a:rPr lang="nl-BE" dirty="0"/>
            </a:br>
            <a:r>
              <a:rPr lang="nl-BE" dirty="0"/>
              <a:t>Charter 26/2/1927</a:t>
            </a:r>
            <a:endParaRPr lang="en-US" dirty="0"/>
          </a:p>
        </p:txBody>
      </p:sp>
      <p:sp>
        <p:nvSpPr>
          <p:cNvPr id="6" name="Rectangle 5"/>
          <p:cNvSpPr/>
          <p:nvPr/>
        </p:nvSpPr>
        <p:spPr>
          <a:xfrm>
            <a:off x="502379" y="5178784"/>
            <a:ext cx="6373878" cy="369332"/>
          </a:xfrm>
          <a:prstGeom prst="rect">
            <a:avLst/>
          </a:prstGeom>
        </p:spPr>
        <p:txBody>
          <a:bodyPr wrap="square">
            <a:spAutoFit/>
          </a:bodyPr>
          <a:lstStyle/>
          <a:p>
            <a:r>
              <a:rPr lang="en-US" dirty="0" err="1" smtClean="0"/>
              <a:t>Gustavus</a:t>
            </a:r>
            <a:r>
              <a:rPr lang="en-US" dirty="0" smtClean="0"/>
              <a:t> </a:t>
            </a:r>
            <a:r>
              <a:rPr lang="en-US" dirty="0" err="1"/>
              <a:t>Loehr</a:t>
            </a:r>
            <a:r>
              <a:rPr lang="en-US" dirty="0"/>
              <a:t>, </a:t>
            </a:r>
            <a:r>
              <a:rPr lang="en-US" dirty="0" err="1"/>
              <a:t>Silvester</a:t>
            </a:r>
            <a:r>
              <a:rPr lang="en-US" dirty="0"/>
              <a:t> </a:t>
            </a:r>
            <a:r>
              <a:rPr lang="en-US" dirty="0" err="1"/>
              <a:t>Schiele</a:t>
            </a:r>
            <a:r>
              <a:rPr lang="en-US" dirty="0"/>
              <a:t>, Hiram </a:t>
            </a:r>
            <a:r>
              <a:rPr lang="en-US" dirty="0" err="1"/>
              <a:t>Shorey</a:t>
            </a:r>
            <a:r>
              <a:rPr lang="en-US" dirty="0"/>
              <a:t>, and Paul P. Harris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0839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11560" y="692696"/>
            <a:ext cx="8136904" cy="4862870"/>
          </a:xfrm>
          <a:prstGeom prst="rect">
            <a:avLst/>
          </a:prstGeom>
        </p:spPr>
        <p:txBody>
          <a:bodyPr wrap="square">
            <a:spAutoFit/>
          </a:bodyPr>
          <a:lstStyle/>
          <a:p>
            <a:pPr algn="ctr"/>
            <a:r>
              <a:rPr lang="nl-BE" sz="4000" dirty="0" smtClean="0"/>
              <a:t>De situatie in Duitsland</a:t>
            </a:r>
          </a:p>
          <a:p>
            <a:endParaRPr lang="nl-BE" dirty="0"/>
          </a:p>
          <a:p>
            <a:endParaRPr lang="en-US" dirty="0" smtClean="0">
              <a:solidFill>
                <a:srgbClr val="FF0000"/>
              </a:solidFill>
            </a:endParaRPr>
          </a:p>
          <a:p>
            <a:r>
              <a:rPr lang="en-US" dirty="0" smtClean="0"/>
              <a:t>“…In </a:t>
            </a:r>
            <a:r>
              <a:rPr lang="en-US" dirty="0"/>
              <a:t>1937, more than </a:t>
            </a:r>
            <a:r>
              <a:rPr lang="en-US" dirty="0">
                <a:solidFill>
                  <a:srgbClr val="FF0000"/>
                </a:solidFill>
              </a:rPr>
              <a:t>half the </a:t>
            </a:r>
            <a:r>
              <a:rPr lang="en-US" dirty="0" err="1">
                <a:solidFill>
                  <a:srgbClr val="FF0000"/>
                </a:solidFill>
              </a:rPr>
              <a:t>rotarians</a:t>
            </a:r>
            <a:r>
              <a:rPr lang="en-US" dirty="0">
                <a:solidFill>
                  <a:srgbClr val="FF0000"/>
                </a:solidFill>
              </a:rPr>
              <a:t> were Nazi Party members</a:t>
            </a:r>
            <a:r>
              <a:rPr lang="en-US" dirty="0"/>
              <a:t>. Six German Clubs were formed after Hitler came to power. They came under pressure almost immediately to expel their Jewish members. </a:t>
            </a:r>
            <a:endParaRPr lang="en-US" dirty="0" smtClean="0"/>
          </a:p>
          <a:p>
            <a:r>
              <a:rPr lang="en-US" dirty="0" smtClean="0"/>
              <a:t>… </a:t>
            </a:r>
            <a:r>
              <a:rPr lang="en-US" dirty="0"/>
              <a:t>In </a:t>
            </a:r>
            <a:r>
              <a:rPr lang="en-US" dirty="0">
                <a:hlinkClick r:id="rId3" tooltip="Munich, Germany"/>
              </a:rPr>
              <a:t>Munich</a:t>
            </a:r>
            <a:r>
              <a:rPr lang="en-US" dirty="0"/>
              <a:t> the club removed from its members' list a number of Rotarians, Jewish and non-Jewish, who were politically unacceptable for the regime, including </a:t>
            </a:r>
            <a:r>
              <a:rPr lang="en-US" dirty="0">
                <a:hlinkClick r:id="rId4" tooltip="Thomas Mann"/>
              </a:rPr>
              <a:t>Thomas Mann</a:t>
            </a:r>
            <a:r>
              <a:rPr lang="en-US" dirty="0"/>
              <a:t> (already in exile in </a:t>
            </a:r>
            <a:r>
              <a:rPr lang="en-US" dirty="0">
                <a:hlinkClick r:id="rId5" tooltip="Switzerland"/>
              </a:rPr>
              <a:t>Switzerland</a:t>
            </a:r>
            <a:r>
              <a:rPr lang="en-US" dirty="0"/>
              <a:t>). </a:t>
            </a:r>
          </a:p>
          <a:p>
            <a:r>
              <a:rPr lang="en-US" dirty="0">
                <a:solidFill>
                  <a:srgbClr val="FF0000"/>
                </a:solidFill>
              </a:rPr>
              <a:t>Beginning 1937 however, hostile articles were published in the Nazi press about Rotary, comparing Rotary with </a:t>
            </a:r>
            <a:r>
              <a:rPr lang="en-US" dirty="0">
                <a:solidFill>
                  <a:srgbClr val="FF0000"/>
                </a:solidFill>
                <a:hlinkClick r:id="rId6" tooltip="Freemasonry"/>
              </a:rPr>
              <a:t>Freemasonry</a:t>
            </a:r>
            <a:r>
              <a:rPr lang="en-US" dirty="0"/>
              <a:t>. Soon after that, the incompatibility between </a:t>
            </a:r>
            <a:r>
              <a:rPr lang="en-US" dirty="0">
                <a:hlinkClick r:id="rId7" tooltip="Nazism"/>
              </a:rPr>
              <a:t>Nazism</a:t>
            </a:r>
            <a:r>
              <a:rPr lang="en-US" dirty="0"/>
              <a:t> and the international humanitarian organization resulted in two decisions which would jeopardize the existence of Rotary in Germany: in June 1937, the </a:t>
            </a:r>
            <a:r>
              <a:rPr lang="en-US" dirty="0">
                <a:hlinkClick r:id="rId8" tooltip="Interior minister"/>
              </a:rPr>
              <a:t>ministry of the interior</a:t>
            </a:r>
            <a:r>
              <a:rPr lang="en-US" dirty="0"/>
              <a:t> forbade </a:t>
            </a:r>
            <a:r>
              <a:rPr lang="en-US" dirty="0">
                <a:hlinkClick r:id="rId9" tooltip="Civil service"/>
              </a:rPr>
              <a:t>civil servants</a:t>
            </a:r>
            <a:r>
              <a:rPr lang="en-US" dirty="0"/>
              <a:t> to be members of the Rotary; in July, the </a:t>
            </a:r>
            <a:r>
              <a:rPr lang="en-US" dirty="0">
                <a:hlinkClick r:id="rId10" tooltip="Nazi Party"/>
              </a:rPr>
              <a:t>NSDAP</a:t>
            </a:r>
            <a:r>
              <a:rPr lang="en-US" dirty="0"/>
              <a:t>'s party court reversed its previous rulings and declared Party and Rotarian membership incompatible as from January 1938.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7133688"/>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11560" y="692696"/>
            <a:ext cx="8136904" cy="4585871"/>
          </a:xfrm>
          <a:prstGeom prst="rect">
            <a:avLst/>
          </a:prstGeom>
        </p:spPr>
        <p:txBody>
          <a:bodyPr wrap="square">
            <a:spAutoFit/>
          </a:bodyPr>
          <a:lstStyle/>
          <a:p>
            <a:pPr algn="ctr"/>
            <a:r>
              <a:rPr lang="nl-BE" sz="4000" dirty="0" smtClean="0"/>
              <a:t>De situatie in België (1)</a:t>
            </a:r>
          </a:p>
          <a:p>
            <a:endParaRPr lang="nl-BE" dirty="0"/>
          </a:p>
          <a:p>
            <a:r>
              <a:rPr lang="nl-BE" dirty="0"/>
              <a:t>In 1935  was er nog geen vuiltje aan de lucht:</a:t>
            </a:r>
            <a:endParaRPr lang="en-US" dirty="0"/>
          </a:p>
          <a:p>
            <a:endParaRPr lang="en-US" dirty="0"/>
          </a:p>
          <a:p>
            <a:r>
              <a:rPr lang="en-US" dirty="0" err="1"/>
              <a:t>Elke</a:t>
            </a:r>
            <a:r>
              <a:rPr lang="en-US" dirty="0"/>
              <a:t> </a:t>
            </a:r>
            <a:r>
              <a:rPr lang="en-US" dirty="0" err="1"/>
              <a:t>maand</a:t>
            </a:r>
            <a:r>
              <a:rPr lang="en-US" dirty="0"/>
              <a:t> </a:t>
            </a:r>
            <a:r>
              <a:rPr lang="en-US" dirty="0" err="1"/>
              <a:t>geeft</a:t>
            </a:r>
            <a:r>
              <a:rPr lang="en-US" dirty="0"/>
              <a:t> </a:t>
            </a:r>
            <a:r>
              <a:rPr lang="en-US" dirty="0" err="1"/>
              <a:t>secretaris</a:t>
            </a:r>
            <a:r>
              <a:rPr lang="en-US" dirty="0"/>
              <a:t> de </a:t>
            </a:r>
            <a:r>
              <a:rPr lang="en-US" dirty="0" err="1"/>
              <a:t>Burbure</a:t>
            </a:r>
            <a:r>
              <a:rPr lang="en-US" dirty="0"/>
              <a:t> </a:t>
            </a:r>
            <a:r>
              <a:rPr lang="en-US" dirty="0" err="1"/>
              <a:t>een</a:t>
            </a:r>
            <a:r>
              <a:rPr lang="en-US" dirty="0"/>
              <a:t> </a:t>
            </a:r>
            <a:r>
              <a:rPr lang="en-US" dirty="0" err="1"/>
              <a:t>overzicht</a:t>
            </a:r>
            <a:r>
              <a:rPr lang="en-US" dirty="0"/>
              <a:t> van de </a:t>
            </a:r>
            <a:r>
              <a:rPr lang="en-US" dirty="0" err="1"/>
              <a:t>activiteiten</a:t>
            </a:r>
            <a:r>
              <a:rPr lang="en-US" dirty="0"/>
              <a:t> in de </a:t>
            </a:r>
            <a:r>
              <a:rPr lang="en-US" dirty="0" err="1"/>
              <a:t>andere</a:t>
            </a:r>
            <a:r>
              <a:rPr lang="en-US" dirty="0"/>
              <a:t> clubs. </a:t>
            </a:r>
            <a:r>
              <a:rPr lang="en-US" dirty="0" err="1"/>
              <a:t>Heynderickx</a:t>
            </a:r>
            <a:r>
              <a:rPr lang="en-US" dirty="0"/>
              <a:t> </a:t>
            </a:r>
            <a:r>
              <a:rPr lang="en-US" dirty="0" err="1"/>
              <a:t>doet</a:t>
            </a:r>
            <a:r>
              <a:rPr lang="en-US" dirty="0"/>
              <a:t> </a:t>
            </a:r>
            <a:r>
              <a:rPr lang="en-US" dirty="0" err="1"/>
              <a:t>hetzelfde</a:t>
            </a:r>
            <a:r>
              <a:rPr lang="en-US" dirty="0"/>
              <a:t> op </a:t>
            </a:r>
            <a:r>
              <a:rPr lang="en-US" dirty="0" err="1"/>
              <a:t>internationaal</a:t>
            </a:r>
            <a:r>
              <a:rPr lang="en-US" dirty="0"/>
              <a:t> </a:t>
            </a:r>
            <a:r>
              <a:rPr lang="en-US" dirty="0" err="1"/>
              <a:t>vlak</a:t>
            </a:r>
            <a:r>
              <a:rPr lang="en-US" dirty="0"/>
              <a:t>. </a:t>
            </a:r>
            <a:r>
              <a:rPr lang="en-US" dirty="0" err="1"/>
              <a:t>Volgende</a:t>
            </a:r>
            <a:r>
              <a:rPr lang="en-US" dirty="0"/>
              <a:t> passage </a:t>
            </a:r>
            <a:r>
              <a:rPr lang="en-US" dirty="0" err="1"/>
              <a:t>weerhoudt</a:t>
            </a:r>
            <a:r>
              <a:rPr lang="en-US" dirty="0"/>
              <a:t> de </a:t>
            </a:r>
            <a:r>
              <a:rPr lang="en-US" dirty="0" err="1"/>
              <a:t>aandacht</a:t>
            </a:r>
            <a:r>
              <a:rPr lang="en-US" dirty="0"/>
              <a:t>. “Il nous </a:t>
            </a:r>
            <a:r>
              <a:rPr lang="en-US" dirty="0" err="1"/>
              <a:t>apprend</a:t>
            </a:r>
            <a:r>
              <a:rPr lang="en-US" dirty="0"/>
              <a:t> </a:t>
            </a:r>
            <a:r>
              <a:rPr lang="en-US" dirty="0" err="1"/>
              <a:t>que</a:t>
            </a:r>
            <a:r>
              <a:rPr lang="en-US" dirty="0"/>
              <a:t> </a:t>
            </a:r>
            <a:r>
              <a:rPr lang="en-US" dirty="0">
                <a:solidFill>
                  <a:srgbClr val="FF0000"/>
                </a:solidFill>
              </a:rPr>
              <a:t>le Rotary </a:t>
            </a:r>
            <a:r>
              <a:rPr lang="en-US" dirty="0" err="1">
                <a:solidFill>
                  <a:srgbClr val="FF0000"/>
                </a:solidFill>
              </a:rPr>
              <a:t>allemand</a:t>
            </a:r>
            <a:r>
              <a:rPr lang="en-US" dirty="0">
                <a:solidFill>
                  <a:srgbClr val="FF0000"/>
                </a:solidFill>
              </a:rPr>
              <a:t> a </a:t>
            </a:r>
            <a:r>
              <a:rPr lang="en-US" dirty="0" err="1">
                <a:solidFill>
                  <a:srgbClr val="FF0000"/>
                </a:solidFill>
              </a:rPr>
              <a:t>retrouvé</a:t>
            </a:r>
            <a:r>
              <a:rPr lang="en-US" dirty="0">
                <a:solidFill>
                  <a:srgbClr val="FF0000"/>
                </a:solidFill>
              </a:rPr>
              <a:t> la bonne grâce du </a:t>
            </a:r>
            <a:r>
              <a:rPr lang="en-US" dirty="0" err="1">
                <a:solidFill>
                  <a:srgbClr val="FF0000"/>
                </a:solidFill>
              </a:rPr>
              <a:t>gouvernement</a:t>
            </a:r>
            <a:r>
              <a:rPr lang="en-US" dirty="0">
                <a:solidFill>
                  <a:srgbClr val="FF0000"/>
                </a:solidFill>
              </a:rPr>
              <a:t> en </a:t>
            </a:r>
            <a:r>
              <a:rPr lang="en-US" dirty="0" err="1">
                <a:solidFill>
                  <a:srgbClr val="FF0000"/>
                </a:solidFill>
              </a:rPr>
              <a:t>faisant</a:t>
            </a:r>
            <a:r>
              <a:rPr lang="en-US" dirty="0">
                <a:solidFill>
                  <a:srgbClr val="FF0000"/>
                </a:solidFill>
              </a:rPr>
              <a:t> </a:t>
            </a:r>
            <a:r>
              <a:rPr lang="en-US" dirty="0" err="1">
                <a:solidFill>
                  <a:srgbClr val="FF0000"/>
                </a:solidFill>
              </a:rPr>
              <a:t>cadrer</a:t>
            </a:r>
            <a:r>
              <a:rPr lang="en-US" dirty="0">
                <a:solidFill>
                  <a:srgbClr val="FF0000"/>
                </a:solidFill>
              </a:rPr>
              <a:t> les buts du Rotary avec </a:t>
            </a:r>
            <a:r>
              <a:rPr lang="en-US" dirty="0" err="1">
                <a:solidFill>
                  <a:srgbClr val="FF0000"/>
                </a:solidFill>
              </a:rPr>
              <a:t>ceux</a:t>
            </a:r>
            <a:r>
              <a:rPr lang="en-US" dirty="0">
                <a:solidFill>
                  <a:srgbClr val="FF0000"/>
                </a:solidFill>
              </a:rPr>
              <a:t> du National-</a:t>
            </a:r>
            <a:r>
              <a:rPr lang="en-US" dirty="0" err="1">
                <a:solidFill>
                  <a:srgbClr val="FF0000"/>
                </a:solidFill>
              </a:rPr>
              <a:t>Socialisme</a:t>
            </a:r>
            <a:r>
              <a:rPr lang="en-US" dirty="0">
                <a:solidFill>
                  <a:srgbClr val="FF0000"/>
                </a:solidFill>
              </a:rPr>
              <a:t>.» </a:t>
            </a:r>
          </a:p>
          <a:p>
            <a:endParaRPr lang="fr-BE" dirty="0" smtClean="0"/>
          </a:p>
          <a:p>
            <a:endParaRPr lang="fr-BE" dirty="0"/>
          </a:p>
          <a:p>
            <a:r>
              <a:rPr lang="fr-BE" dirty="0" smtClean="0"/>
              <a:t>«</a:t>
            </a:r>
            <a:r>
              <a:rPr lang="fr-BE" dirty="0"/>
              <a:t> De la lettre du Gouverneur il retient que … le Gouverneur </a:t>
            </a:r>
            <a:r>
              <a:rPr lang="fr-BE" dirty="0" err="1"/>
              <a:t>Kroeger</a:t>
            </a:r>
            <a:r>
              <a:rPr lang="fr-BE" dirty="0"/>
              <a:t> du 73</a:t>
            </a:r>
            <a:r>
              <a:rPr lang="fr-BE" baseline="30000" dirty="0"/>
              <a:t>e</a:t>
            </a:r>
            <a:r>
              <a:rPr lang="fr-BE" dirty="0"/>
              <a:t> district invite tous les rotariens à assister aux jeux olympiques de 1936 en les assurant d’un accueil vraiment chaleureux</a:t>
            </a:r>
            <a:r>
              <a:rPr lang="fr-BE" dirty="0" smtClean="0"/>
              <a:t>.»</a:t>
            </a:r>
            <a:endParaRPr lang="en-US" dirty="0"/>
          </a:p>
          <a:p>
            <a:endParaRPr lang="en-US" dirty="0" smtClean="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744203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11560" y="692696"/>
            <a:ext cx="8136904" cy="3200876"/>
          </a:xfrm>
          <a:prstGeom prst="rect">
            <a:avLst/>
          </a:prstGeom>
        </p:spPr>
        <p:txBody>
          <a:bodyPr wrap="square">
            <a:spAutoFit/>
          </a:bodyPr>
          <a:lstStyle/>
          <a:p>
            <a:pPr algn="ctr"/>
            <a:r>
              <a:rPr lang="nl-BE" sz="4000" dirty="0" smtClean="0"/>
              <a:t>De situatie in België (2)</a:t>
            </a:r>
          </a:p>
          <a:p>
            <a:endParaRPr lang="nl-BE" dirty="0"/>
          </a:p>
          <a:p>
            <a:r>
              <a:rPr lang="nl-BE" dirty="0"/>
              <a:t>Een zekere </a:t>
            </a:r>
            <a:r>
              <a:rPr lang="nl-BE" dirty="0" err="1"/>
              <a:t>Duhamel</a:t>
            </a:r>
            <a:r>
              <a:rPr lang="nl-BE" dirty="0"/>
              <a:t> heeft een artikel geschreven over de anti-Vlaamse gevoelens tegenover Frankrijk en een bepaald deel van de Franse literatuur. Naar </a:t>
            </a:r>
            <a:r>
              <a:rPr lang="nl-BE" dirty="0" err="1"/>
              <a:t>Rotarische</a:t>
            </a:r>
            <a:r>
              <a:rPr lang="nl-BE" dirty="0"/>
              <a:t> traditie schrijft voorzitter </a:t>
            </a:r>
            <a:r>
              <a:rPr lang="nl-BE" dirty="0" err="1"/>
              <a:t>Bérard</a:t>
            </a:r>
            <a:r>
              <a:rPr lang="nl-BE" dirty="0"/>
              <a:t> van RC Bourges-Frankrijk hierover aangeslagen een brief aan de voorzitter van RC Gent. </a:t>
            </a:r>
            <a:r>
              <a:rPr lang="nl-BE" dirty="0">
                <a:solidFill>
                  <a:srgbClr val="FF0000"/>
                </a:solidFill>
              </a:rPr>
              <a:t>Hij vraagt om kinderen van Vlaamse Rotariërs naar Bourges en </a:t>
            </a:r>
            <a:r>
              <a:rPr lang="nl-BE" dirty="0" err="1">
                <a:solidFill>
                  <a:srgbClr val="FF0000"/>
                </a:solidFill>
              </a:rPr>
              <a:t>Blois</a:t>
            </a:r>
            <a:r>
              <a:rPr lang="nl-BE" dirty="0">
                <a:solidFill>
                  <a:srgbClr val="FF0000"/>
                </a:solidFill>
              </a:rPr>
              <a:t> te sturen zodat zij Frankrijk beter kunnen leren kennen</a:t>
            </a:r>
            <a:r>
              <a:rPr lang="nl-BE" dirty="0" smtClean="0">
                <a:solidFill>
                  <a:srgbClr val="FF0000"/>
                </a:solidFill>
              </a:rPr>
              <a:t>.</a:t>
            </a:r>
          </a:p>
          <a:p>
            <a:endParaRPr lang="en-US" dirty="0"/>
          </a:p>
          <a:p>
            <a:r>
              <a:rPr lang="nl-BE" dirty="0"/>
              <a:t>LH, 1935-03-29-01</a:t>
            </a:r>
            <a:endParaRPr lang="en-US" dirty="0"/>
          </a:p>
          <a:p>
            <a:endParaRPr lang="en-US" dirty="0" smtClean="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71851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11560" y="692696"/>
            <a:ext cx="8136904" cy="5970865"/>
          </a:xfrm>
          <a:prstGeom prst="rect">
            <a:avLst/>
          </a:prstGeom>
        </p:spPr>
        <p:txBody>
          <a:bodyPr wrap="square">
            <a:spAutoFit/>
          </a:bodyPr>
          <a:lstStyle/>
          <a:p>
            <a:pPr algn="ctr"/>
            <a:r>
              <a:rPr lang="nl-BE" sz="4000" dirty="0"/>
              <a:t>De situatie in België </a:t>
            </a:r>
            <a:r>
              <a:rPr lang="nl-BE" sz="4000" dirty="0" smtClean="0"/>
              <a:t>(2)</a:t>
            </a:r>
            <a:endParaRPr lang="nl-BE" sz="4000" dirty="0"/>
          </a:p>
          <a:p>
            <a:endParaRPr lang="nl-BE" dirty="0"/>
          </a:p>
          <a:p>
            <a:r>
              <a:rPr lang="fr-BE" dirty="0" smtClean="0"/>
              <a:t>«</a:t>
            </a:r>
            <a:r>
              <a:rPr lang="fr-BE" dirty="0"/>
              <a:t> </a:t>
            </a:r>
            <a:r>
              <a:rPr lang="fr-BE" dirty="0" err="1">
                <a:solidFill>
                  <a:srgbClr val="FF0000"/>
                </a:solidFill>
              </a:rPr>
              <a:t>Desplanques</a:t>
            </a:r>
            <a:r>
              <a:rPr lang="fr-BE" dirty="0">
                <a:solidFill>
                  <a:srgbClr val="FF0000"/>
                </a:solidFill>
              </a:rPr>
              <a:t> prend la parole pour protester contre l’envoi à tous les rotariens de documents de propagande allemande</a:t>
            </a:r>
            <a:r>
              <a:rPr lang="fr-BE" dirty="0"/>
              <a:t>. Il fait observer qu’il est défendu de communiquer à des tiers, la liste des membres des clubs. </a:t>
            </a:r>
            <a:r>
              <a:rPr lang="fr-BE" dirty="0" err="1"/>
              <a:t>Herry</a:t>
            </a:r>
            <a:r>
              <a:rPr lang="fr-BE" dirty="0"/>
              <a:t> appuie ses protestations.»</a:t>
            </a:r>
            <a:endParaRPr lang="en-US" dirty="0"/>
          </a:p>
          <a:p>
            <a:r>
              <a:rPr lang="fr-BE" dirty="0"/>
              <a:t> </a:t>
            </a:r>
            <a:endParaRPr lang="en-US" dirty="0"/>
          </a:p>
          <a:p>
            <a:r>
              <a:rPr lang="nl-BE" dirty="0"/>
              <a:t>LH, 1936-10-23-01</a:t>
            </a:r>
            <a:endParaRPr lang="en-US" dirty="0"/>
          </a:p>
          <a:p>
            <a:endParaRPr lang="nl-BE" dirty="0" smtClean="0">
              <a:solidFill>
                <a:srgbClr val="FF0000"/>
              </a:solidFill>
            </a:endParaRPr>
          </a:p>
          <a:p>
            <a:endParaRPr lang="nl-BE" dirty="0" smtClean="0">
              <a:solidFill>
                <a:srgbClr val="FF0000"/>
              </a:solidFill>
            </a:endParaRPr>
          </a:p>
          <a:p>
            <a:r>
              <a:rPr lang="nl-BE" dirty="0" smtClean="0">
                <a:solidFill>
                  <a:srgbClr val="FF0000"/>
                </a:solidFill>
              </a:rPr>
              <a:t>Situatie in België bij het uitbreken van de oorlog:</a:t>
            </a:r>
          </a:p>
          <a:p>
            <a:endParaRPr lang="nl-BE" dirty="0" smtClean="0">
              <a:solidFill>
                <a:srgbClr val="FF0000"/>
              </a:solidFill>
            </a:endParaRPr>
          </a:p>
          <a:p>
            <a:r>
              <a:rPr lang="nl-BE" dirty="0" smtClean="0"/>
              <a:t>“Het </a:t>
            </a:r>
            <a:r>
              <a:rPr lang="nl-BE" dirty="0"/>
              <a:t>kan niet genoeg benadrukt worden dat RC Gent nooit geïnfiltreerd werd door </a:t>
            </a:r>
            <a:r>
              <a:rPr lang="nl-BE" dirty="0" smtClean="0"/>
              <a:t>sympathisanten </a:t>
            </a:r>
            <a:r>
              <a:rPr lang="nl-BE" dirty="0"/>
              <a:t>van de Nieuwe Orde en dat geen enkel lid van RC Gent </a:t>
            </a:r>
            <a:r>
              <a:rPr lang="nl-BE" dirty="0" smtClean="0"/>
              <a:t>bij </a:t>
            </a:r>
            <a:r>
              <a:rPr lang="nl-BE" dirty="0"/>
              <a:t>het uitbreken van de oorlog enige sympathie vertoonde met die beweging en dit duidelijk in tegenstelling met – zoals hiervoor vermeld - een aantal “Duitse Rotariërs”, die aanpapten met het Nazisme</a:t>
            </a:r>
            <a:r>
              <a:rPr lang="nl-BE" dirty="0" smtClean="0"/>
              <a:t>.”</a:t>
            </a:r>
            <a:r>
              <a:rPr lang="en-US" dirty="0"/>
              <a:t> </a:t>
            </a:r>
            <a:endParaRPr lang="en-US" dirty="0" smtClean="0"/>
          </a:p>
          <a:p>
            <a:endParaRPr lang="en-US" dirty="0"/>
          </a:p>
          <a:p>
            <a:endParaRPr lang="en-US" dirty="0"/>
          </a:p>
          <a:p>
            <a:endParaRPr lang="en-US" dirty="0" smtClean="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528193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AutoShape 2" descr="data:image/jpeg;base64,/9j/4AAQSkZJRgABAQAAAQABAAD/2wCEAAkGBxQSEhUUEhQVFRUXFRcUGBcUGBgVFxcVFxcdFxgXGBUYHSggGBomHRYVITEiJSksLi4uGB8zODMsNygtLisBCgoKDg0OGhAQGiwkHCQsLCwsLCwsLCwsLCwsLCwsLCwsLCwsLCwsLCwsLCwsLCwsLCwsLCwsLCwsLCwsLCwsLP/AABEIAREAuAMBIgACEQEDEQH/xAAbAAABBQEBAAAAAAAAAAAAAAADAAECBAUGB//EAEoQAAIBAgQCBQYLBwEHBAMAAAECEQADBBIhMQVBBhMiUXEUMmGBkaEHIyQ0UlRysbLR8BUWM0JzksFTNWKCk6Kz4SVjwvFDRNL/xAAZAQEBAQEBAQAAAAAAAAAAAAAAAQQCAwX/xAAmEQEAAQMDBAIDAQEAAAAAAAAAAQIRMgQSIRMxUXEiYQNBgfCh/9oADAMBAAIRAxEAPwDB6I9HcLewlq5csqzMDJMySGI5HuArbTohg/q6f9X50PoEvyCx4N+Nq6MLXzq66t08t1NMbY4YY6IYP6unv/OnHRLB/V7fsP51vhaeK53VeV2x4c/+6WD+rW/Yfzpx0Twf1a37D+ddABSmm6rybY8MH91MH9WteymPRTB/VrXsrezUqbqvJtjwwf3Vwf1a17P/ADT/ALq4P6ta/treilTdV5LR4YX7r4T6ta/sFOOjGE+rWf7BWlaxttna2rAuu4g6f4PqrMu8XOYGAApcQWOunMR4VYmqf2fHwc9GMJ9Ws/2Cl+7GE+rWf7BWkcWiorucmaIBk692lWVUd9TdV5LQwm6M4T6tZ/sFQ/dnC/VrP9grdccppglTdV5W0eGKOjOE+rWv7BUh0Zwn1az/AGCtvL4Uxpuq8m2PDGPRrCfVrP8AYv5U37tYT6tZ/sX8q2QKbLTdV5NseGN+7OE+rWf7BTHo1hPq1n+wVskU0U31eTbHhyfSPo9hUwt90sW1ZbTEMBBBAkEU1anS35liP6TfdSrZp5maZuy/mi08K3QP5jY8G/Ga6RRXOdAfmNjwb8ZrpRWSvKfbVTjBRT0opyK5CpRSFPQNFMu5pzUU3oqdRuOAJJgfoVOKrcQjq2BMZgVB00JBg6929VHDsD5QzYVyIQ5wSkmCZyTqWgQY7jrNXBl6xQB2DrLSQ0Bd41JM5iNoPfRf2QhshOaObi3E7UsxkkGAZDeGg50QYdpDdWufYsqxIIIM84OZjvyB769rw87MnipIa2124RYVyVUlcxCzEgnMUka84mNq7bh1xTbXJMAAQdx4/wDjSucs8OHxrMrNcvKULOAFUH2kACPZW5wC0EshMwaOamQZ1EHcwIHqriubw6pi0roGp9VKalFQ515O0gac0hT0DU1PTUDGmJp6iRQYnTMxgcR/TPvpUumY+RYj+maVbdNjLL+fvAfwfj5DY8G/Ga6WuZ+D8/IbHg34zXS1lryn20U4w53C8dutiTZItZeuvWhAYOBbthw7AtGUk5eVT4Vxm7dUFhbE4d72gbzluFAPO1Gk1DBcFujE9awQKL968CCS5FxMgSMukb71Lg3BrtoENkhbL2UIJ7WZ8+ZtOzyEV1O1zyHc4viWsYa7bFkG6EzZlcgPcOgWH2GsyTRcXxi8uISz8SCbVq4VYMXYs5V1QhwNApYSKna4PdGGwtmUzWWtFjmMEW+7s86lxDhl5sV1yC1lKW7csWzrluFmZQF3KsQNat6V5Av8fcYi5Yi3pctKpIYko8Zp7XnCR7dqNw/G37l94CGyt57LCIZQiAh809oljERtUMXwF3vC72BlxC3RqTNvIqsp00MoD/mh2eB3BiRcm2UW+98TmznrECFTpGkZgZ1gbb1Picj8P4neuYm5aJslEuOpAVhcCqoKuTnIILEDYVRt9Jrh7MJ1mS6fNaOsS91arGbYwedaPD+H3kxDuVtZHuXHLAk3MrKAEjLESoO9VP3WbrzczLBxPXc56vziu2/WSe6DV+KcjY/jV23fKDIUtth0eQ2ZvKCRmU5oULGxBqFnjlw4l7DZRF9UByntWyjMefnAgCfTtRuJ8EuPfZlKZLjYZmLE5l8nYmFEQZnv0qNzgLNiEvkoCl9rm5M23QKR5vnAqD3amp8bcryfBcUuvirlrNbKo7AplIuZMqkPmzRGZwNuRpdI+LXbLBbWTSzfvkuC0izByCCIJk6+ip4Pht5MQ9yLWR7jOSCxuZSiqEHZAAlQTrUOkXCrl5g1op/Bv2CHJEC8AMwgGYg6emp8d0HNlLiHHrqOCpthMmHfIynM3XPlKq2bkNdjUbXG7nlhslkZeva1kCw4QWus6yZ2ns7Vp4PhBS91jZGUWLVpTuwa3MtqIAMjY8qp/sR+v6wlI8qN+JachtdUR5u/PuqxNP8AwtKHDON3rk5sgz2Ll9Mqns9W5TK0k5uRnSo2eM3jhXvB7TH4rKVUwrNAuKwzaxO4P3GicN4Fdtk5jbIWxdsJBbtdZczy8jsxtAmnTg984ZrLdSCRaC5S0HJGZmJXViAo25VficoJxy98WJtMTjPJmYK2VlKlgyjPodI3Ipv2/c8pax8WCL9tAcra2nBzHzvOBjX07Vp8V4cz+T9WEAt30usPNEKCCFgb9rnG1Ub/AAB2xC3uwCuJ63c62iiqRt52ZQe6DUiaS0i8Hxt+7cLEIbJa8mggobdzIms9rNDE6aRW0a5zD8DvW7wcdSwQ3yklgW65s3a7OmU6aT5x2rpK4rt+nVN/2wumXzHEf0j94pU/TI/IcR/TP3ilWvTYyzajvCHQJfkFj7LfjauiArnegLDyCwJHmsP+tq6OsteU+2inGCArB6V8UuWQi2NbjZnPZL9hFJjKATqxRZ5Sa3wakDUiSXO4TpHbN8q91VR7dlrKnQsbgMgemYrPwPSC4Xthrk3Li3s9oKkWXRGZVkHMD2TuCG5RXaCmiut0eC0uHs8avPhgyX1N5jYWB1b5DcdVYlVWV86IMxFIcaxBS9czFfilZFKjssLgtuZjXUPvyrtzNMg1q7o8Jtny5HF8WuBLRW/Oa6yu2a0coCEgZxbyiTH8vOh8W4xiLedrTG5bXD2zOVSc9zOouAgAGGRQREQa7YqaaDU3fRb7cqOJucWyNfyIGtgLNsZsyAkQyFmltNGG9XOlOLvWltGwYJckiAcyqjORrtOXet/LS6upfm9ls4mxxfElLjO+VWu2TnyA9RYvAtO2sDKMxmNzT3uL3gqxdlPKGti92Ez2+rLZpKldG0kCDFdr1ZphbNXd9Jb7cZ+2b/VFsxnycPOQed12UmI17I8DvRsfxkuwOGclepvknq2IDrkyGCJMZidN/dXVFTQo1qbo8Lb7cjY4zeNplV3e4bltEcBbkZgS5BRVDwFOmUESBrVlsbeuW8M63Xtm5cFm4uReywD527SyDmTw1rqP1+vZT1ZqjwWcfj+J31LKLhAGK6rMQq/F+Th5zFSB2zvHo8Oh4ZiVZFHWdY2UMTodyR5yqFOoI0HKr80xNczVeOyxFkTUTUjUTXKww+mg+Q4n+n/kU9N00PyHEf0/8ilW3TYyy6jvAfwf/MLHg342ro653oAPkFjwb8bV0VZfyZT7aKMYVcbeOQi26h5WJYD+YTrBiQGA03qo96+bLRdshw4AZT2QOzo0gwTm94qvcwbFmnCoRJAOYAxrqTO5J9G9Ew1lgtxfJ0UFdFzSHcZcs93PWJ0GtOIORmxV8AEthoJHM6psWkkeGlIYu8RHW4XNoI7UennPI0sTh2ZF+Itls0FS2gQGR2vGNNagLLnTyW1ECZIiQCQBprqYnYTV4DHE3y0Lew2gJ0zcp1P+7DIZ8aseUOYC3LJuS07xEEqAAZkdmfXT2bLhiTYtrusqQSVmO4aQBp4VYsYK2pBVFBGxCgRpGkbaaVJmCA8JjTkZrty0cokm3MCJDTJ2kaHxqXlqNDLdTUfS5HXY+jWipgbSgxbQSMp7IEjeD3ihtwuyYPVpp3COUagb6d9TheSfFgbXU37wdo/xM+NWFxAgnOCBuZED11BcFbH/AONO/wA0bioW8BbXNCCG3G4I00g6AaCnByJ5Um+dYmPOG41I8aj5YkTnWCYGu57vfTDBWwCMiwSWiJ1O51pvI7ZA7C6GR2RoTEn3D2U4CXHIc0OvZidRpIkU64lSdGUxvqDA9PtFMMHbgjIsHQiBqBoKiMMgkBFAO+g1/UU4ORevX6Q9opkxCnZgZ29OpXTv1U0NMDbAACL7B3zvRFwyCIVRG2g01nT161ODlHrl+mv9w/XOonG2wAc6wYjXv1H3VIYRNwiyDOw3018dBQjw+1EdWoHoAHftG259tODlMYlDrmX2jwqe9B8gta/FrrIOg1kyZ8SSfWaPFSVhhdNvmOI/p/8AyFKodOD8hxH2B+NaVbtLjLLqMoS+D/5hY+y342roq5z4PvmFjwb8bV0T6DSsn5Mp9tFGMIu1QU61LITTqsV5O01ogoWYnYUYCuoSQrt2CBG8+qBNDw98MSByAM987fd91FuWQ24BjaRMUPDYcKWgecZP5aev2mqgWKxJmMpIkDQEyTGmndOo9FTGNtx5wEAaHQ7wJHLarItgRA2qLrpA0/8AO9FAGNTvjb36DX1VA41dN4mCSIiDHP0/qdKtilQBTEhpjXQHuBnQe+hrixE6kSRprymfu9tWqiq6R40EbbyAaHzoqiBQwNaiiCpU1PRDVA0SKgKBAUzGnNMRQc907+YYj7A/GtNT9PD8gxH2V/GtNW7Sx8Z9suoygvg+/wBn2PBvxtXoVldK89+Dz/Z9jwb8bV6MK8qY+dTurGCApzWN0sxr2bAe2xQ9baQkJ1hyu4UgLBk6z6qqdH+NXLxs593tozQFAzG1mOm41B05ERXrZ5XdIBTmsbjXFjZu2kExOe4RBGQK3Zg6ySs6d3pq7wniAxFoXFBUEkQYOxyyCNwdx6DSy3WwKiBWBhuNNawYv3j1pzuGIyWwAHYDuH8oEcywHgDiHSkhLwS2yurOimVIm2b0tHd8nfTfUUsXdRSiuft9JwbjW+peVZ1kMpkp12wnn5O/tFDvdJi9tjZttItl8/ZZFabgAJGhBNl+1tqvfosXdJFPFZnC+LdfcdAmULbR5JBOZnuIVgd3UnWedV8b0jW3ce2EZ2QopgqBmuMijc6a3U9jd1LF21lpAVnY/HnyRr9vQmz1qyAd1zAEbVSwfHDdvqgDKpgEEKYOW8CMwP0rPuHfpLF26BTGsnjPEzauWUUec4LHQjJIUjXWTI1G0VZ4NxNcTbFxQQCSNY9sjTYilhfilFctg+PXLOc4sh/jxYQWwo7WUu5kkZgNF75B9VpeldtvMtu/xht6FNwUE+d/7g0301FXaXb8UorBXpXbJUC1czPbS4g7Etna2gA7WnavIJOmjQTFBtdJmFy4jW2Jz2+rBCpCOMOGVpM51bEydNduVLF3RxQMcPi28KMlwNOUzBKmORBgg+kUHHfw28K5ntKx3ee/CB8wveC/jWnp/hB+YX/Bfximr00mE+zUZJ/B5/s+x4N+Nq9GFeb/AAeN/wCn2f8Aj/G1eiJrvXhTnV7d1YwrcX4auIQIzukOtwG2VBzIZXzgRoYPqFU8BwAWbttrbnq0t5crdpi0ZQ2ee6SZBknflVrjNy8EHk65mzAHRSQvMgMygmY3O01l9H7uOzW1xKDILKZ2lSxuC0uYlg3ndZ1ggCIANezyafEOD27zq75pUZYUgBgZ0On+8do3Pqs4HBi0gQMzROrmW1JO8Rz7vVWXxG5jOuItIhswBMDNJt3CSGziIcWht/MfVQvXOIsl1AgWLXxbDKWZgiHRi8ZixvAzA0X1hYXofZgg3L7aZQWZZAJckCEG/Wvv3+ii3Oillg4L3e0zsTmWQXNwtHZ2PX3PbygVo47rCLfVgk9Yhb+Xsa5pE+GmtC4BcxLW/laqHi2YQQATbUuvnNOV86zOsCi2Un6J2izMXvHMXJGZIOfrS38nfiLvuqZ6LWte3dEqymGXXMzsCezqR1twDl2tjAiocXxLPcAsWcqi5kYkfGFA2WQH7Ocm1HdkcHcVK7c4g9puyqt1NwiAA7XMxFsA54QxBMg+rkRq8M4SthiVZ2LKFOcqZAZ3BgAag3n9UUHGcBS4zMXurmZHIVgAGRkMgFTv1duZ7tIk1TsYvHk2w1pFBB6wiD2gzDsnNoMoQqTvJkDYUOux4RUIfrjZnl564S3JLDsKevLjX0xprUV0p4cvk/k8tk6sWpkZsoXKNYiYHdWfhuAC3et3EuMVUHMHALM0XIYMIAk3rhOhmRERqGzjceWQNYQDKc/PthmBCnN5sC2VP82bkdBo8Cu4hkbylVVgUgoMoIa2rNoWbzXLrv8Ay0D8Q4Sl50di4KbZSAGGYGGkHTs8o84+ii8OwC2UCBmYDm5BPcBoAIAAGg5VhWL3EC7Frek24XRU0TEFxIYkjN5OM3ORoINFtY3HlUJtWwe0X7LagNaGUDrOyYa/rqPixvOoTw3RG0hLC7fJL9ZJZARLXHZRlQaMbzzz10IijXOjSGIu3wFYsAGQgSUIADIYANtfaZmZqsmLxzMua2EVcSAxVZzWCtzWC86MLckfSB1AIq/xnF4hHsrYQMrPFxihcIgjXsupBPLQ78o1IpW+h9pdRcvBgqoGm3IKdWVYfF7g2LZ7t9NdSL0Wthy/W3iTl0JQxlNmDJST82t7k7t3iKVrH42SqIC4yK3WJmVMwvMTCusns2BAP8/rCv8AEOIZiVsCFtswSOyzmyjLmfrNYuG4MoA8wa6g1R01mzkB1JlmbWNMxmBHIbCg4/8Aht4VDhV269pWvKFfWQAQIBIBysSRIEwTRMf/AA28K4q7S6p7w8++EK2PILxgTC68/PFKm+EBvkF/wX8a0q9NJhPs1GRfB2/yCzI+n3fTNel6V5t8H6/ILHg34zXo8V4U51e3dWNJxFIRUTTxXo4c7b6UMyuy2A2Vgoi6NcxIDN2eyvZOpkSQO+HbpO3Wra8lu5m6sAyCB1mUrLAQIHWk66dSRMssxwXSnDdUrlGtlwGKKkmOra7mkABlCI5n0HvE2n6TWBOrntZRCMc56wWjkG5hyAfy1rr+IqWulbMmZcMx3JGeMoFvrCrdnS4PNK8idzuNHhPGTfu3bfVMgQsAzMJOViuqbrMZhyg0Jek1jtAdYSr9XojGXzm2QsDWHUj37a0d+Mp1di6oZ0vtbCEDk65gxB20qCjxnpBct3ert2pCi4WJDEnLhnvLlUaZS6qszqZEag0x6TtmdfJ2JVraDtBczPcS1JUyVX4zMDrop2qxY6TWbjWlti4/WuEHZIgNbNxX1/lZVMH0a7ayxvSKzauvbYkZELsYYgELny6DziutBRvdK281bBzmw91ZaRnVWbIQqzHY30mQAKHd6WtDhbam4touCGLqW8n64HKACbcnLMzJHjWjg+kll8gJZXeBlysQrFzbys0QDnVhOx5aGafG8fsWLpVpGrdY4U5VKWTd7TR2myKNBrqKv8AV6REOEa3q1x0BnLorhBlXXOdZOo01qvhek91ls5rKqzXLS3CWIXLdts4K6SDKxBPMCddNXB8ds3WVELlmDEDI+gVspzGIXXvOsiJoF3pDbRij5lhnQbsWZXtoAoGpLNeQAfoQU8N0pzFENqXNoXTBynVC5CoZJMACJkkjSJIVnpVmCHydu1mJh1IVVe0kzzPx400PYbumjtxnD9cQbbZ8quG6tpYlLhC7SrhbT6HfYUh0pshQ7i4gNtHAyMzQ9t7kFVUnRbTGaDYOKXq2uKc4UMezrJWQQPTIIrn7HSO4c7NZ7Cl8oUyxVbFu55xIHnu4mNAPRVxukOGtl1lgLaG42VGyqsKxMgf+4niW0nWJWukVhigBuS5AEo8AtcNkBjHZl1I9nKgs4HHm7h+uC5dHIVmDCVJEgg6qYme4jQVjYfpUcqZ7BDMyoYdcmYorEKx3aWjL3qde+xxfpGMO7qbTtkVXJBEZSjuTPKOqYa7kilc6SqGINtwvVdYHlRIOUIrCexnLwsnXKx0AmlhuWWzCYK76NE6c9CdKBjv4beFC4PxEYiyl5dA6gxIaDzBK6SKJj56to7jXFXaVp7vPfhDYDAXd9cg2P0xSpfCAJwF7/hP/AFinr00mE+zUZD/B/wDMMP4N/wBxq9DFed/B/wDMcP4H/uNXoorxoyq9u68YKlsJ++nIp69Xmw7WJwN1F/gFWkqrBBPVErIU/RhoPs51awa4W4nlNtbWW4Fum5lVZy9oMxI5b67UK30dshlYB5WNMxg5Xa4gI5hWuXCPHwo6cItjDeSkFrXV9TDGT1cQFzCNhoDTgDQ4QsGXyfPdIYEZMzsCYIO7GZ9dGxSYdFS3cFlUGXq1fIqjJAXIDoMsrEbaVVt9G7Igw0gq0yBLLd66TlAEl94GtWeJcHt4g/GAmLdy3oY7N3Ln9fxa0A7VvBgLlGHGZzcWOrE3F0Lr3sJIkbVK0MLfQ3wtu4rKyl8oaUEgg6SdJHh6KD+7NjrBchpFxrkdkgs13rtmBgB+0Igjvq/gcCtq2LaliomJMkAkmJgaCdKIyMLxDANGTq9La3R8UwGUReBUle0w61WyjtDOJEmpNjMDcdWIts9ybYZrTZpJNgo5ZewSZtw0TOX0U+G6KWLZDIbilbQsqQwBRQiW8wYLJbLbUdqecQCZe30TsDqhLkWnzgErq3WdaJhZUB4IVco0iIpwrVsYK3bgoirpHZAGhOYj2maHe4ZZaS1q2ScwJKjXOVLa+koh8VXuFWbNvKoEs0DdoLH0kgCk6zUFZOGWVjLatiIiFGmUMojugO4/4j31FOEWAABZtgAZQMg0ABUDbaHceDHvp8Q7pqvaGszy9lTwF0upJ7z6q53c2dbeLqqcBsB2bJOcMGUklGDAKQV2IgARVlOG2ViLVsREQi/ytnXlyYlvHWrVKK7cqmK4dau63LVtzpq6Kx7M5dxyzNHie+mXhdkXDdFm0LraG4EXORpu8Sdhz5VcimqAVqyqKFRQqjYKAAPADah4wdhvsmrNBxg7DfZNSeyx3eb/AAgfMb3gv4xT0Xp+g8gvkjZVj0dtaVd6SfhPs1GQnwej5Bhz/ut/3Grs14kPon21xnwfH/0/D/Zb8bV0JaslVU01Tby94piaYu1G4oPon1EU37UH0T7RWWtEUU6tR06WmOIj6J9tI8TH0T7RWcTUTTq1HTpaX7TH0T7qX7UX6J91ZkVHnTq1HTpa/wC1F+ifdS/aa9x9351lGnp1ajp0tT9pL3H3fnTjia/Rb3fnWVT06tSdOlqHia9x9351E8SXuPurMNKnVqXp0tJuJj6J91RXiSj+Ujwis41Cp1ajp0tYcUX6Le6pftRfon3VkLTkVerUdOlrftRfon3Ux4qv0T7qyZp5p1ajp0tQcVX6J91RvcRVlIg6iNxWXTU6tS9Olg/CEo/Z+I1/lX8a0qF8IPzC/wCC/jWlWvS4z7Z9Rkn0AU/s/D/Zb8bV0QQ91c70CPyDD/Yb8bV0PrrFXlPtppxgRVjepTXP2LyoxYjEk9qQZZdSTpt4D1UhhQLQcvix5srmJeTptHe06UsXbppprJt2FW27BsRDkLB1ZCzEyg3Hn+mgMbbKI8qGXMZAKt8YZMk702l26KYb1i50yBB5SRJJOubWZk/zDTb01KEW0Wm+3WQd5dSskCQOzB09FNpdt0prJCi4gbNiU6tQIBILSo3+mRO/pNBsWlZlUNiwSIzEkaRIkkf7vL6RptLt00qw7HD1LPDX1y5hvEzIMNHanskeHOo9YhtsgGKIeDLBgfCWGg3kU2l22TUjXMXsoGnlYAXWWKxKCBqNdvUatDKyosYgazqObsSc5I1AI9hptLtzNUawMXh1V4PlJgTmUkiSB5unog0Y5bt0CMSpYEzLKgy5fV/KD6cxptW7aAp654hJyZcSfO1zNmIBKnxGoIP2aJh8Kt2SRiFgCAWImCQNZ1J0Ou0im1Lt0rUYrn2troerxEE6DMQfMDaL6tiRrPdT2gqtn6q9AGaWYnftarsD66bS7eNNNYi2kPaFnEf3cmIIIGbYT6gtbjLUmLLEuc6f/ML/ANlfxrSqXT0fIMR9lfxrSrdpMZ9suoyg/QP5hh/sH8bV0ArA6CD/ANPw/wBg/jat8AViryn20U4wxcLfNxmRbzgqMxlVI3MmTzMr+tiWeJoyFRfYuxADBCSD2RAEEQSV79zrUBceY8otESw1UT2SZB5aT6qhZu3coPXWJI0AA5ROvo8OXKuhasXsl3K+IZyMqlShAJaACSBG5/6qqPiAhg4puwYK5NZEgiY13A8R7DWb1xoy37DEnTKu4Gp5zoOVOTd1BvWJEzIGhCy06+lZ/wADQz/f7gPw/EqXBF57k9ggqQASxyk8p5SN57hQ8FcliBiXYqSSCn0GOYSR/nlV3B4hQB1ly0x1cEEDTWSB6IbbuM1asusTKwZ105GDr4n31FZyXg7kJfeWM5IYBSASVnlqGkDXb11zilgg4tthEKVjfaBJ2G5MR6a3s6jmo0DTI83kfD01EXEOzJ7Ry/8Av3+mrdGLcvlCA+IYCAwhCey0AZtNCTPtomOxKh4OIZGAUMAhaTBM7EajXSthchg57Zk5R2l1MTG+8axSspbZmKtbJ2YqVJ0mASPX76Dm7uLG/ldzfUZCNNIJkaDTlvO1HtcQXslsRcGs6puBGnZB5/fXRNaXmR6qg2URrS62c/i8UjEsMTcAmFCo0KT2eY12JovlaWxmfEOQ6MUlDIA1kALuARvW2WHoqB9EVLwWY2HxlsK6jEXGJAhuraUju7Os760K7iLZ1XEXR9lSW1j6QiBI09FbwB/RpZfD203FmBcCrDreujPMaTpbMMIGs6e6ns4pFZfjb7ZSdwxB0OhHv/Wm7B9HtpjP6NLlmC19c/8AExOoOmsCWECBvuPZr6d0zS1/RpoNSZuscOf6eD5BiPsD8a09S6cqfIMR9jv/AN4Uq26XGWXUZQXQX5hhvsH8bVvxXPdBfmGH+wfxmt8VjrylppxhlYjhltFzM7hQX2AP8ZgCICzvEd1Cw6YZcrLeACtmmQDrlMFozRoOyTsY5aGuXLzdk27bLpIYgT2gfTMcu/eli7TFyLVqySBu0DzhuVEzqO7v9fV/Moe0bCuhF0SoYAEjUMxJ980DGYPDi6xe5ldpY7QJnXURPaXffKvIUU27v+nh/E7xEAeHKh9TdM5rdk6RIynsjNliRqYy76U/olewVnMc9/Ughh2BJbOZ20/iHT0ConDWMuVrwOUuIOQ5S1xWM6bhlXXca1axCMyhkS0WIOecp2iAG21g+6hpZY25iwLhM7DKQYkkxvoT6co76l/ssHbt2AZ68klOrlmElMgEGeegae+fCkbFh2zC6ZCkHbQZUTWRoYC+2o2sHdkkNZGupyqYgkSNNAB75o6W7mkGzozAsAqljIj+UwdATv8AdV/oALOHlZvktmzBpAGZSig6KFnsKAOck1asdRZ7XWkggEBmBCqpZRGmg7TCTr2d9KWFtkMDcayR2pChBr2Y5T53WTrvl9NQvM+gnDiSe46BpAHLUZp9M07i6uPtHLDjtaKdYJEbGNdxQn4hbJADjNmjLrO8REd5FMhJcEGz1YALbSDqDB2AkDX0UJWuMTl8mjtEGDOUbE6/ZJ/Rrm0LcYcUskSLg2mOca8t50PsqX7StadsagNz806g6iqCB9/k0BspOXQGAYB8Cx17x6aV5pudlsPAyTO4+lB22nwpaC8tB+I2ljNcUSAR4MJHtH60pNxKyIBcSQCN+ZgcqoX3uZiQ+Hy6EZtSFjsn06E/4p7juzBkuWcoQZgYjNm1MRIE6b7j00iILrx4pZES2hGYGDqASDGk7qaH+2LH0+cbMZ8NPRVQ37haBcw8AEkkagA6iJ2AjU71AXGnML2Gk6TlEnXQTPoP6iraC68eMWfp8gZhoIOxBA9P6FXTXPNiCTDX7JBI0yZhvpB22jXvroDUmLLHLC6b/McR/T/yKan6a/McR/TP3ilWvTYyzajvAfQX5hh/sH8TV0ArA6DD5Dh/sf8AyNb1ZK8paKcYZFrCqSxOHh1VipkwxPaIB/l7Te/2SFrtNd8n+MUZll5LM2ZT6BA19frq7j7jBCUKhgR5xERIzb6ebNDt3ruQyLZfNAhjGXTWYkNqdKt5LKXD+HLIDYfLAPaZw3MkaDxNBwmFJUZ8GAxksM4AneNzr2Vq+buJjzbQ1H8xOgOvtFRF++dB1IbUEZiZOg9xnSl5/wBKA4dCFYrhCAwIKm4AGBA3U89I19NCtYKFAGCHmgD4wAaAxp3be2tLG4i6JydVljQsxBzHSCB6JM0+Ge9mAbq4yjQTPmn29oAeGtLgdmwctycMFJUjL1gl5PmyNFEZT64qOGwpdct3DqFPxhlw03MqjQax/Nz5c5qyl27lJPVZ9CACYjTMSZ759lBfG3MiEdVmbeWGUSBl5+n7u/RyKyYcmT5GonvcCZJns+jTTwipLhmH/wCoggyPjF7zr4/n6qO2IvcmsSBzJ9Hp01z99CfEXwcpazJEyTHMaCd9D6fGnIlhcKQtybAVmUHKHlWKiQJns6k6/ojt2nWYwq9rRvjFOhJDCeYiDtzo97EXZJR7IGUQGaYOUkyRvrPqFJ7t4lijWSo7500lZIMDvP8AigHZwhAYGwkQWADCCy+aNdpB309NBt4TQ/J0zZgIkDQyCc2xgHl6atDEuyaNbJMnMpgKk6GGncSJ7/ZVaziLxIGewdY5ljHOAfQ3/inKoPh7jR8ntbAasGjKOzzGnnCKexh3A+b2QdQdQumYnbukKf8AinSi2792Y6zDwdoknU6aAjlPup/KLk/xrAIChgeT5tY15hgPGnItYXDKBLWkVj50BTOkbjccvZTtw+0Y+LTQg6KBttt4mqly7dyg9dZEzB5HfbXUCfdQ1xbkmb1kCYAGvMCZnun/AM1LT5F84G1p8WmggdkR7PVR6xvKToGxCZdczLCtyjKY/Wvq2akwsMTpl8yxH9JqVS6YfMsR/Sb7qVbNLjLNqO8BdCvmOH/pj7zW6KwuhfzHD/0x95rbrJXlLTTjDFuYYSYwvLU5gJjMOXfM+HKkMKPOOEjYE5p0BAkKPFjvy51uCnpuTazvIlkWzZHVqSVadBmWTp4lh6NNKqDCDU+Scv8AU3gHTY9wHr9FbtSApuWzDvYIZTGEWAAAC8TymfZvVm/bK3FKYYNkUBWzgEDKRAB7tvXWlc2qYpuSzPwGEEEPZCGCuhkFTBOxPPw2FF/Z1rbIu0c9tP8A+R7KtmlUvJZUHDbP+mvOPXU7mCtsZZATAE+Aj7v8VYqF1ZETS8rZXHDbUscglt+7mDA9ZqS4G2JAQAEEEDYjSdPV99T6s/SP60oAxahshuAMGA1BEkxoJ3JB94peZLQIuCtjQIBIg+kDlQvJLSmQqgjTu30/yap3Llo3HBvupUksJKjwHeBliiXcTazT1omQSOfZ0M6TGvv9VWYkhY8ktKZCLOkaayDI19VS8htnU20nc9kHnP3iaq3MbYOr3UMa6xoBrt4RrT2MTadsqXGO4gTqfZoIEz6acnC1dwdvKAUSBoBlGmuoHdrTthbfNE7vNG2/+TVNsZY2NwnlrmIEEg8t9/ZQsRfw7KVZmiJ2eYykTqO4mnKcLr4G0RlyJGmkDYacqsk1kDGWEVAGYgZUEhtY01JEHv8AVWrNSVhk9Lh8ixH9F/w0qXSr5nif6Fz8BpVs0uMs2o7wD0L+Y4f+mPvNbdc90OxCjBYcZhpbHMd5raGKX6S+0Vkrylop7Qs04oAxK/SX2ipC+v0h7RUUcGnmq/Xr9Ie0UuuHeKiis00QNVQXh3jfvFEF0d49ooDlqUUHygd49oqLsh5j1EVUWKeqmVO/3illT6Q/uoLZSodQszAneYEyNjPfVcZB/MP7hTBrYI7Y9bfmaAzWFk9lddzAk+uojDoJhV1JJ0GpO9CfGID56RHeN/bUWx1qf4iDxYU5XhYFpfoj2CpLbA2AHgP1+jVX9o2v9VP7lpftGz/q2/71/OnKLLAdw93j99R07qrniVj/AFrX96/nUTxix/r2v+Yn50tJwt9VPIeuKkbfp9lZ541h/wDXtf8AMT86G/HcP9Ys/wDMX86u2fBeEelAHkeI/oXPwGnrL6Rccw7YW+q37RY2bgADgkkqQABSrXp4mIln/La7xdtzTUqVaZZipUqVAqVKlQKlSpUCpUqVAqVKlQKlSpUD0jSpV1+gqVKlT9BU4pUqqHWnFKlRElpUqVcy7h//2Q==">
            <a:hlinkClick r:id="rId2"/>
          </p:cNvPr>
          <p:cNvSpPr>
            <a:spLocks noChangeAspect="1" noChangeArrowheads="1"/>
          </p:cNvSpPr>
          <p:nvPr/>
        </p:nvSpPr>
        <p:spPr bwMode="auto">
          <a:xfrm>
            <a:off x="117475" y="-1790700"/>
            <a:ext cx="2533650" cy="37433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55776" y="437538"/>
            <a:ext cx="4104456" cy="60897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38512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1305342"/>
            <a:ext cx="7992888" cy="3970318"/>
          </a:xfrm>
          <a:prstGeom prst="rect">
            <a:avLst/>
          </a:prstGeom>
        </p:spPr>
        <p:txBody>
          <a:bodyPr wrap="square">
            <a:spAutoFit/>
          </a:bodyPr>
          <a:lstStyle/>
          <a:p>
            <a:pPr algn="ctr"/>
            <a:r>
              <a:rPr lang="nl-BE" sz="3600" b="1" dirty="0"/>
              <a:t>Het </a:t>
            </a:r>
            <a:r>
              <a:rPr lang="nl-BE" sz="3600" b="1" dirty="0" err="1"/>
              <a:t>Rotarisch</a:t>
            </a:r>
            <a:r>
              <a:rPr lang="nl-BE" sz="3600" b="1" dirty="0"/>
              <a:t> leven onder de </a:t>
            </a:r>
            <a:r>
              <a:rPr lang="nl-BE" sz="3600" b="1" dirty="0" smtClean="0"/>
              <a:t>mobilisatie</a:t>
            </a:r>
          </a:p>
          <a:p>
            <a:pPr algn="ctr"/>
            <a:endParaRPr lang="en-US" sz="3600" dirty="0"/>
          </a:p>
          <a:p>
            <a:r>
              <a:rPr lang="nl-BE" b="1" dirty="0"/>
              <a:t> </a:t>
            </a:r>
            <a:r>
              <a:rPr lang="fr-BE" dirty="0" smtClean="0"/>
              <a:t>«</a:t>
            </a:r>
            <a:r>
              <a:rPr lang="fr-BE" dirty="0"/>
              <a:t> </a:t>
            </a:r>
            <a:r>
              <a:rPr lang="fr-BE" dirty="0" err="1"/>
              <a:t>Gellens</a:t>
            </a:r>
            <a:r>
              <a:rPr lang="fr-BE" dirty="0"/>
              <a:t> signale que, par suite de la mobilisation, </a:t>
            </a:r>
            <a:r>
              <a:rPr lang="fr-BE" dirty="0">
                <a:solidFill>
                  <a:srgbClr val="FF0000"/>
                </a:solidFill>
              </a:rPr>
              <a:t>il est privé de son </a:t>
            </a:r>
            <a:r>
              <a:rPr lang="fr-BE" dirty="0" err="1">
                <a:solidFill>
                  <a:srgbClr val="FF0000"/>
                </a:solidFill>
              </a:rPr>
              <a:t>sécretaire</a:t>
            </a:r>
            <a:r>
              <a:rPr lang="fr-BE" dirty="0">
                <a:solidFill>
                  <a:srgbClr val="FF0000"/>
                </a:solidFill>
              </a:rPr>
              <a:t>, de son </a:t>
            </a:r>
            <a:r>
              <a:rPr lang="fr-BE" dirty="0" err="1" smtClean="0">
                <a:solidFill>
                  <a:srgbClr val="FF0000"/>
                </a:solidFill>
              </a:rPr>
              <a:t>sécretaire</a:t>
            </a:r>
            <a:r>
              <a:rPr lang="fr-BE" dirty="0" smtClean="0">
                <a:solidFill>
                  <a:srgbClr val="FF0000"/>
                </a:solidFill>
              </a:rPr>
              <a:t>-adjoint </a:t>
            </a:r>
            <a:r>
              <a:rPr lang="fr-BE" dirty="0">
                <a:solidFill>
                  <a:srgbClr val="FF0000"/>
                </a:solidFill>
              </a:rPr>
              <a:t>et du trésorier</a:t>
            </a:r>
            <a:r>
              <a:rPr lang="fr-BE" dirty="0"/>
              <a:t>. Notre ami </a:t>
            </a:r>
            <a:r>
              <a:rPr lang="fr-BE" dirty="0" err="1"/>
              <a:t>Storrer</a:t>
            </a:r>
            <a:r>
              <a:rPr lang="fr-BE" dirty="0"/>
              <a:t> a bien voulu accepter de reprendre les fonctions de </a:t>
            </a:r>
            <a:r>
              <a:rPr lang="fr-BE" dirty="0" err="1"/>
              <a:t>sécretaire</a:t>
            </a:r>
            <a:r>
              <a:rPr lang="fr-BE" dirty="0"/>
              <a:t>… Il remercie également le trésorier adjoint </a:t>
            </a:r>
            <a:r>
              <a:rPr lang="fr-BE" dirty="0" err="1"/>
              <a:t>Heynderickx</a:t>
            </a:r>
            <a:r>
              <a:rPr lang="fr-BE" dirty="0"/>
              <a:t>… </a:t>
            </a:r>
            <a:r>
              <a:rPr lang="fr-BE" dirty="0" smtClean="0"/>
              <a:t>»</a:t>
            </a:r>
            <a:r>
              <a:rPr lang="nl-BE" dirty="0"/>
              <a:t> </a:t>
            </a:r>
            <a:endParaRPr lang="nl-BE" dirty="0" smtClean="0"/>
          </a:p>
          <a:p>
            <a:r>
              <a:rPr lang="nl-BE" dirty="0" smtClean="0"/>
              <a:t>LH</a:t>
            </a:r>
            <a:r>
              <a:rPr lang="nl-BE" dirty="0"/>
              <a:t>, 1939-09-08-01</a:t>
            </a:r>
            <a:endParaRPr lang="en-US" dirty="0"/>
          </a:p>
          <a:p>
            <a:endParaRPr lang="en-US" dirty="0"/>
          </a:p>
          <a:p>
            <a:r>
              <a:rPr lang="nl-BE" b="1" dirty="0"/>
              <a:t> </a:t>
            </a:r>
            <a:endParaRPr lang="en-US" dirty="0"/>
          </a:p>
          <a:p>
            <a:r>
              <a:rPr lang="fr-BE" dirty="0"/>
              <a:t>« Il a été décidé que les membres mobilisés à l’armée seront considérés comme étant en congé, </a:t>
            </a:r>
            <a:r>
              <a:rPr lang="fr-BE" dirty="0">
                <a:solidFill>
                  <a:srgbClr val="FF0000"/>
                </a:solidFill>
              </a:rPr>
              <a:t>sans obligation de cotisation</a:t>
            </a:r>
            <a:r>
              <a:rPr lang="fr-BE" dirty="0"/>
              <a:t>, et que </a:t>
            </a:r>
            <a:r>
              <a:rPr lang="fr-BE" dirty="0">
                <a:solidFill>
                  <a:srgbClr val="FF0000"/>
                </a:solidFill>
              </a:rPr>
              <a:t>leur classification restera fermée à leur nom</a:t>
            </a:r>
            <a:r>
              <a:rPr lang="fr-BE" dirty="0"/>
              <a:t> . </a:t>
            </a:r>
            <a:r>
              <a:rPr lang="fr-BE"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654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1305342"/>
            <a:ext cx="7992888" cy="5355312"/>
          </a:xfrm>
          <a:prstGeom prst="rect">
            <a:avLst/>
          </a:prstGeom>
        </p:spPr>
        <p:txBody>
          <a:bodyPr wrap="square">
            <a:spAutoFit/>
          </a:bodyPr>
          <a:lstStyle/>
          <a:p>
            <a:pPr algn="ctr"/>
            <a:r>
              <a:rPr lang="nl-BE" sz="3600" b="1" dirty="0" err="1" smtClean="0"/>
              <a:t>Rotarisch</a:t>
            </a:r>
            <a:r>
              <a:rPr lang="nl-BE" sz="3600" b="1" dirty="0" smtClean="0"/>
              <a:t> </a:t>
            </a:r>
            <a:r>
              <a:rPr lang="nl-BE" sz="3600" b="1" dirty="0"/>
              <a:t>leven onder de </a:t>
            </a:r>
            <a:r>
              <a:rPr lang="nl-BE" sz="3600" b="1" dirty="0" smtClean="0"/>
              <a:t>mobilisatie (2)</a:t>
            </a:r>
          </a:p>
          <a:p>
            <a:pPr algn="ctr"/>
            <a:r>
              <a:rPr lang="nl-BE" sz="3600" b="1" dirty="0" smtClean="0"/>
              <a:t> </a:t>
            </a:r>
          </a:p>
          <a:p>
            <a:r>
              <a:rPr lang="fr-BE" dirty="0" smtClean="0"/>
              <a:t>“</a:t>
            </a:r>
            <a:r>
              <a:rPr lang="fr-BE" dirty="0"/>
              <a:t>Le président présente aux rotariens mobilisés: le </a:t>
            </a:r>
            <a:r>
              <a:rPr lang="fr-BE" dirty="0" err="1" smtClean="0"/>
              <a:t>sécretaire</a:t>
            </a:r>
            <a:r>
              <a:rPr lang="fr-BE" dirty="0" smtClean="0"/>
              <a:t> </a:t>
            </a:r>
            <a:r>
              <a:rPr lang="fr-BE" dirty="0">
                <a:solidFill>
                  <a:srgbClr val="FF0000"/>
                </a:solidFill>
              </a:rPr>
              <a:t>Francis </a:t>
            </a:r>
            <a:r>
              <a:rPr lang="fr-BE" dirty="0" err="1">
                <a:solidFill>
                  <a:srgbClr val="FF0000"/>
                </a:solidFill>
              </a:rPr>
              <a:t>Leys</a:t>
            </a:r>
            <a:r>
              <a:rPr lang="fr-BE" dirty="0"/>
              <a:t>, le trésorier </a:t>
            </a:r>
            <a:r>
              <a:rPr lang="fr-BE" dirty="0">
                <a:solidFill>
                  <a:srgbClr val="FF0000"/>
                </a:solidFill>
              </a:rPr>
              <a:t>Jousse</a:t>
            </a:r>
            <a:r>
              <a:rPr lang="fr-BE" dirty="0"/>
              <a:t>, le sergent d’armes </a:t>
            </a:r>
            <a:r>
              <a:rPr lang="fr-BE" dirty="0" err="1">
                <a:solidFill>
                  <a:srgbClr val="FF0000"/>
                </a:solidFill>
              </a:rPr>
              <a:t>Vanderstegen</a:t>
            </a:r>
            <a:r>
              <a:rPr lang="fr-BE" dirty="0"/>
              <a:t> et </a:t>
            </a:r>
            <a:r>
              <a:rPr lang="fr-BE" dirty="0">
                <a:solidFill>
                  <a:srgbClr val="FF0000"/>
                </a:solidFill>
              </a:rPr>
              <a:t>Van </a:t>
            </a:r>
            <a:r>
              <a:rPr lang="fr-BE" dirty="0" err="1">
                <a:solidFill>
                  <a:srgbClr val="FF0000"/>
                </a:solidFill>
              </a:rPr>
              <a:t>Hoorebeke</a:t>
            </a:r>
            <a:r>
              <a:rPr lang="fr-BE" dirty="0"/>
              <a:t>, qui n’ont plus pu assister à la </a:t>
            </a:r>
            <a:r>
              <a:rPr lang="fr-BE" dirty="0" smtClean="0"/>
              <a:t>séance </a:t>
            </a:r>
            <a:r>
              <a:rPr lang="fr-BE" dirty="0"/>
              <a:t>de ce jour, nos plus cordiales salutations; il exprime notre vœux ardent de les voir revenir parmi nous le plus tôt possible</a:t>
            </a:r>
            <a:r>
              <a:rPr lang="fr-BE" dirty="0" smtClean="0"/>
              <a:t>.»</a:t>
            </a:r>
            <a:r>
              <a:rPr lang="en-US" dirty="0"/>
              <a:t> </a:t>
            </a:r>
            <a:r>
              <a:rPr lang="nl-BE" dirty="0" smtClean="0"/>
              <a:t>LH,1939-09-01-02</a:t>
            </a:r>
            <a:endParaRPr lang="en-US" dirty="0"/>
          </a:p>
          <a:p>
            <a:endParaRPr lang="nl-BE" dirty="0" smtClean="0"/>
          </a:p>
          <a:p>
            <a:r>
              <a:rPr lang="nl-BE" dirty="0" smtClean="0"/>
              <a:t>Op </a:t>
            </a:r>
            <a:r>
              <a:rPr lang="nl-BE" dirty="0"/>
              <a:t>de vergadering van 17 november 1939 blijkt ook</a:t>
            </a:r>
            <a:r>
              <a:rPr lang="nl-BE" dirty="0">
                <a:solidFill>
                  <a:srgbClr val="FF0000"/>
                </a:solidFill>
              </a:rPr>
              <a:t> </a:t>
            </a:r>
            <a:r>
              <a:rPr lang="nl-BE" dirty="0" err="1">
                <a:solidFill>
                  <a:srgbClr val="FF0000"/>
                </a:solidFill>
              </a:rPr>
              <a:t>Masquelier</a:t>
            </a:r>
            <a:r>
              <a:rPr lang="nl-BE" dirty="0">
                <a:solidFill>
                  <a:srgbClr val="FF0000"/>
                </a:solidFill>
              </a:rPr>
              <a:t> </a:t>
            </a:r>
            <a:r>
              <a:rPr lang="nl-BE" dirty="0"/>
              <a:t>onder de wapens te zijn geroepen. LH, 1939-11-17-01</a:t>
            </a:r>
            <a:endParaRPr lang="en-US" dirty="0"/>
          </a:p>
          <a:p>
            <a:endParaRPr lang="fr-BE" dirty="0"/>
          </a:p>
          <a:p>
            <a:endParaRPr lang="fr-BE" dirty="0" smtClean="0"/>
          </a:p>
          <a:p>
            <a:r>
              <a:rPr lang="fr-BE" dirty="0" smtClean="0"/>
              <a:t>De </a:t>
            </a:r>
            <a:r>
              <a:rPr lang="fr-BE" dirty="0" err="1"/>
              <a:t>leden</a:t>
            </a:r>
            <a:r>
              <a:rPr lang="fr-BE" dirty="0"/>
              <a:t> met </a:t>
            </a:r>
            <a:r>
              <a:rPr lang="fr-BE" dirty="0" err="1"/>
              <a:t>Franse</a:t>
            </a:r>
            <a:r>
              <a:rPr lang="fr-BE" dirty="0"/>
              <a:t> </a:t>
            </a:r>
            <a:r>
              <a:rPr lang="fr-BE" dirty="0" err="1"/>
              <a:t>nationaliteit</a:t>
            </a:r>
            <a:r>
              <a:rPr lang="fr-BE" dirty="0"/>
              <a:t> </a:t>
            </a:r>
            <a:r>
              <a:rPr lang="fr-BE" dirty="0" err="1"/>
              <a:t>ontsnappen</a:t>
            </a:r>
            <a:r>
              <a:rPr lang="fr-BE" dirty="0"/>
              <a:t> niet </a:t>
            </a:r>
            <a:r>
              <a:rPr lang="fr-BE" dirty="0" err="1"/>
              <a:t>aan</a:t>
            </a:r>
            <a:r>
              <a:rPr lang="fr-BE" dirty="0"/>
              <a:t> de </a:t>
            </a:r>
            <a:r>
              <a:rPr lang="fr-BE" dirty="0" err="1"/>
              <a:t>mobilisatie</a:t>
            </a:r>
            <a:r>
              <a:rPr lang="fr-BE" dirty="0"/>
              <a:t>.”</a:t>
            </a:r>
            <a:r>
              <a:rPr lang="fr-BE" dirty="0" err="1"/>
              <a:t>Gellens</a:t>
            </a:r>
            <a:r>
              <a:rPr lang="fr-BE" dirty="0"/>
              <a:t> annonce le départ pour la France, où ils rejoignent l’armée, de notre vice-président </a:t>
            </a:r>
            <a:r>
              <a:rPr lang="fr-BE" dirty="0" err="1">
                <a:solidFill>
                  <a:srgbClr val="FF0000"/>
                </a:solidFill>
              </a:rPr>
              <a:t>Evaldre</a:t>
            </a:r>
            <a:r>
              <a:rPr lang="fr-BE" dirty="0">
                <a:solidFill>
                  <a:srgbClr val="FF0000"/>
                </a:solidFill>
              </a:rPr>
              <a:t> </a:t>
            </a:r>
            <a:r>
              <a:rPr lang="fr-BE" dirty="0"/>
              <a:t>et de notre </a:t>
            </a:r>
            <a:r>
              <a:rPr lang="fr-BE" dirty="0" err="1"/>
              <a:t>sécretaire</a:t>
            </a:r>
            <a:r>
              <a:rPr lang="fr-BE" dirty="0"/>
              <a:t>-adjoint </a:t>
            </a:r>
            <a:r>
              <a:rPr lang="fr-BE" dirty="0" err="1">
                <a:solidFill>
                  <a:srgbClr val="FF0000"/>
                </a:solidFill>
              </a:rPr>
              <a:t>Saffar</a:t>
            </a:r>
            <a:r>
              <a:rPr lang="fr-BE" dirty="0">
                <a:solidFill>
                  <a:srgbClr val="FF0000"/>
                </a:solidFill>
              </a:rPr>
              <a:t>.</a:t>
            </a:r>
            <a:r>
              <a:rPr lang="fr-BE" dirty="0"/>
              <a:t> »</a:t>
            </a:r>
            <a:endParaRPr lang="en-US" dirty="0"/>
          </a:p>
          <a:p>
            <a:r>
              <a:rPr lang="nl-BE" dirty="0"/>
              <a:t>LH, 1939-09-08-01</a:t>
            </a:r>
            <a:endParaRPr lang="en-US" dirty="0"/>
          </a:p>
          <a:p>
            <a:pPr algn="ct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691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 calcmode="lin" valueType="num">
                                      <p:cBhvr additive="base">
                                        <p:cTn id="1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 calcmode="lin" valueType="num">
                                      <p:cBhvr additive="base">
                                        <p:cTn id="2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1305342"/>
            <a:ext cx="7992888" cy="5632311"/>
          </a:xfrm>
          <a:prstGeom prst="rect">
            <a:avLst/>
          </a:prstGeom>
        </p:spPr>
        <p:txBody>
          <a:bodyPr wrap="square">
            <a:spAutoFit/>
          </a:bodyPr>
          <a:lstStyle/>
          <a:p>
            <a:pPr algn="ctr"/>
            <a:r>
              <a:rPr lang="nl-BE" sz="3600" b="1" dirty="0" err="1" smtClean="0"/>
              <a:t>Rotarisch</a:t>
            </a:r>
            <a:r>
              <a:rPr lang="nl-BE" sz="3600" b="1" dirty="0" smtClean="0"/>
              <a:t> </a:t>
            </a:r>
            <a:r>
              <a:rPr lang="nl-BE" sz="3600" b="1" dirty="0"/>
              <a:t>leven onder de </a:t>
            </a:r>
            <a:r>
              <a:rPr lang="nl-BE" sz="3600" b="1" dirty="0" smtClean="0"/>
              <a:t>mobilisatie (3)</a:t>
            </a:r>
          </a:p>
          <a:p>
            <a:pPr algn="ctr"/>
            <a:r>
              <a:rPr lang="nl-BE" sz="3600" b="1" dirty="0" smtClean="0"/>
              <a:t> </a:t>
            </a:r>
          </a:p>
          <a:p>
            <a:r>
              <a:rPr lang="nl-BE" dirty="0"/>
              <a:t>Voor het eerste en tot dusver het laatst zijn </a:t>
            </a:r>
            <a:r>
              <a:rPr lang="nl-BE" dirty="0">
                <a:solidFill>
                  <a:srgbClr val="FF0000"/>
                </a:solidFill>
              </a:rPr>
              <a:t>alle leden toegelaten tot de comitévergaderingen</a:t>
            </a:r>
            <a:r>
              <a:rPr lang="nl-BE" dirty="0"/>
              <a:t> (vermelding in de weekbrief van 1 december 1939). </a:t>
            </a:r>
            <a:r>
              <a:rPr lang="fr-BE" dirty="0"/>
              <a:t>“Il en est décidé ainsi : ces réunions du comité, auxquelles tous les membres nous feraient plaisir en y assistant, auront lieu au local, le lundis, de 18 à 19 heures…. Il est décidé également que </a:t>
            </a:r>
            <a:r>
              <a:rPr lang="fr-BE" dirty="0">
                <a:solidFill>
                  <a:srgbClr val="FF0000"/>
                </a:solidFill>
              </a:rPr>
              <a:t>nous ferons appel aux femmes des rotariens gantois, pour qu’elles veuillent bien apporter leur généreux concours à cette aide à nos soldats, en façonnant, lors de leurs réunions hebdomadaires, des objets utiles : écharpes, gants de laine</a:t>
            </a:r>
            <a:r>
              <a:rPr lang="fr-BE" dirty="0"/>
              <a:t>, etc. » </a:t>
            </a:r>
            <a:r>
              <a:rPr lang="nl-BE" dirty="0"/>
              <a:t>Er wordt ook beslist een beperkt comité op te richten om materiële hulp te bieden aan Rotariërs, hun zonen en schoonzonen. </a:t>
            </a:r>
            <a:r>
              <a:rPr lang="fr-BE" dirty="0"/>
              <a:t>“Les dames rotariennes ont exposé pour nous dans notre salon de réception, tous les travaux exécutés, par elles, jusqu’ici pour nos mobilisés et leurs familles. (</a:t>
            </a:r>
            <a:r>
              <a:rPr lang="fr-BE" dirty="0" err="1"/>
              <a:t>chausettes</a:t>
            </a:r>
            <a:r>
              <a:rPr lang="fr-BE" dirty="0"/>
              <a:t>, écharpes, gants, </a:t>
            </a:r>
            <a:r>
              <a:rPr lang="fr-BE" dirty="0" err="1"/>
              <a:t>mouffes</a:t>
            </a:r>
            <a:r>
              <a:rPr lang="fr-BE" dirty="0"/>
              <a:t>, mitaines, pull-overs, passe-montagnes, genouillères, petit pantalon de drap) Nous les admirons avec la plus grande conviction ! »”</a:t>
            </a:r>
            <a:endParaRPr lang="en-US" dirty="0"/>
          </a:p>
          <a:p>
            <a:r>
              <a:rPr lang="nl-BE" dirty="0"/>
              <a:t>LH, 1939-09-08-01</a:t>
            </a:r>
            <a:endParaRPr lang="en-US" dirty="0"/>
          </a:p>
          <a:p>
            <a:r>
              <a:rPr lang="nl-BE" dirty="0"/>
              <a:t>LH, 1939-12-01-01</a:t>
            </a:r>
            <a:endParaRPr lang="en-US" dirty="0"/>
          </a:p>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23259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1305342"/>
            <a:ext cx="7992888" cy="3693319"/>
          </a:xfrm>
          <a:prstGeom prst="rect">
            <a:avLst/>
          </a:prstGeom>
        </p:spPr>
        <p:txBody>
          <a:bodyPr wrap="square">
            <a:spAutoFit/>
          </a:bodyPr>
          <a:lstStyle/>
          <a:p>
            <a:pPr algn="ctr"/>
            <a:r>
              <a:rPr lang="nl-BE" sz="3600" b="1" dirty="0" err="1" smtClean="0"/>
              <a:t>Rotarisch</a:t>
            </a:r>
            <a:r>
              <a:rPr lang="nl-BE" sz="3600" b="1" dirty="0" smtClean="0"/>
              <a:t> </a:t>
            </a:r>
            <a:r>
              <a:rPr lang="nl-BE" sz="3600" b="1" dirty="0"/>
              <a:t>leven onder de </a:t>
            </a:r>
            <a:r>
              <a:rPr lang="nl-BE" sz="3600" b="1" dirty="0" smtClean="0"/>
              <a:t>mobilisatie (4)</a:t>
            </a:r>
          </a:p>
          <a:p>
            <a:pPr algn="ctr"/>
            <a:r>
              <a:rPr lang="nl-BE" sz="3600" b="1" dirty="0" smtClean="0"/>
              <a:t> </a:t>
            </a:r>
          </a:p>
          <a:p>
            <a:r>
              <a:rPr lang="nl-BE" dirty="0"/>
              <a:t>Om de middelen niet te verspillen beslist het comité voorlopig geen pakketjes te verzenden naar de gemobiliseerde soldaten. </a:t>
            </a:r>
            <a:r>
              <a:rPr lang="fr-BE" dirty="0"/>
              <a:t>“</a:t>
            </a:r>
            <a:r>
              <a:rPr lang="fr-BE" dirty="0">
                <a:solidFill>
                  <a:srgbClr val="FF0000"/>
                </a:solidFill>
              </a:rPr>
              <a:t>Ce serait plus efficace de soutenir une ou deux familles gantoises dont les chefs seraient </a:t>
            </a:r>
            <a:r>
              <a:rPr lang="fr-BE" dirty="0" smtClean="0">
                <a:solidFill>
                  <a:srgbClr val="FF0000"/>
                </a:solidFill>
              </a:rPr>
              <a:t>mobilisés</a:t>
            </a:r>
            <a:r>
              <a:rPr lang="fr-BE" dirty="0"/>
              <a:t>.</a:t>
            </a:r>
            <a:endParaRPr lang="en-US" dirty="0"/>
          </a:p>
          <a:p>
            <a:r>
              <a:rPr lang="nl-BE" dirty="0"/>
              <a:t>LH, 1939-09-15-01</a:t>
            </a:r>
            <a:endParaRPr lang="en-US" dirty="0"/>
          </a:p>
          <a:p>
            <a:pPr algn="ctr"/>
            <a:endParaRPr lang="nl-BE" dirty="0" smtClean="0"/>
          </a:p>
          <a:p>
            <a:r>
              <a:rPr lang="fr-BE" dirty="0"/>
              <a:t>« </a:t>
            </a:r>
            <a:r>
              <a:rPr lang="fr-BE" dirty="0" err="1"/>
              <a:t>Saffar</a:t>
            </a:r>
            <a:r>
              <a:rPr lang="fr-BE" dirty="0"/>
              <a:t> nous donne d’émouvants détails sur le merveilleux moral qui règne dans l’armée française ainsi que parmi la population civile.»</a:t>
            </a:r>
            <a:endParaRPr lang="en-US" dirty="0"/>
          </a:p>
          <a:p>
            <a:r>
              <a:rPr lang="nl-BE" dirty="0"/>
              <a:t>LH, 1939-10-20-01</a:t>
            </a:r>
            <a:endParaRPr lang="en-US" dirty="0"/>
          </a:p>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7220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395536" y="1305342"/>
            <a:ext cx="7992888" cy="4247317"/>
          </a:xfrm>
          <a:prstGeom prst="rect">
            <a:avLst/>
          </a:prstGeom>
        </p:spPr>
        <p:txBody>
          <a:bodyPr wrap="square">
            <a:spAutoFit/>
          </a:bodyPr>
          <a:lstStyle/>
          <a:p>
            <a:pPr algn="ctr"/>
            <a:r>
              <a:rPr lang="nl-BE" sz="3600" b="1" dirty="0" err="1" smtClean="0"/>
              <a:t>Rotarisch</a:t>
            </a:r>
            <a:r>
              <a:rPr lang="nl-BE" sz="3600" b="1" dirty="0" smtClean="0"/>
              <a:t> </a:t>
            </a:r>
            <a:r>
              <a:rPr lang="nl-BE" sz="3600" b="1" dirty="0"/>
              <a:t>leven onder de </a:t>
            </a:r>
            <a:r>
              <a:rPr lang="nl-BE" sz="3600" b="1" dirty="0" smtClean="0"/>
              <a:t>mobilisatie (5)</a:t>
            </a:r>
          </a:p>
          <a:p>
            <a:pPr algn="ctr"/>
            <a:r>
              <a:rPr lang="nl-BE" sz="3600" b="1" dirty="0" smtClean="0"/>
              <a:t> </a:t>
            </a:r>
          </a:p>
          <a:p>
            <a:r>
              <a:rPr lang="nl-BE" dirty="0">
                <a:solidFill>
                  <a:srgbClr val="FF0000"/>
                </a:solidFill>
              </a:rPr>
              <a:t>Vanaf de mobilisatie gaat </a:t>
            </a:r>
            <a:r>
              <a:rPr lang="nl-BE" dirty="0" err="1">
                <a:solidFill>
                  <a:srgbClr val="FF0000"/>
                </a:solidFill>
              </a:rPr>
              <a:t>Vandenhaute</a:t>
            </a:r>
            <a:r>
              <a:rPr lang="nl-BE" dirty="0">
                <a:solidFill>
                  <a:srgbClr val="FF0000"/>
                </a:solidFill>
              </a:rPr>
              <a:t> onderhandelen met de cateraar. </a:t>
            </a:r>
            <a:r>
              <a:rPr lang="fr-BE" dirty="0"/>
              <a:t>“</a:t>
            </a:r>
            <a:r>
              <a:rPr lang="fr-BE" dirty="0" err="1"/>
              <a:t>Vandenhaute</a:t>
            </a:r>
            <a:r>
              <a:rPr lang="fr-BE" dirty="0"/>
              <a:t> signale que notre </a:t>
            </a:r>
            <a:r>
              <a:rPr lang="fr-BE" dirty="0" err="1"/>
              <a:t>hotelier</a:t>
            </a:r>
            <a:r>
              <a:rPr lang="fr-BE" dirty="0"/>
              <a:t> pourrait abaisser assez sensiblement le prix des déjeuners en </a:t>
            </a:r>
            <a:r>
              <a:rPr lang="fr-BE" dirty="0" err="1"/>
              <a:t>reduisant</a:t>
            </a:r>
            <a:r>
              <a:rPr lang="fr-BE" dirty="0"/>
              <a:t> leur composition et en simplifiant leur organisation.” </a:t>
            </a:r>
            <a:r>
              <a:rPr lang="fr-BE" dirty="0" err="1"/>
              <a:t>Het</a:t>
            </a:r>
            <a:r>
              <a:rPr lang="fr-BE" dirty="0"/>
              <a:t> </a:t>
            </a:r>
            <a:r>
              <a:rPr lang="fr-BE" dirty="0" err="1"/>
              <a:t>voorstel</a:t>
            </a:r>
            <a:r>
              <a:rPr lang="fr-BE" dirty="0"/>
              <a:t> </a:t>
            </a:r>
            <a:r>
              <a:rPr lang="fr-BE" dirty="0" err="1"/>
              <a:t>wordt</a:t>
            </a:r>
            <a:r>
              <a:rPr lang="fr-BE" dirty="0"/>
              <a:t> </a:t>
            </a:r>
            <a:r>
              <a:rPr lang="fr-BE" dirty="0" err="1"/>
              <a:t>aanvaard</a:t>
            </a:r>
            <a:r>
              <a:rPr lang="fr-BE" dirty="0" smtClean="0"/>
              <a:t>.</a:t>
            </a:r>
            <a:r>
              <a:rPr lang="nl-BE" dirty="0"/>
              <a:t> LH, 1939-09-15-01</a:t>
            </a:r>
            <a:endParaRPr lang="en-US" dirty="0"/>
          </a:p>
          <a:p>
            <a:endParaRPr lang="en-US" dirty="0"/>
          </a:p>
          <a:p>
            <a:r>
              <a:rPr lang="fr-BE" dirty="0"/>
              <a:t>“A partir du 3 novembre 1939, le prix du déjeuner est fixé à 20 frs : 15 frs pour le coût du repas, 2 frs pour le service du maître d’hôtel et une obole de 3frs pour notre caisse de bienfaisance. Les 20 frs. Seront versés au maître d’hôtel avant le déjeuner, en échange de la contremarque.»</a:t>
            </a:r>
            <a:endParaRPr lang="en-US" dirty="0"/>
          </a:p>
          <a:p>
            <a:r>
              <a:rPr lang="nl-BE" dirty="0" smtClean="0"/>
              <a:t>LH</a:t>
            </a:r>
            <a:r>
              <a:rPr lang="nl-BE" dirty="0"/>
              <a:t>, 1939-10-27-01</a:t>
            </a:r>
            <a:endParaRPr lang="en-US" dirty="0"/>
          </a:p>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4283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4351" y="1268760"/>
            <a:ext cx="8666022" cy="3816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962509"/>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539552" y="619447"/>
            <a:ext cx="8280920" cy="4585871"/>
          </a:xfrm>
          <a:prstGeom prst="rect">
            <a:avLst/>
          </a:prstGeom>
        </p:spPr>
        <p:txBody>
          <a:bodyPr wrap="square">
            <a:spAutoFit/>
          </a:bodyPr>
          <a:lstStyle/>
          <a:p>
            <a:pPr algn="ctr"/>
            <a:r>
              <a:rPr lang="nl-BE" sz="4000" b="1" dirty="0"/>
              <a:t>Ter afronding</a:t>
            </a:r>
            <a:endParaRPr lang="en-US" sz="4000" dirty="0"/>
          </a:p>
          <a:p>
            <a:r>
              <a:rPr lang="nl-BE" b="1" dirty="0"/>
              <a:t> </a:t>
            </a:r>
            <a:endParaRPr lang="en-US" dirty="0"/>
          </a:p>
          <a:p>
            <a:r>
              <a:rPr lang="nl-BE" dirty="0" smtClean="0"/>
              <a:t>Samengevat </a:t>
            </a:r>
            <a:r>
              <a:rPr lang="nl-BE" dirty="0"/>
              <a:t>was de situatie bij het uitbreken van de oorlog de volgende.</a:t>
            </a:r>
            <a:endParaRPr lang="en-US" dirty="0"/>
          </a:p>
          <a:p>
            <a:r>
              <a:rPr lang="nl-BE" dirty="0"/>
              <a:t> </a:t>
            </a:r>
            <a:endParaRPr lang="en-US" dirty="0"/>
          </a:p>
          <a:p>
            <a:pPr marL="285750" lvl="0" indent="-285750">
              <a:buFontTx/>
              <a:buChar char="-"/>
            </a:pPr>
            <a:r>
              <a:rPr lang="nl-BE" dirty="0" smtClean="0"/>
              <a:t>Van </a:t>
            </a:r>
            <a:r>
              <a:rPr lang="nl-BE" dirty="0"/>
              <a:t>de achttien “</a:t>
            </a:r>
            <a:r>
              <a:rPr lang="nl-BE" dirty="0" err="1"/>
              <a:t>founding</a:t>
            </a:r>
            <a:r>
              <a:rPr lang="nl-BE" dirty="0"/>
              <a:t> </a:t>
            </a:r>
            <a:r>
              <a:rPr lang="nl-BE" dirty="0" err="1"/>
              <a:t>fathers</a:t>
            </a:r>
            <a:r>
              <a:rPr lang="nl-BE" dirty="0"/>
              <a:t>” maken er nog tien deel uit van de club gezien Louis </a:t>
            </a:r>
            <a:r>
              <a:rPr lang="nl-BE" dirty="0" err="1"/>
              <a:t>Fredericq</a:t>
            </a:r>
            <a:r>
              <a:rPr lang="nl-BE" dirty="0"/>
              <a:t> zijn lidmaatschap niet heropnam na het ambt van provincie gouverneur te hebben bekleed. </a:t>
            </a:r>
            <a:endParaRPr lang="nl-BE" dirty="0" smtClean="0"/>
          </a:p>
          <a:p>
            <a:pPr marL="285750" lvl="0" indent="-285750">
              <a:buFontTx/>
              <a:buChar char="-"/>
            </a:pPr>
            <a:endParaRPr lang="en-US" dirty="0"/>
          </a:p>
          <a:p>
            <a:pPr marL="285750" lvl="0" indent="-285750">
              <a:buFontTx/>
              <a:buChar char="-"/>
            </a:pPr>
            <a:r>
              <a:rPr lang="nl-BE" dirty="0" smtClean="0"/>
              <a:t>De </a:t>
            </a:r>
            <a:r>
              <a:rPr lang="nl-BE" dirty="0"/>
              <a:t>Consuls van </a:t>
            </a:r>
            <a:r>
              <a:rPr lang="nl-BE" dirty="0" err="1"/>
              <a:t>Nederland,Engeland</a:t>
            </a:r>
            <a:r>
              <a:rPr lang="nl-BE" dirty="0"/>
              <a:t> en Frankrijk waren eveneens steeds lid van RC Gent</a:t>
            </a:r>
            <a:r>
              <a:rPr lang="nl-BE" dirty="0" smtClean="0"/>
              <a:t>.</a:t>
            </a:r>
          </a:p>
          <a:p>
            <a:pPr lvl="0"/>
            <a:endParaRPr lang="nl-BE" dirty="0" smtClean="0"/>
          </a:p>
          <a:p>
            <a:pPr marL="285750" indent="-285750">
              <a:buFontTx/>
              <a:buChar char="-"/>
            </a:pPr>
            <a:r>
              <a:rPr lang="nl-BE" dirty="0"/>
              <a:t>Van zodra het erelidmaatschap ingevoerd werd, waren de gouverneur van de provincie, de burgemeester van de stad en de voorzitter van de kamer van koophandel erelid van RC Gent.</a:t>
            </a:r>
          </a:p>
          <a:p>
            <a:pPr marL="285750" lvl="0" indent="-285750">
              <a:buFontTx/>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7896737"/>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0"/>
          </p:nvPr>
        </p:nvSpPr>
        <p:spPr>
          <a:xfrm>
            <a:off x="133962" y="6270491"/>
            <a:ext cx="9144000" cy="399864"/>
          </a:xfrm>
          <a:noFill/>
        </p:spPr>
        <p:txBody>
          <a:bodyPr/>
          <a:lstStyle/>
          <a:p>
            <a:pPr defTabSz="914405"/>
            <a:r>
              <a:rPr lang="en-US" dirty="0" smtClean="0"/>
              <a:t>2014-12-08</a:t>
            </a:r>
          </a:p>
        </p:txBody>
      </p:sp>
      <p:sp>
        <p:nvSpPr>
          <p:cNvPr id="2" name="Rectangle 1"/>
          <p:cNvSpPr/>
          <p:nvPr/>
        </p:nvSpPr>
        <p:spPr>
          <a:xfrm>
            <a:off x="611560" y="751344"/>
            <a:ext cx="8280920" cy="5693866"/>
          </a:xfrm>
          <a:prstGeom prst="rect">
            <a:avLst/>
          </a:prstGeom>
        </p:spPr>
        <p:txBody>
          <a:bodyPr wrap="square">
            <a:spAutoFit/>
          </a:bodyPr>
          <a:lstStyle/>
          <a:p>
            <a:pPr lvl="0"/>
            <a:endParaRPr lang="nl-BE" dirty="0" smtClean="0"/>
          </a:p>
          <a:p>
            <a:pPr algn="ctr"/>
            <a:r>
              <a:rPr lang="nl-BE" sz="4000" b="1" dirty="0"/>
              <a:t>Ter </a:t>
            </a:r>
            <a:r>
              <a:rPr lang="nl-BE" sz="4000" b="1" dirty="0" smtClean="0"/>
              <a:t>afronding (2)</a:t>
            </a:r>
            <a:endParaRPr lang="en-US" sz="4000" dirty="0"/>
          </a:p>
          <a:p>
            <a:pPr marL="285750" lvl="0" indent="-285750">
              <a:buFontTx/>
              <a:buChar char="-"/>
            </a:pPr>
            <a:endParaRPr lang="nl-BE" dirty="0"/>
          </a:p>
          <a:p>
            <a:pPr marL="285750" lvl="0" indent="-285750">
              <a:buFontTx/>
              <a:buChar char="-"/>
            </a:pPr>
            <a:endParaRPr lang="nl-BE" dirty="0" smtClean="0"/>
          </a:p>
          <a:p>
            <a:pPr marL="285750" lvl="0" indent="-285750">
              <a:buFontTx/>
              <a:buChar char="-"/>
            </a:pPr>
            <a:r>
              <a:rPr lang="nl-BE" dirty="0" smtClean="0"/>
              <a:t>Het </a:t>
            </a:r>
            <a:r>
              <a:rPr lang="nl-BE" dirty="0"/>
              <a:t>ledenverloop was groot en is dus blijkbaar van alle tijden.</a:t>
            </a:r>
          </a:p>
          <a:p>
            <a:pPr marL="285750" lvl="0" indent="-285750">
              <a:buFontTx/>
              <a:buChar char="-"/>
            </a:pPr>
            <a:endParaRPr lang="en-US" dirty="0"/>
          </a:p>
          <a:p>
            <a:pPr marL="285750" lvl="0" indent="-285750">
              <a:buFontTx/>
              <a:buChar char="-"/>
            </a:pPr>
            <a:r>
              <a:rPr lang="nl-BE" dirty="0" err="1"/>
              <a:t>Assiduiteit</a:t>
            </a:r>
            <a:r>
              <a:rPr lang="nl-BE" dirty="0"/>
              <a:t> was toen ook reeds een probleem.</a:t>
            </a:r>
          </a:p>
          <a:p>
            <a:pPr lvl="0"/>
            <a:endParaRPr lang="nl-BE" dirty="0"/>
          </a:p>
          <a:p>
            <a:pPr marL="285750" lvl="0" indent="-285750">
              <a:buFontTx/>
              <a:buChar char="-"/>
            </a:pPr>
            <a:r>
              <a:rPr lang="nl-BE" dirty="0"/>
              <a:t>Elk lid was Franstalig. Sommige leden kenden geen Nederlands; andere waren polyglotten</a:t>
            </a:r>
            <a:r>
              <a:rPr lang="nl-BE" dirty="0" smtClean="0"/>
              <a:t>. Enkele leden hadden de Franse nationaliteit,</a:t>
            </a:r>
            <a:endParaRPr lang="nl-BE" dirty="0"/>
          </a:p>
          <a:p>
            <a:pPr marL="285750" lvl="0" indent="-285750">
              <a:buFontTx/>
              <a:buChar char="-"/>
            </a:pPr>
            <a:endParaRPr lang="en-US" dirty="0"/>
          </a:p>
          <a:p>
            <a:pPr marL="285750" lvl="0" indent="-285750">
              <a:buFontTx/>
              <a:buChar char="-"/>
            </a:pPr>
            <a:r>
              <a:rPr lang="nl-BE" dirty="0" smtClean="0"/>
              <a:t>RC </a:t>
            </a:r>
            <a:r>
              <a:rPr lang="nl-BE" dirty="0"/>
              <a:t>Gent heeft onder zijn vooroorlogse leden drie gouverneurs voortgebracht waaronder één Rotary gouverneur (</a:t>
            </a:r>
            <a:r>
              <a:rPr lang="nl-BE" dirty="0" err="1"/>
              <a:t>Vandenhaute</a:t>
            </a:r>
            <a:r>
              <a:rPr lang="nl-BE" dirty="0"/>
              <a:t>) en twee provinciegouverneurs nl. Professor Louis Baron Frederick en Maurice Vanden </a:t>
            </a:r>
            <a:r>
              <a:rPr lang="nl-BE" dirty="0" err="1"/>
              <a:t>Bogaerde</a:t>
            </a:r>
            <a:r>
              <a:rPr lang="nl-BE" dirty="0" smtClean="0"/>
              <a:t>.</a:t>
            </a:r>
          </a:p>
          <a:p>
            <a:pPr marL="285750" lvl="0" indent="-285750">
              <a:buFontTx/>
              <a:buChar char="-"/>
            </a:pPr>
            <a:endParaRPr lang="en-US" dirty="0"/>
          </a:p>
          <a:p>
            <a:pPr marL="285750" lvl="0" indent="-285750">
              <a:buFontTx/>
              <a:buChar char="-"/>
            </a:pPr>
            <a:r>
              <a:rPr lang="nl-BE" dirty="0" smtClean="0"/>
              <a:t>De </a:t>
            </a:r>
            <a:r>
              <a:rPr lang="nl-BE" dirty="0"/>
              <a:t>club vergadert volgens de </a:t>
            </a:r>
            <a:r>
              <a:rPr lang="nl-BE" dirty="0" err="1"/>
              <a:t>annuaires</a:t>
            </a:r>
            <a:r>
              <a:rPr lang="nl-BE" dirty="0"/>
              <a:t> in Restaurant Vanden </a:t>
            </a:r>
            <a:r>
              <a:rPr lang="nl-BE" dirty="0" err="1"/>
              <a:t>Veegaete</a:t>
            </a:r>
            <a:r>
              <a:rPr lang="nl-BE" dirty="0"/>
              <a:t> (sinds mei 1928) en niet in hotel de la </a:t>
            </a:r>
            <a:r>
              <a:rPr lang="nl-BE" dirty="0" err="1" smtClean="0"/>
              <a:t>Poste</a:t>
            </a:r>
            <a:r>
              <a:rPr lang="nl-BE" dirty="0" smtClean="0"/>
              <a:t> (mogelijks vanaf de oprichting tot mei 1928 en terug na de oorlog). </a:t>
            </a:r>
          </a:p>
          <a:p>
            <a:pPr marL="285750" lvl="0" indent="-285750">
              <a:buFontTx/>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306590"/>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87824" y="1169960"/>
            <a:ext cx="2952328" cy="487477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6221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16632"/>
            <a:ext cx="8905011" cy="6264696"/>
          </a:xfrm>
          <a:prstGeom prst="rect">
            <a:avLst/>
          </a:prstGeom>
          <a:noFill/>
          <a:ln w="9525">
            <a:solidFill>
              <a:srgbClr val="FFFF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36749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8145</Words>
  <Application>Microsoft Macintosh PowerPoint</Application>
  <PresentationFormat>Diavoorstelling (4:3)</PresentationFormat>
  <Paragraphs>569</Paragraphs>
  <Slides>82</Slides>
  <Notes>66</Notes>
  <HiddenSlides>0</HiddenSlides>
  <MMClips>0</MMClips>
  <ScaleCrop>false</ScaleCrop>
  <HeadingPairs>
    <vt:vector size="4" baseType="variant">
      <vt:variant>
        <vt:lpstr>Ontwerpsjabloon</vt:lpstr>
      </vt:variant>
      <vt:variant>
        <vt:i4>1</vt:i4>
      </vt:variant>
      <vt:variant>
        <vt:lpstr>Diatitels</vt:lpstr>
      </vt:variant>
      <vt:variant>
        <vt:i4>82</vt:i4>
      </vt:variant>
    </vt:vector>
  </HeadingPairs>
  <TitlesOfParts>
    <vt:vector size="83" baseType="lpstr">
      <vt:lpstr>Office Theme</vt:lpstr>
      <vt:lpstr>Rotary in Gent voor WO II  Bruno Van Verdeghem</vt:lpstr>
      <vt:lpstr>Thematische opbouw  Met weergave van de originele tekst </vt:lpstr>
      <vt:lpstr>Dia 3</vt:lpstr>
      <vt:lpstr> </vt:lpstr>
      <vt:lpstr>1</vt:lpstr>
      <vt:lpstr>Dia 6</vt:lpstr>
      <vt:lpstr>23/2/1905 Chicago   </vt:lpstr>
      <vt:lpstr>Dia 8</vt:lpstr>
      <vt:lpstr>Dia 9</vt:lpstr>
      <vt:lpstr>Dia 10</vt:lpstr>
      <vt:lpstr>De archieven van Rotary Club Oostende bevatten volgende zinsnede:   “En 1925 et 1926 les Rotariens (E. Willems, F. Chazal, M. Dauthine (de Bruxelles), R. Bauwens, A. Bouchery, Ch . de Gheldere (d’Ostende) parcoururent le pays en visitant surtout les grands centres pour y trouver des hommes d’élite et de bonne volonté. Ces apports furent couronnés d’un plein succès et c’est ainsi que furent fondés en 1926 : Anvers (charte 2399), Liège (charte 2421), Gand (charte 2437)  et Charleroi (charte 2454) .”   </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  Wereldtentoonstelling 1935 Brussel  Als een tentoonstellingshall instort in 1935 in Brussel neemt Magnel de volgende vergadering het woord. De secretaris tekent volgende passage op.”Magnel nous parle d’un problème qu’il vit activement depuis cinq mois: l’étude du pénible accident qui s’est produit à l’Exposition de Bruxelles. Si les créateurs du projet se demandent encore pourquoi le hall s’est écroulé, Magnel a su fort simplement le faire comprendre à son auditoire. Actuellement tout a été reconstruit ou consolidé et nous pouvons sans crainte aller voir les splendeurs de l’Exposition de Bruxelles.» LH, 1935-04-26-01  Le samedi 14 mars 1936 les membres du club de Gand et les dames visiteront la prison centrale de Gand. Cette visite est de nature à attirer d’autres rotariens. » LH, 1936-02-28-01 </vt:lpstr>
      <vt:lpstr>Dia 36</vt:lpstr>
      <vt:lpstr>Dia 37</vt:lpstr>
      <vt:lpstr>Dia 38</vt:lpstr>
      <vt:lpstr>Dia 39</vt:lpstr>
      <vt:lpstr>Dia 40</vt:lpstr>
      <vt:lpstr>Dia 41</vt:lpstr>
      <vt:lpstr>Dia 42</vt:lpstr>
      <vt:lpstr>Dia 43</vt:lpstr>
      <vt:lpstr>Dia 44</vt:lpstr>
      <vt:lpstr>Enkele minder evidente issues doorheen de jaren</vt:lpstr>
      <vt:lpstr>Dia 46</vt:lpstr>
      <vt:lpstr>“As the Chairman was told you, I was president in my little home town of Ghent for three years. In the beginning the committees would not gather. Then I did the same thing that Governor Vanneman (Albany New York) told you. I invited the chairman into my own home, and their I explaines the program and the division of every committee. Then the second year and the third year, all the chairman did the same. They invited the members into their homes, not for lunch, not for dinner, but for a cup of tea and cigars, in the evening, and they prepared the program for the month. I may say that the president who is following me is doing the same thing in the club of Ghent, and all the clubs of Belgium are doing the same thing. There is only one club in the District of Belgium that did not understand its duties, and it fell. We were obliged to ask them to return the charter… </vt:lpstr>
      <vt:lpstr>Dia 48</vt:lpstr>
      <vt:lpstr>Dia 49</vt:lpstr>
      <vt:lpstr>Dia 50</vt:lpstr>
      <vt:lpstr>Dia 51</vt:lpstr>
      <vt:lpstr>Dia 52</vt:lpstr>
      <vt:lpstr>Dia 53</vt:lpstr>
      <vt:lpstr> De Vervlaamsing van de U Gent laat zich voelen in Rotary   “Magnel salue ensuite le rotarien Faider, professeur à notre Université, où malheureusement il est mis dans l’impossibilité d’enseigner depuis les réformes linguistiques. … Avant la flamandisation de l’Université de Gand, le Hainaut lui fournissait annuellement 100 à 150 étudiants qui s’inscrivaient presque exclusivement aux facultés techniques.”  LH, 1936-10-16-01 </vt:lpstr>
      <vt:lpstr>Rotary en de buitenwereld</vt:lpstr>
      <vt:lpstr>Dia 56</vt:lpstr>
      <vt:lpstr>Dia 57</vt:lpstr>
      <vt:lpstr>Dia 58</vt:lpstr>
      <vt:lpstr>Dia 59</vt:lpstr>
      <vt:lpstr>Rotary en de katholieke kerk in België</vt:lpstr>
      <vt:lpstr>Dia 61</vt:lpstr>
      <vt:lpstr>Dia 62</vt:lpstr>
      <vt:lpstr>Dia 63</vt:lpstr>
      <vt:lpstr>Dia 64</vt:lpstr>
      <vt:lpstr>Dia 65</vt:lpstr>
      <vt:lpstr>Dia 66</vt:lpstr>
      <vt:lpstr>Dia 67</vt:lpstr>
      <vt:lpstr>Dia 68</vt:lpstr>
      <vt:lpstr>Rotary en de nieuwe orde / nazisme</vt:lpstr>
      <vt:lpstr>Dia 70</vt:lpstr>
      <vt:lpstr>Dia 71</vt:lpstr>
      <vt:lpstr>Dia 72</vt:lpstr>
      <vt:lpstr>Dia 73</vt:lpstr>
      <vt:lpstr>Dia 74</vt:lpstr>
      <vt:lpstr>Dia 75</vt:lpstr>
      <vt:lpstr>Dia 76</vt:lpstr>
      <vt:lpstr>Dia 77</vt:lpstr>
      <vt:lpstr>Dia 78</vt:lpstr>
      <vt:lpstr>Dia 79</vt:lpstr>
      <vt:lpstr>Dia 80</vt:lpstr>
      <vt:lpstr>Dia 81</vt:lpstr>
      <vt:lpstr>Dia 82</vt:lpstr>
    </vt:vector>
  </TitlesOfParts>
  <Company>ISS Facility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in Gent voor WO II  Bruno Van Verdeghem</dc:title>
  <dc:creator>Van Verdeghem, Bruno</dc:creator>
  <cp:lastModifiedBy>Jacques  </cp:lastModifiedBy>
  <cp:revision>138</cp:revision>
  <dcterms:created xsi:type="dcterms:W3CDTF">2015-06-16T06:59:59Z</dcterms:created>
  <dcterms:modified xsi:type="dcterms:W3CDTF">2015-06-16T07:12:46Z</dcterms:modified>
</cp:coreProperties>
</file>