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78DAF-87F4-F15C-FF6F-5EFE696B4A4B}" v="2" dt="2025-05-09T16:43:53.353"/>
    <p1510:client id="{1313E830-2280-D459-CD20-1DEE12AE7865}" v="6" dt="2025-05-10T16:51:39.466"/>
    <p1510:client id="{2E496349-B6A2-F8F1-B17E-02278EE4C5A8}" v="77" dt="2025-05-10T12:27:21.121"/>
    <p1510:client id="{603432D0-9D6C-9DFA-7C39-0D989F69568C}" v="70" dt="2025-05-11T08:02:20.416"/>
    <p1510:client id="{685081D4-36FE-73CB-BC2B-05E510E77EEA}" v="18" dt="2025-05-10T18:26:58.610"/>
    <p1510:client id="{FCBDCA37-D900-9EBA-B525-C4216A4EA574}" v="65" dt="2025-05-10T15:31:40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81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72A13-3C2E-4361-96D4-3A80B60E9D8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92FB9F-CF5F-4004-AC57-2DD29DFCD7D9}">
      <dgm:prSet/>
      <dgm:spPr/>
      <dgm:t>
        <a:bodyPr/>
        <a:lstStyle/>
        <a:p>
          <a:r>
            <a:rPr lang="fr-FR"/>
            <a:t>Le traitement des informations complexes</a:t>
          </a:r>
          <a:endParaRPr lang="en-US"/>
        </a:p>
      </dgm:t>
    </dgm:pt>
    <dgm:pt modelId="{FCA90AE6-A7DC-49F9-A1F8-96F759F44884}" type="parTrans" cxnId="{7698DD08-2CAE-4E95-948A-670F263CED55}">
      <dgm:prSet/>
      <dgm:spPr/>
      <dgm:t>
        <a:bodyPr/>
        <a:lstStyle/>
        <a:p>
          <a:endParaRPr lang="en-US"/>
        </a:p>
      </dgm:t>
    </dgm:pt>
    <dgm:pt modelId="{00C4106F-B280-4372-B851-19E05C24E72E}" type="sibTrans" cxnId="{7698DD08-2CAE-4E95-948A-670F263CED55}">
      <dgm:prSet/>
      <dgm:spPr/>
      <dgm:t>
        <a:bodyPr/>
        <a:lstStyle/>
        <a:p>
          <a:endParaRPr lang="en-US"/>
        </a:p>
      </dgm:t>
    </dgm:pt>
    <dgm:pt modelId="{62611B04-BD74-4434-93AA-3F4B46CB5D83}">
      <dgm:prSet/>
      <dgm:spPr/>
      <dgm:t>
        <a:bodyPr/>
        <a:lstStyle/>
        <a:p>
          <a:r>
            <a:rPr lang="fr-FR"/>
            <a:t>La compréhension nuancée des comportements et des émotions</a:t>
          </a:r>
          <a:endParaRPr lang="en-US"/>
        </a:p>
      </dgm:t>
    </dgm:pt>
    <dgm:pt modelId="{533A530F-69A0-4942-B160-933293EF3299}" type="parTrans" cxnId="{C9FB10E5-1733-4D24-891C-57D78E73583A}">
      <dgm:prSet/>
      <dgm:spPr/>
      <dgm:t>
        <a:bodyPr/>
        <a:lstStyle/>
        <a:p>
          <a:endParaRPr lang="en-US"/>
        </a:p>
      </dgm:t>
    </dgm:pt>
    <dgm:pt modelId="{208BF89A-E856-4247-8F9D-DD0DAD397CBC}" type="sibTrans" cxnId="{C9FB10E5-1733-4D24-891C-57D78E73583A}">
      <dgm:prSet/>
      <dgm:spPr/>
      <dgm:t>
        <a:bodyPr/>
        <a:lstStyle/>
        <a:p>
          <a:endParaRPr lang="en-US"/>
        </a:p>
      </dgm:t>
    </dgm:pt>
    <dgm:pt modelId="{BA3783AD-05F0-4715-BB7E-FD23B223488D}">
      <dgm:prSet/>
      <dgm:spPr/>
      <dgm:t>
        <a:bodyPr/>
        <a:lstStyle/>
        <a:p>
          <a:r>
            <a:rPr lang="fr-FR"/>
            <a:t>L’IA comme outil complémentaire</a:t>
          </a:r>
          <a:endParaRPr lang="en-US"/>
        </a:p>
      </dgm:t>
    </dgm:pt>
    <dgm:pt modelId="{55C50E70-02D1-4BB9-B4EB-87834296F890}" type="parTrans" cxnId="{13603A86-EBCE-454C-83BD-7AB6A656F330}">
      <dgm:prSet/>
      <dgm:spPr/>
      <dgm:t>
        <a:bodyPr/>
        <a:lstStyle/>
        <a:p>
          <a:endParaRPr lang="en-US"/>
        </a:p>
      </dgm:t>
    </dgm:pt>
    <dgm:pt modelId="{5C214944-1197-46BC-8011-690ABBA083B6}" type="sibTrans" cxnId="{13603A86-EBCE-454C-83BD-7AB6A656F330}">
      <dgm:prSet/>
      <dgm:spPr/>
      <dgm:t>
        <a:bodyPr/>
        <a:lstStyle/>
        <a:p>
          <a:endParaRPr lang="en-US"/>
        </a:p>
      </dgm:t>
    </dgm:pt>
    <dgm:pt modelId="{58F3814F-F797-4772-9D7C-1C66B52958AE}">
      <dgm:prSet/>
      <dgm:spPr/>
      <dgm:t>
        <a:bodyPr/>
        <a:lstStyle/>
        <a:p>
          <a:r>
            <a:rPr lang="fr-FR"/>
            <a:t>L’IA est-elle capable de remplacer l’interaction humaine ?</a:t>
          </a:r>
          <a:endParaRPr lang="en-US"/>
        </a:p>
      </dgm:t>
    </dgm:pt>
    <dgm:pt modelId="{3EBD811B-4801-4A89-9CA6-7C0941A91B86}" type="parTrans" cxnId="{2EAC1EAB-C585-4173-B0F0-FE7C9B10909A}">
      <dgm:prSet/>
      <dgm:spPr/>
      <dgm:t>
        <a:bodyPr/>
        <a:lstStyle/>
        <a:p>
          <a:endParaRPr lang="en-US"/>
        </a:p>
      </dgm:t>
    </dgm:pt>
    <dgm:pt modelId="{421C7824-8887-4FE4-B973-0322CC7C1F88}" type="sibTrans" cxnId="{2EAC1EAB-C585-4173-B0F0-FE7C9B10909A}">
      <dgm:prSet/>
      <dgm:spPr/>
      <dgm:t>
        <a:bodyPr/>
        <a:lstStyle/>
        <a:p>
          <a:endParaRPr lang="en-US"/>
        </a:p>
      </dgm:t>
    </dgm:pt>
    <dgm:pt modelId="{20FBD337-D64F-4CCB-B227-36267BA7A121}" type="pres">
      <dgm:prSet presAssocID="{B0972A13-3C2E-4361-96D4-3A80B60E9D8D}" presName="linear" presStyleCnt="0">
        <dgm:presLayoutVars>
          <dgm:animLvl val="lvl"/>
          <dgm:resizeHandles val="exact"/>
        </dgm:presLayoutVars>
      </dgm:prSet>
      <dgm:spPr/>
    </dgm:pt>
    <dgm:pt modelId="{9CE99897-98F0-409A-893D-A1ADB4BFDE49}" type="pres">
      <dgm:prSet presAssocID="{9992FB9F-CF5F-4004-AC57-2DD29DFCD7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42F2F0-B5F0-4E60-8D0A-62E46DB514F1}" type="pres">
      <dgm:prSet presAssocID="{00C4106F-B280-4372-B851-19E05C24E72E}" presName="spacer" presStyleCnt="0"/>
      <dgm:spPr/>
    </dgm:pt>
    <dgm:pt modelId="{4F8B8108-7480-417D-901C-DACB8AF7FAF4}" type="pres">
      <dgm:prSet presAssocID="{62611B04-BD74-4434-93AA-3F4B46CB5D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7F7CC2-B2CC-4430-AAF3-F3F7F0FFF2C9}" type="pres">
      <dgm:prSet presAssocID="{208BF89A-E856-4247-8F9D-DD0DAD397CBC}" presName="spacer" presStyleCnt="0"/>
      <dgm:spPr/>
    </dgm:pt>
    <dgm:pt modelId="{253B9AFA-6FA3-4FCD-B2A8-3FDB758DEBFC}" type="pres">
      <dgm:prSet presAssocID="{BA3783AD-05F0-4715-BB7E-FD23B22348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A5B5BA-E5D8-470C-A351-30B12EA97499}" type="pres">
      <dgm:prSet presAssocID="{5C214944-1197-46BC-8011-690ABBA083B6}" presName="spacer" presStyleCnt="0"/>
      <dgm:spPr/>
    </dgm:pt>
    <dgm:pt modelId="{46070B6C-7146-442F-A58F-3A97A33C899B}" type="pres">
      <dgm:prSet presAssocID="{58F3814F-F797-4772-9D7C-1C66B52958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98DD08-2CAE-4E95-948A-670F263CED55}" srcId="{B0972A13-3C2E-4361-96D4-3A80B60E9D8D}" destId="{9992FB9F-CF5F-4004-AC57-2DD29DFCD7D9}" srcOrd="0" destOrd="0" parTransId="{FCA90AE6-A7DC-49F9-A1F8-96F759F44884}" sibTransId="{00C4106F-B280-4372-B851-19E05C24E72E}"/>
    <dgm:cxn modelId="{9474280A-91F9-41BE-926A-7E5894C05023}" type="presOf" srcId="{9992FB9F-CF5F-4004-AC57-2DD29DFCD7D9}" destId="{9CE99897-98F0-409A-893D-A1ADB4BFDE49}" srcOrd="0" destOrd="0" presId="urn:microsoft.com/office/officeart/2005/8/layout/vList2"/>
    <dgm:cxn modelId="{6673AE23-AA91-4294-92F6-FE1A6D47D282}" type="presOf" srcId="{62611B04-BD74-4434-93AA-3F4B46CB5D83}" destId="{4F8B8108-7480-417D-901C-DACB8AF7FAF4}" srcOrd="0" destOrd="0" presId="urn:microsoft.com/office/officeart/2005/8/layout/vList2"/>
    <dgm:cxn modelId="{B693B025-C3AE-4DB8-9525-51F170F65CC4}" type="presOf" srcId="{58F3814F-F797-4772-9D7C-1C66B52958AE}" destId="{46070B6C-7146-442F-A58F-3A97A33C899B}" srcOrd="0" destOrd="0" presId="urn:microsoft.com/office/officeart/2005/8/layout/vList2"/>
    <dgm:cxn modelId="{13603A86-EBCE-454C-83BD-7AB6A656F330}" srcId="{B0972A13-3C2E-4361-96D4-3A80B60E9D8D}" destId="{BA3783AD-05F0-4715-BB7E-FD23B223488D}" srcOrd="2" destOrd="0" parTransId="{55C50E70-02D1-4BB9-B4EB-87834296F890}" sibTransId="{5C214944-1197-46BC-8011-690ABBA083B6}"/>
    <dgm:cxn modelId="{2EAC1EAB-C585-4173-B0F0-FE7C9B10909A}" srcId="{B0972A13-3C2E-4361-96D4-3A80B60E9D8D}" destId="{58F3814F-F797-4772-9D7C-1C66B52958AE}" srcOrd="3" destOrd="0" parTransId="{3EBD811B-4801-4A89-9CA6-7C0941A91B86}" sibTransId="{421C7824-8887-4FE4-B973-0322CC7C1F88}"/>
    <dgm:cxn modelId="{8C89B8AF-9D63-491D-9FD2-47B4B60D20C1}" type="presOf" srcId="{B0972A13-3C2E-4361-96D4-3A80B60E9D8D}" destId="{20FBD337-D64F-4CCB-B227-36267BA7A121}" srcOrd="0" destOrd="0" presId="urn:microsoft.com/office/officeart/2005/8/layout/vList2"/>
    <dgm:cxn modelId="{C9FB10E5-1733-4D24-891C-57D78E73583A}" srcId="{B0972A13-3C2E-4361-96D4-3A80B60E9D8D}" destId="{62611B04-BD74-4434-93AA-3F4B46CB5D83}" srcOrd="1" destOrd="0" parTransId="{533A530F-69A0-4942-B160-933293EF3299}" sibTransId="{208BF89A-E856-4247-8F9D-DD0DAD397CBC}"/>
    <dgm:cxn modelId="{89196BFB-3B7A-4F8C-A21D-8D4D9734F86B}" type="presOf" srcId="{BA3783AD-05F0-4715-BB7E-FD23B223488D}" destId="{253B9AFA-6FA3-4FCD-B2A8-3FDB758DEBFC}" srcOrd="0" destOrd="0" presId="urn:microsoft.com/office/officeart/2005/8/layout/vList2"/>
    <dgm:cxn modelId="{A27AE191-FD3B-40B3-B4BC-026632E32F85}" type="presParOf" srcId="{20FBD337-D64F-4CCB-B227-36267BA7A121}" destId="{9CE99897-98F0-409A-893D-A1ADB4BFDE49}" srcOrd="0" destOrd="0" presId="urn:microsoft.com/office/officeart/2005/8/layout/vList2"/>
    <dgm:cxn modelId="{9715D7B5-3717-4851-A2D5-D001EFD4C318}" type="presParOf" srcId="{20FBD337-D64F-4CCB-B227-36267BA7A121}" destId="{1D42F2F0-B5F0-4E60-8D0A-62E46DB514F1}" srcOrd="1" destOrd="0" presId="urn:microsoft.com/office/officeart/2005/8/layout/vList2"/>
    <dgm:cxn modelId="{8D085AF2-7117-4702-A18C-EA3F662423B0}" type="presParOf" srcId="{20FBD337-D64F-4CCB-B227-36267BA7A121}" destId="{4F8B8108-7480-417D-901C-DACB8AF7FAF4}" srcOrd="2" destOrd="0" presId="urn:microsoft.com/office/officeart/2005/8/layout/vList2"/>
    <dgm:cxn modelId="{D18C1A21-D762-4278-A597-602D33417F95}" type="presParOf" srcId="{20FBD337-D64F-4CCB-B227-36267BA7A121}" destId="{917F7CC2-B2CC-4430-AAF3-F3F7F0FFF2C9}" srcOrd="3" destOrd="0" presId="urn:microsoft.com/office/officeart/2005/8/layout/vList2"/>
    <dgm:cxn modelId="{917B5E75-0933-45D8-A257-2A8AF389ADC0}" type="presParOf" srcId="{20FBD337-D64F-4CCB-B227-36267BA7A121}" destId="{253B9AFA-6FA3-4FCD-B2A8-3FDB758DEBFC}" srcOrd="4" destOrd="0" presId="urn:microsoft.com/office/officeart/2005/8/layout/vList2"/>
    <dgm:cxn modelId="{149FFA7A-162A-425F-A3D1-D9BDE3390942}" type="presParOf" srcId="{20FBD337-D64F-4CCB-B227-36267BA7A121}" destId="{58A5B5BA-E5D8-470C-A351-30B12EA97499}" srcOrd="5" destOrd="0" presId="urn:microsoft.com/office/officeart/2005/8/layout/vList2"/>
    <dgm:cxn modelId="{02C99398-2421-439D-ABB2-C8569D86FC4B}" type="presParOf" srcId="{20FBD337-D64F-4CCB-B227-36267BA7A121}" destId="{46070B6C-7146-442F-A58F-3A97A33C89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70C56-AF72-49B3-BDB3-16DBC0CB8F8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CE3A4E-D9E0-4731-BFFD-22E5779E69ED}">
      <dgm:prSet/>
      <dgm:spPr/>
      <dgm:t>
        <a:bodyPr/>
        <a:lstStyle/>
        <a:p>
          <a:r>
            <a:rPr lang="fr-FR"/>
            <a:t>La protection de la vie privée et des informations personnelles</a:t>
          </a:r>
          <a:endParaRPr lang="en-US"/>
        </a:p>
      </dgm:t>
    </dgm:pt>
    <dgm:pt modelId="{C2F65EDC-2C8C-44EC-B6E3-E4FD6290397C}" type="parTrans" cxnId="{5ACF67E2-AD01-4A73-B2CF-9914EC8949E8}">
      <dgm:prSet/>
      <dgm:spPr/>
      <dgm:t>
        <a:bodyPr/>
        <a:lstStyle/>
        <a:p>
          <a:endParaRPr lang="en-US"/>
        </a:p>
      </dgm:t>
    </dgm:pt>
    <dgm:pt modelId="{24F42F8E-784E-4E6F-AA6F-5693375190B0}" type="sibTrans" cxnId="{5ACF67E2-AD01-4A73-B2CF-9914EC8949E8}">
      <dgm:prSet/>
      <dgm:spPr/>
      <dgm:t>
        <a:bodyPr/>
        <a:lstStyle/>
        <a:p>
          <a:endParaRPr lang="en-US"/>
        </a:p>
      </dgm:t>
    </dgm:pt>
    <dgm:pt modelId="{D2F74384-3A60-4262-B534-D49EFC1B8DF2}">
      <dgm:prSet/>
      <dgm:spPr/>
      <dgm:t>
        <a:bodyPr/>
        <a:lstStyle/>
        <a:p>
          <a:r>
            <a:rPr lang="fr-FR"/>
            <a:t>L’utilisation de l’IA de manière éthique et transparente</a:t>
          </a:r>
          <a:endParaRPr lang="en-US"/>
        </a:p>
      </dgm:t>
    </dgm:pt>
    <dgm:pt modelId="{02D55E3B-9D65-44A8-AD79-CB51B4FAF0A5}" type="parTrans" cxnId="{39AA77E3-66E1-48B1-BF7A-87A4CAD0CB89}">
      <dgm:prSet/>
      <dgm:spPr/>
      <dgm:t>
        <a:bodyPr/>
        <a:lstStyle/>
        <a:p>
          <a:endParaRPr lang="en-US"/>
        </a:p>
      </dgm:t>
    </dgm:pt>
    <dgm:pt modelId="{659801DC-97E5-4998-A182-2E9FFBF762EC}" type="sibTrans" cxnId="{39AA77E3-66E1-48B1-BF7A-87A4CAD0CB89}">
      <dgm:prSet/>
      <dgm:spPr/>
      <dgm:t>
        <a:bodyPr/>
        <a:lstStyle/>
        <a:p>
          <a:endParaRPr lang="en-US"/>
        </a:p>
      </dgm:t>
    </dgm:pt>
    <dgm:pt modelId="{55B00258-E5A8-4E93-8827-9D5F9E5A7DCB}" type="pres">
      <dgm:prSet presAssocID="{3A770C56-AF72-49B3-BDB3-16DBC0CB8F85}" presName="vert0" presStyleCnt="0">
        <dgm:presLayoutVars>
          <dgm:dir/>
          <dgm:animOne val="branch"/>
          <dgm:animLvl val="lvl"/>
        </dgm:presLayoutVars>
      </dgm:prSet>
      <dgm:spPr/>
    </dgm:pt>
    <dgm:pt modelId="{26D6D385-5F86-494E-8815-D0271F4167FE}" type="pres">
      <dgm:prSet presAssocID="{42CE3A4E-D9E0-4731-BFFD-22E5779E69ED}" presName="thickLine" presStyleLbl="alignNode1" presStyleIdx="0" presStyleCnt="2"/>
      <dgm:spPr/>
    </dgm:pt>
    <dgm:pt modelId="{43FB3C3D-934B-4D18-B5B7-22452D32EA02}" type="pres">
      <dgm:prSet presAssocID="{42CE3A4E-D9E0-4731-BFFD-22E5779E69ED}" presName="horz1" presStyleCnt="0"/>
      <dgm:spPr/>
    </dgm:pt>
    <dgm:pt modelId="{3FC2E8F3-1B4E-4994-8443-20C1DF38E843}" type="pres">
      <dgm:prSet presAssocID="{42CE3A4E-D9E0-4731-BFFD-22E5779E69ED}" presName="tx1" presStyleLbl="revTx" presStyleIdx="0" presStyleCnt="2"/>
      <dgm:spPr/>
    </dgm:pt>
    <dgm:pt modelId="{3A2D7F8A-7F41-4CAF-9E87-EC1DAC62918F}" type="pres">
      <dgm:prSet presAssocID="{42CE3A4E-D9E0-4731-BFFD-22E5779E69ED}" presName="vert1" presStyleCnt="0"/>
      <dgm:spPr/>
    </dgm:pt>
    <dgm:pt modelId="{DEAC7BE5-8711-4E68-B844-B41122D25070}" type="pres">
      <dgm:prSet presAssocID="{D2F74384-3A60-4262-B534-D49EFC1B8DF2}" presName="thickLine" presStyleLbl="alignNode1" presStyleIdx="1" presStyleCnt="2"/>
      <dgm:spPr/>
    </dgm:pt>
    <dgm:pt modelId="{708B6134-3E1B-4063-877E-591C6F045317}" type="pres">
      <dgm:prSet presAssocID="{D2F74384-3A60-4262-B534-D49EFC1B8DF2}" presName="horz1" presStyleCnt="0"/>
      <dgm:spPr/>
    </dgm:pt>
    <dgm:pt modelId="{104A90F3-8F4B-4281-8C4A-65E89F2AB32A}" type="pres">
      <dgm:prSet presAssocID="{D2F74384-3A60-4262-B534-D49EFC1B8DF2}" presName="tx1" presStyleLbl="revTx" presStyleIdx="1" presStyleCnt="2"/>
      <dgm:spPr/>
    </dgm:pt>
    <dgm:pt modelId="{281B236E-1E1A-413F-A1C3-0CFB6B6E4F37}" type="pres">
      <dgm:prSet presAssocID="{D2F74384-3A60-4262-B534-D49EFC1B8DF2}" presName="vert1" presStyleCnt="0"/>
      <dgm:spPr/>
    </dgm:pt>
  </dgm:ptLst>
  <dgm:cxnLst>
    <dgm:cxn modelId="{D4F9D015-60D5-4F0A-86B7-0887ACBE2A71}" type="presOf" srcId="{3A770C56-AF72-49B3-BDB3-16DBC0CB8F85}" destId="{55B00258-E5A8-4E93-8827-9D5F9E5A7DCB}" srcOrd="0" destOrd="0" presId="urn:microsoft.com/office/officeart/2008/layout/LinedList"/>
    <dgm:cxn modelId="{210AFE90-EBE4-4DAC-8BDA-58FB7C7C45AE}" type="presOf" srcId="{D2F74384-3A60-4262-B534-D49EFC1B8DF2}" destId="{104A90F3-8F4B-4281-8C4A-65E89F2AB32A}" srcOrd="0" destOrd="0" presId="urn:microsoft.com/office/officeart/2008/layout/LinedList"/>
    <dgm:cxn modelId="{93C48FBE-3A6E-473D-90F6-2DC37A5BBEDB}" type="presOf" srcId="{42CE3A4E-D9E0-4731-BFFD-22E5779E69ED}" destId="{3FC2E8F3-1B4E-4994-8443-20C1DF38E843}" srcOrd="0" destOrd="0" presId="urn:microsoft.com/office/officeart/2008/layout/LinedList"/>
    <dgm:cxn modelId="{5ACF67E2-AD01-4A73-B2CF-9914EC8949E8}" srcId="{3A770C56-AF72-49B3-BDB3-16DBC0CB8F85}" destId="{42CE3A4E-D9E0-4731-BFFD-22E5779E69ED}" srcOrd="0" destOrd="0" parTransId="{C2F65EDC-2C8C-44EC-B6E3-E4FD6290397C}" sibTransId="{24F42F8E-784E-4E6F-AA6F-5693375190B0}"/>
    <dgm:cxn modelId="{39AA77E3-66E1-48B1-BF7A-87A4CAD0CB89}" srcId="{3A770C56-AF72-49B3-BDB3-16DBC0CB8F85}" destId="{D2F74384-3A60-4262-B534-D49EFC1B8DF2}" srcOrd="1" destOrd="0" parTransId="{02D55E3B-9D65-44A8-AD79-CB51B4FAF0A5}" sibTransId="{659801DC-97E5-4998-A182-2E9FFBF762EC}"/>
    <dgm:cxn modelId="{A45BCA76-015E-4A39-A6A4-BBB89D6D751E}" type="presParOf" srcId="{55B00258-E5A8-4E93-8827-9D5F9E5A7DCB}" destId="{26D6D385-5F86-494E-8815-D0271F4167FE}" srcOrd="0" destOrd="0" presId="urn:microsoft.com/office/officeart/2008/layout/LinedList"/>
    <dgm:cxn modelId="{D7F196C7-2B1B-475B-ACA5-0A3304F07BF2}" type="presParOf" srcId="{55B00258-E5A8-4E93-8827-9D5F9E5A7DCB}" destId="{43FB3C3D-934B-4D18-B5B7-22452D32EA02}" srcOrd="1" destOrd="0" presId="urn:microsoft.com/office/officeart/2008/layout/LinedList"/>
    <dgm:cxn modelId="{ACBEC8BC-48C6-43ED-9A9C-4AD140F91070}" type="presParOf" srcId="{43FB3C3D-934B-4D18-B5B7-22452D32EA02}" destId="{3FC2E8F3-1B4E-4994-8443-20C1DF38E843}" srcOrd="0" destOrd="0" presId="urn:microsoft.com/office/officeart/2008/layout/LinedList"/>
    <dgm:cxn modelId="{95E471C5-AA4F-418A-B8D9-1140AFC61181}" type="presParOf" srcId="{43FB3C3D-934B-4D18-B5B7-22452D32EA02}" destId="{3A2D7F8A-7F41-4CAF-9E87-EC1DAC62918F}" srcOrd="1" destOrd="0" presId="urn:microsoft.com/office/officeart/2008/layout/LinedList"/>
    <dgm:cxn modelId="{92D38E60-3318-4D3F-836B-9396FB32A9DC}" type="presParOf" srcId="{55B00258-E5A8-4E93-8827-9D5F9E5A7DCB}" destId="{DEAC7BE5-8711-4E68-B844-B41122D25070}" srcOrd="2" destOrd="0" presId="urn:microsoft.com/office/officeart/2008/layout/LinedList"/>
    <dgm:cxn modelId="{97B75AA6-B9FD-4B53-B448-F9AC0EDECE31}" type="presParOf" srcId="{55B00258-E5A8-4E93-8827-9D5F9E5A7DCB}" destId="{708B6134-3E1B-4063-877E-591C6F045317}" srcOrd="3" destOrd="0" presId="urn:microsoft.com/office/officeart/2008/layout/LinedList"/>
    <dgm:cxn modelId="{C9833DCA-6287-4353-8079-AF09A5809633}" type="presParOf" srcId="{708B6134-3E1B-4063-877E-591C6F045317}" destId="{104A90F3-8F4B-4281-8C4A-65E89F2AB32A}" srcOrd="0" destOrd="0" presId="urn:microsoft.com/office/officeart/2008/layout/LinedList"/>
    <dgm:cxn modelId="{35C84A8B-341D-4FC2-9403-10362EB4B2C7}" type="presParOf" srcId="{708B6134-3E1B-4063-877E-591C6F045317}" destId="{281B236E-1E1A-413F-A1C3-0CFB6B6E4F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4CE0D-DFDE-4783-B4A9-16EE661A82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DA21AA-17D7-4B55-B433-099EF0AA72B8}">
      <dgm:prSet/>
      <dgm:spPr/>
      <dgm:t>
        <a:bodyPr/>
        <a:lstStyle/>
        <a:p>
          <a:r>
            <a:rPr lang="fr-FR"/>
            <a:t>Poirot, défenseur de la réflexion critique et de l’analyse</a:t>
          </a:r>
          <a:endParaRPr lang="en-US"/>
        </a:p>
      </dgm:t>
    </dgm:pt>
    <dgm:pt modelId="{FB3BF7A2-DF75-4540-BA0F-035C0B4DD533}" type="parTrans" cxnId="{54A71E01-7618-49E6-AC0B-1B841C22632B}">
      <dgm:prSet/>
      <dgm:spPr/>
      <dgm:t>
        <a:bodyPr/>
        <a:lstStyle/>
        <a:p>
          <a:endParaRPr lang="en-US"/>
        </a:p>
      </dgm:t>
    </dgm:pt>
    <dgm:pt modelId="{81EA16DC-E5F3-45BA-AA5B-C67D0DE2CB3A}" type="sibTrans" cxnId="{54A71E01-7618-49E6-AC0B-1B841C22632B}">
      <dgm:prSet/>
      <dgm:spPr/>
      <dgm:t>
        <a:bodyPr/>
        <a:lstStyle/>
        <a:p>
          <a:endParaRPr lang="en-US"/>
        </a:p>
      </dgm:t>
    </dgm:pt>
    <dgm:pt modelId="{B2137AD8-7BC5-4C1C-A554-6DB0EC3A2751}">
      <dgm:prSet/>
      <dgm:spPr/>
      <dgm:t>
        <a:bodyPr/>
        <a:lstStyle/>
        <a:p>
          <a:r>
            <a:rPr lang="fr-FR"/>
            <a:t>Équilibre entre l’utilisation de l’IA et l’encouragement  de la pensée indépendante et créative</a:t>
          </a:r>
          <a:endParaRPr lang="en-US"/>
        </a:p>
      </dgm:t>
    </dgm:pt>
    <dgm:pt modelId="{304E1612-3269-4401-B4FC-C4EEB969D682}" type="parTrans" cxnId="{4C516285-4CDD-4A0D-85BE-06F2F534F496}">
      <dgm:prSet/>
      <dgm:spPr/>
      <dgm:t>
        <a:bodyPr/>
        <a:lstStyle/>
        <a:p>
          <a:endParaRPr lang="en-US"/>
        </a:p>
      </dgm:t>
    </dgm:pt>
    <dgm:pt modelId="{E611E55C-F24F-42F6-A068-2E9F20E8C5D7}" type="sibTrans" cxnId="{4C516285-4CDD-4A0D-85BE-06F2F534F496}">
      <dgm:prSet/>
      <dgm:spPr/>
      <dgm:t>
        <a:bodyPr/>
        <a:lstStyle/>
        <a:p>
          <a:endParaRPr lang="en-US"/>
        </a:p>
      </dgm:t>
    </dgm:pt>
    <dgm:pt modelId="{E470C40C-4842-405A-8EEC-E8735C7E4B0E}" type="pres">
      <dgm:prSet presAssocID="{8F04CE0D-DFDE-4783-B4A9-16EE661A8223}" presName="linear" presStyleCnt="0">
        <dgm:presLayoutVars>
          <dgm:animLvl val="lvl"/>
          <dgm:resizeHandles val="exact"/>
        </dgm:presLayoutVars>
      </dgm:prSet>
      <dgm:spPr/>
    </dgm:pt>
    <dgm:pt modelId="{41A0BD11-4D67-49D2-AE12-2A59591C3E25}" type="pres">
      <dgm:prSet presAssocID="{A8DA21AA-17D7-4B55-B433-099EF0AA72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D9A6E1-691F-4C92-B308-1C11FDD240E3}" type="pres">
      <dgm:prSet presAssocID="{81EA16DC-E5F3-45BA-AA5B-C67D0DE2CB3A}" presName="spacer" presStyleCnt="0"/>
      <dgm:spPr/>
    </dgm:pt>
    <dgm:pt modelId="{30D6EAA6-34F4-47E5-823C-AE12D257D6B7}" type="pres">
      <dgm:prSet presAssocID="{B2137AD8-7BC5-4C1C-A554-6DB0EC3A275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4A71E01-7618-49E6-AC0B-1B841C22632B}" srcId="{8F04CE0D-DFDE-4783-B4A9-16EE661A8223}" destId="{A8DA21AA-17D7-4B55-B433-099EF0AA72B8}" srcOrd="0" destOrd="0" parTransId="{FB3BF7A2-DF75-4540-BA0F-035C0B4DD533}" sibTransId="{81EA16DC-E5F3-45BA-AA5B-C67D0DE2CB3A}"/>
    <dgm:cxn modelId="{591CD72D-3586-4634-8D54-0A3F52266E6D}" type="presOf" srcId="{A8DA21AA-17D7-4B55-B433-099EF0AA72B8}" destId="{41A0BD11-4D67-49D2-AE12-2A59591C3E25}" srcOrd="0" destOrd="0" presId="urn:microsoft.com/office/officeart/2005/8/layout/vList2"/>
    <dgm:cxn modelId="{4F51AF7F-7C5E-488F-8831-A114E7305493}" type="presOf" srcId="{8F04CE0D-DFDE-4783-B4A9-16EE661A8223}" destId="{E470C40C-4842-405A-8EEC-E8735C7E4B0E}" srcOrd="0" destOrd="0" presId="urn:microsoft.com/office/officeart/2005/8/layout/vList2"/>
    <dgm:cxn modelId="{4C516285-4CDD-4A0D-85BE-06F2F534F496}" srcId="{8F04CE0D-DFDE-4783-B4A9-16EE661A8223}" destId="{B2137AD8-7BC5-4C1C-A554-6DB0EC3A2751}" srcOrd="1" destOrd="0" parTransId="{304E1612-3269-4401-B4FC-C4EEB969D682}" sibTransId="{E611E55C-F24F-42F6-A068-2E9F20E8C5D7}"/>
    <dgm:cxn modelId="{80154CA1-AB0B-43E2-BFB7-469738DE2FE2}" type="presOf" srcId="{B2137AD8-7BC5-4C1C-A554-6DB0EC3A2751}" destId="{30D6EAA6-34F4-47E5-823C-AE12D257D6B7}" srcOrd="0" destOrd="0" presId="urn:microsoft.com/office/officeart/2005/8/layout/vList2"/>
    <dgm:cxn modelId="{C22959E6-3C00-4A82-80A8-457EBDBCDD41}" type="presParOf" srcId="{E470C40C-4842-405A-8EEC-E8735C7E4B0E}" destId="{41A0BD11-4D67-49D2-AE12-2A59591C3E25}" srcOrd="0" destOrd="0" presId="urn:microsoft.com/office/officeart/2005/8/layout/vList2"/>
    <dgm:cxn modelId="{DEB864CD-0971-406A-AE77-8564CCC9669C}" type="presParOf" srcId="{E470C40C-4842-405A-8EEC-E8735C7E4B0E}" destId="{2AD9A6E1-691F-4C92-B308-1C11FDD240E3}" srcOrd="1" destOrd="0" presId="urn:microsoft.com/office/officeart/2005/8/layout/vList2"/>
    <dgm:cxn modelId="{73C84BC7-4934-45DD-8C61-7BF512AD58FB}" type="presParOf" srcId="{E470C40C-4842-405A-8EEC-E8735C7E4B0E}" destId="{30D6EAA6-34F4-47E5-823C-AE12D257D6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5D4509-3D11-4EE1-BD0B-C0462059800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C63C3D-CC0F-47DA-8F8B-9A62AF115D27}">
      <dgm:prSet phldr="0"/>
      <dgm:spPr/>
      <dgm:t>
        <a:bodyPr/>
        <a:lstStyle/>
        <a:p>
          <a:pPr rtl="0"/>
          <a:r>
            <a:rPr lang="fr-FR" b="1" dirty="0">
              <a:latin typeface="Aptos"/>
            </a:rPr>
            <a:t>Les cellules grises de </a:t>
          </a:r>
          <a:r>
            <a:rPr lang="fr-FR" b="1" dirty="0" err="1">
              <a:latin typeface="Aptos"/>
            </a:rPr>
            <a:t>Poirot</a:t>
          </a:r>
          <a:r>
            <a:rPr lang="fr-FR" b="1" dirty="0">
              <a:latin typeface="Aptos"/>
            </a:rPr>
            <a:t> utilisent une petite quantité d'énergie pour des résultats impressionnants</a:t>
          </a:r>
        </a:p>
      </dgm:t>
    </dgm:pt>
    <dgm:pt modelId="{D9EC8895-408D-4AFC-9B2C-561F7FB186D9}" type="parTrans" cxnId="{7F43067D-E872-4513-9568-F697B325408B}">
      <dgm:prSet/>
      <dgm:spPr/>
      <dgm:t>
        <a:bodyPr/>
        <a:lstStyle/>
        <a:p>
          <a:endParaRPr lang="en-US"/>
        </a:p>
      </dgm:t>
    </dgm:pt>
    <dgm:pt modelId="{0B094B99-6E13-416A-974B-5E478BAC35D6}" type="sibTrans" cxnId="{7F43067D-E872-4513-9568-F697B325408B}">
      <dgm:prSet/>
      <dgm:spPr/>
      <dgm:t>
        <a:bodyPr/>
        <a:lstStyle/>
        <a:p>
          <a:endParaRPr lang="en-US"/>
        </a:p>
      </dgm:t>
    </dgm:pt>
    <dgm:pt modelId="{CF26F219-BDC1-4079-86D7-8B19837A1476}">
      <dgm:prSet phldr="0"/>
      <dgm:spPr/>
      <dgm:t>
        <a:bodyPr/>
        <a:lstStyle/>
        <a:p>
          <a:pPr rtl="0"/>
          <a:r>
            <a:rPr lang="fr" b="1" dirty="0">
              <a:latin typeface="Aptos"/>
            </a:rPr>
            <a:t>L'IA, bien que puissante, requiert des ressources énergétiques beaucoup plus importantes pour fonctionner à pleine capacité</a:t>
          </a:r>
          <a:endParaRPr lang="fr-FR" b="1" dirty="0">
            <a:latin typeface="Impact" panose="020B0806030902050204"/>
          </a:endParaRPr>
        </a:p>
      </dgm:t>
    </dgm:pt>
    <dgm:pt modelId="{FDEED290-265A-402C-A8BC-109DED9B2D07}" type="parTrans" cxnId="{4CE60D04-6CC6-49F2-A0FC-EC6F5FD62779}">
      <dgm:prSet/>
      <dgm:spPr/>
    </dgm:pt>
    <dgm:pt modelId="{3FF67DFD-1769-41A1-A302-99C62728325B}" type="sibTrans" cxnId="{4CE60D04-6CC6-49F2-A0FC-EC6F5FD62779}">
      <dgm:prSet/>
      <dgm:spPr/>
    </dgm:pt>
    <dgm:pt modelId="{DC081E82-6A02-4309-A0A2-8DFBAFC2C7E3}" type="pres">
      <dgm:prSet presAssocID="{795D4509-3D11-4EE1-BD0B-C04620598001}" presName="vert0" presStyleCnt="0">
        <dgm:presLayoutVars>
          <dgm:dir/>
          <dgm:animOne val="branch"/>
          <dgm:animLvl val="lvl"/>
        </dgm:presLayoutVars>
      </dgm:prSet>
      <dgm:spPr/>
    </dgm:pt>
    <dgm:pt modelId="{E80EE4CF-27C9-4E0F-AE5E-1EB9E361F6E3}" type="pres">
      <dgm:prSet presAssocID="{D6C63C3D-CC0F-47DA-8F8B-9A62AF115D27}" presName="thickLine" presStyleLbl="alignNode1" presStyleIdx="0" presStyleCnt="2"/>
      <dgm:spPr/>
    </dgm:pt>
    <dgm:pt modelId="{96BD93DC-3DC0-473F-BB4B-3A2C21068D11}" type="pres">
      <dgm:prSet presAssocID="{D6C63C3D-CC0F-47DA-8F8B-9A62AF115D27}" presName="horz1" presStyleCnt="0"/>
      <dgm:spPr/>
    </dgm:pt>
    <dgm:pt modelId="{964EF433-3D2C-4E92-A942-01B919480C76}" type="pres">
      <dgm:prSet presAssocID="{D6C63C3D-CC0F-47DA-8F8B-9A62AF115D27}" presName="tx1" presStyleLbl="revTx" presStyleIdx="0" presStyleCnt="2"/>
      <dgm:spPr/>
    </dgm:pt>
    <dgm:pt modelId="{4CEA944C-52E3-48AA-A5DA-E405AF13A17A}" type="pres">
      <dgm:prSet presAssocID="{D6C63C3D-CC0F-47DA-8F8B-9A62AF115D27}" presName="vert1" presStyleCnt="0"/>
      <dgm:spPr/>
    </dgm:pt>
    <dgm:pt modelId="{F7BABD5C-EC5B-48D3-A3D8-2695727036C8}" type="pres">
      <dgm:prSet presAssocID="{CF26F219-BDC1-4079-86D7-8B19837A1476}" presName="thickLine" presStyleLbl="alignNode1" presStyleIdx="1" presStyleCnt="2"/>
      <dgm:spPr/>
    </dgm:pt>
    <dgm:pt modelId="{1C5A2D4A-0341-4A1F-82F1-74A9F8ED3098}" type="pres">
      <dgm:prSet presAssocID="{CF26F219-BDC1-4079-86D7-8B19837A1476}" presName="horz1" presStyleCnt="0"/>
      <dgm:spPr/>
    </dgm:pt>
    <dgm:pt modelId="{808C7C98-F908-440F-B3F0-96B22110212D}" type="pres">
      <dgm:prSet presAssocID="{CF26F219-BDC1-4079-86D7-8B19837A1476}" presName="tx1" presStyleLbl="revTx" presStyleIdx="1" presStyleCnt="2"/>
      <dgm:spPr/>
    </dgm:pt>
    <dgm:pt modelId="{D59E74FB-1072-45A2-8850-B19820A759F8}" type="pres">
      <dgm:prSet presAssocID="{CF26F219-BDC1-4079-86D7-8B19837A1476}" presName="vert1" presStyleCnt="0"/>
      <dgm:spPr/>
    </dgm:pt>
  </dgm:ptLst>
  <dgm:cxnLst>
    <dgm:cxn modelId="{4CE60D04-6CC6-49F2-A0FC-EC6F5FD62779}" srcId="{795D4509-3D11-4EE1-BD0B-C04620598001}" destId="{CF26F219-BDC1-4079-86D7-8B19837A1476}" srcOrd="1" destOrd="0" parTransId="{FDEED290-265A-402C-A8BC-109DED9B2D07}" sibTransId="{3FF67DFD-1769-41A1-A302-99C62728325B}"/>
    <dgm:cxn modelId="{2C398604-E12A-4804-BAF8-64E1853B8A35}" type="presOf" srcId="{D6C63C3D-CC0F-47DA-8F8B-9A62AF115D27}" destId="{964EF433-3D2C-4E92-A942-01B919480C76}" srcOrd="0" destOrd="0" presId="urn:microsoft.com/office/officeart/2008/layout/LinedList"/>
    <dgm:cxn modelId="{7F43067D-E872-4513-9568-F697B325408B}" srcId="{795D4509-3D11-4EE1-BD0B-C04620598001}" destId="{D6C63C3D-CC0F-47DA-8F8B-9A62AF115D27}" srcOrd="0" destOrd="0" parTransId="{D9EC8895-408D-4AFC-9B2C-561F7FB186D9}" sibTransId="{0B094B99-6E13-416A-974B-5E478BAC35D6}"/>
    <dgm:cxn modelId="{8EBBE5AE-33AA-499D-9CB3-9FC1951360AA}" type="presOf" srcId="{795D4509-3D11-4EE1-BD0B-C04620598001}" destId="{DC081E82-6A02-4309-A0A2-8DFBAFC2C7E3}" srcOrd="0" destOrd="0" presId="urn:microsoft.com/office/officeart/2008/layout/LinedList"/>
    <dgm:cxn modelId="{B8F818EB-A447-4AC7-85AB-6097C9C7C4FD}" type="presOf" srcId="{CF26F219-BDC1-4079-86D7-8B19837A1476}" destId="{808C7C98-F908-440F-B3F0-96B22110212D}" srcOrd="0" destOrd="0" presId="urn:microsoft.com/office/officeart/2008/layout/LinedList"/>
    <dgm:cxn modelId="{424BA6CA-A374-4181-BD69-3837CDB2DDFA}" type="presParOf" srcId="{DC081E82-6A02-4309-A0A2-8DFBAFC2C7E3}" destId="{E80EE4CF-27C9-4E0F-AE5E-1EB9E361F6E3}" srcOrd="0" destOrd="0" presId="urn:microsoft.com/office/officeart/2008/layout/LinedList"/>
    <dgm:cxn modelId="{6AB5BEF4-02BA-4186-8827-851928AE4627}" type="presParOf" srcId="{DC081E82-6A02-4309-A0A2-8DFBAFC2C7E3}" destId="{96BD93DC-3DC0-473F-BB4B-3A2C21068D11}" srcOrd="1" destOrd="0" presId="urn:microsoft.com/office/officeart/2008/layout/LinedList"/>
    <dgm:cxn modelId="{E8CE4311-DC30-4AD3-9AED-67FD2722A116}" type="presParOf" srcId="{96BD93DC-3DC0-473F-BB4B-3A2C21068D11}" destId="{964EF433-3D2C-4E92-A942-01B919480C76}" srcOrd="0" destOrd="0" presId="urn:microsoft.com/office/officeart/2008/layout/LinedList"/>
    <dgm:cxn modelId="{78FB49F9-A249-44D3-A511-4057367D6E62}" type="presParOf" srcId="{96BD93DC-3DC0-473F-BB4B-3A2C21068D11}" destId="{4CEA944C-52E3-48AA-A5DA-E405AF13A17A}" srcOrd="1" destOrd="0" presId="urn:microsoft.com/office/officeart/2008/layout/LinedList"/>
    <dgm:cxn modelId="{CD135185-DFA4-4096-84C6-611851FDD18F}" type="presParOf" srcId="{DC081E82-6A02-4309-A0A2-8DFBAFC2C7E3}" destId="{F7BABD5C-EC5B-48D3-A3D8-2695727036C8}" srcOrd="2" destOrd="0" presId="urn:microsoft.com/office/officeart/2008/layout/LinedList"/>
    <dgm:cxn modelId="{DDF83D22-E9F6-44E4-A0DD-B3E948D1B14C}" type="presParOf" srcId="{DC081E82-6A02-4309-A0A2-8DFBAFC2C7E3}" destId="{1C5A2D4A-0341-4A1F-82F1-74A9F8ED3098}" srcOrd="3" destOrd="0" presId="urn:microsoft.com/office/officeart/2008/layout/LinedList"/>
    <dgm:cxn modelId="{AA4EDC56-2522-442A-B0E1-F42B3B0F3AE3}" type="presParOf" srcId="{1C5A2D4A-0341-4A1F-82F1-74A9F8ED3098}" destId="{808C7C98-F908-440F-B3F0-96B22110212D}" srcOrd="0" destOrd="0" presId="urn:microsoft.com/office/officeart/2008/layout/LinedList"/>
    <dgm:cxn modelId="{AEAC7EB8-9F79-4D75-9994-07F7ABA12307}" type="presParOf" srcId="{1C5A2D4A-0341-4A1F-82F1-74A9F8ED3098}" destId="{D59E74FB-1072-45A2-8850-B19820A759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99897-98F0-409A-893D-A1ADB4BFDE49}">
      <dsp:nvSpPr>
        <dsp:cNvPr id="0" name=""/>
        <dsp:cNvSpPr/>
      </dsp:nvSpPr>
      <dsp:spPr>
        <a:xfrm>
          <a:off x="0" y="95430"/>
          <a:ext cx="5994400" cy="1235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Le traitement des informations complexes</a:t>
          </a:r>
          <a:endParaRPr lang="en-US" sz="3200" kern="1200"/>
        </a:p>
      </dsp:txBody>
      <dsp:txXfrm>
        <a:off x="60313" y="155743"/>
        <a:ext cx="5873774" cy="1114894"/>
      </dsp:txXfrm>
    </dsp:sp>
    <dsp:sp modelId="{4F8B8108-7480-417D-901C-DACB8AF7FAF4}">
      <dsp:nvSpPr>
        <dsp:cNvPr id="0" name=""/>
        <dsp:cNvSpPr/>
      </dsp:nvSpPr>
      <dsp:spPr>
        <a:xfrm>
          <a:off x="0" y="1423110"/>
          <a:ext cx="5994400" cy="123552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La compréhension nuancée des comportements et des émotions</a:t>
          </a:r>
          <a:endParaRPr lang="en-US" sz="3200" kern="1200"/>
        </a:p>
      </dsp:txBody>
      <dsp:txXfrm>
        <a:off x="60313" y="1483423"/>
        <a:ext cx="5873774" cy="1114894"/>
      </dsp:txXfrm>
    </dsp:sp>
    <dsp:sp modelId="{253B9AFA-6FA3-4FCD-B2A8-3FDB758DEBFC}">
      <dsp:nvSpPr>
        <dsp:cNvPr id="0" name=""/>
        <dsp:cNvSpPr/>
      </dsp:nvSpPr>
      <dsp:spPr>
        <a:xfrm>
          <a:off x="0" y="2750790"/>
          <a:ext cx="5994400" cy="123552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L’IA comme outil complémentaire</a:t>
          </a:r>
          <a:endParaRPr lang="en-US" sz="3200" kern="1200"/>
        </a:p>
      </dsp:txBody>
      <dsp:txXfrm>
        <a:off x="60313" y="2811103"/>
        <a:ext cx="5873774" cy="1114894"/>
      </dsp:txXfrm>
    </dsp:sp>
    <dsp:sp modelId="{46070B6C-7146-442F-A58F-3A97A33C899B}">
      <dsp:nvSpPr>
        <dsp:cNvPr id="0" name=""/>
        <dsp:cNvSpPr/>
      </dsp:nvSpPr>
      <dsp:spPr>
        <a:xfrm>
          <a:off x="0" y="4078470"/>
          <a:ext cx="5994400" cy="123552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L’IA est-elle capable de remplacer l’interaction humaine ?</a:t>
          </a:r>
          <a:endParaRPr lang="en-US" sz="3200" kern="1200"/>
        </a:p>
      </dsp:txBody>
      <dsp:txXfrm>
        <a:off x="60313" y="4138783"/>
        <a:ext cx="5873774" cy="1114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6D385-5F86-494E-8815-D0271F4167FE}">
      <dsp:nvSpPr>
        <dsp:cNvPr id="0" name=""/>
        <dsp:cNvSpPr/>
      </dsp:nvSpPr>
      <dsp:spPr>
        <a:xfrm>
          <a:off x="0" y="0"/>
          <a:ext cx="5994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2E8F3-1B4E-4994-8443-20C1DF38E843}">
      <dsp:nvSpPr>
        <dsp:cNvPr id="0" name=""/>
        <dsp:cNvSpPr/>
      </dsp:nvSpPr>
      <dsp:spPr>
        <a:xfrm>
          <a:off x="0" y="0"/>
          <a:ext cx="5994400" cy="270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/>
            <a:t>La protection de la vie privée et des informations personnelles</a:t>
          </a:r>
          <a:endParaRPr lang="en-US" sz="4400" kern="1200"/>
        </a:p>
      </dsp:txBody>
      <dsp:txXfrm>
        <a:off x="0" y="0"/>
        <a:ext cx="5994400" cy="2704710"/>
      </dsp:txXfrm>
    </dsp:sp>
    <dsp:sp modelId="{DEAC7BE5-8711-4E68-B844-B41122D25070}">
      <dsp:nvSpPr>
        <dsp:cNvPr id="0" name=""/>
        <dsp:cNvSpPr/>
      </dsp:nvSpPr>
      <dsp:spPr>
        <a:xfrm>
          <a:off x="0" y="2704710"/>
          <a:ext cx="5994400" cy="0"/>
        </a:xfrm>
        <a:prstGeom prst="lin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27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A90F3-8F4B-4281-8C4A-65E89F2AB32A}">
      <dsp:nvSpPr>
        <dsp:cNvPr id="0" name=""/>
        <dsp:cNvSpPr/>
      </dsp:nvSpPr>
      <dsp:spPr>
        <a:xfrm>
          <a:off x="0" y="2704710"/>
          <a:ext cx="5994400" cy="270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/>
            <a:t>L’utilisation de l’IA de manière éthique et transparente</a:t>
          </a:r>
          <a:endParaRPr lang="en-US" sz="4400" kern="1200"/>
        </a:p>
      </dsp:txBody>
      <dsp:txXfrm>
        <a:off x="0" y="2704710"/>
        <a:ext cx="5994400" cy="2704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BD11-4D67-49D2-AE12-2A59591C3E25}">
      <dsp:nvSpPr>
        <dsp:cNvPr id="0" name=""/>
        <dsp:cNvSpPr/>
      </dsp:nvSpPr>
      <dsp:spPr>
        <a:xfrm>
          <a:off x="0" y="17695"/>
          <a:ext cx="5994400" cy="2630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/>
            <a:t>Poirot, défenseur de la réflexion critique et de l’analyse</a:t>
          </a:r>
          <a:endParaRPr lang="en-US" sz="3900" kern="1200"/>
        </a:p>
      </dsp:txBody>
      <dsp:txXfrm>
        <a:off x="128428" y="146123"/>
        <a:ext cx="5737544" cy="2373998"/>
      </dsp:txXfrm>
    </dsp:sp>
    <dsp:sp modelId="{30D6EAA6-34F4-47E5-823C-AE12D257D6B7}">
      <dsp:nvSpPr>
        <dsp:cNvPr id="0" name=""/>
        <dsp:cNvSpPr/>
      </dsp:nvSpPr>
      <dsp:spPr>
        <a:xfrm>
          <a:off x="0" y="2760870"/>
          <a:ext cx="5994400" cy="2630854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/>
            <a:t>Équilibre entre l’utilisation de l’IA et l’encouragement  de la pensée indépendante et créative</a:t>
          </a:r>
          <a:endParaRPr lang="en-US" sz="3900" kern="1200"/>
        </a:p>
      </dsp:txBody>
      <dsp:txXfrm>
        <a:off x="128428" y="2889298"/>
        <a:ext cx="5737544" cy="2373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EE4CF-27C9-4E0F-AE5E-1EB9E361F6E3}">
      <dsp:nvSpPr>
        <dsp:cNvPr id="0" name=""/>
        <dsp:cNvSpPr/>
      </dsp:nvSpPr>
      <dsp:spPr>
        <a:xfrm>
          <a:off x="0" y="0"/>
          <a:ext cx="5994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EF433-3D2C-4E92-A942-01B919480C76}">
      <dsp:nvSpPr>
        <dsp:cNvPr id="0" name=""/>
        <dsp:cNvSpPr/>
      </dsp:nvSpPr>
      <dsp:spPr>
        <a:xfrm>
          <a:off x="0" y="0"/>
          <a:ext cx="5994400" cy="270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b="1" kern="1200" dirty="0">
              <a:latin typeface="Aptos"/>
            </a:rPr>
            <a:t>Les cellules grises de </a:t>
          </a:r>
          <a:r>
            <a:rPr lang="fr-FR" sz="3400" b="1" kern="1200" dirty="0" err="1">
              <a:latin typeface="Aptos"/>
            </a:rPr>
            <a:t>Poirot</a:t>
          </a:r>
          <a:r>
            <a:rPr lang="fr-FR" sz="3400" b="1" kern="1200" dirty="0">
              <a:latin typeface="Aptos"/>
            </a:rPr>
            <a:t> utilisent une petite quantité d'énergie pour des résultats impressionnants</a:t>
          </a:r>
        </a:p>
      </dsp:txBody>
      <dsp:txXfrm>
        <a:off x="0" y="0"/>
        <a:ext cx="5994400" cy="2704710"/>
      </dsp:txXfrm>
    </dsp:sp>
    <dsp:sp modelId="{F7BABD5C-EC5B-48D3-A3D8-2695727036C8}">
      <dsp:nvSpPr>
        <dsp:cNvPr id="0" name=""/>
        <dsp:cNvSpPr/>
      </dsp:nvSpPr>
      <dsp:spPr>
        <a:xfrm>
          <a:off x="0" y="2704710"/>
          <a:ext cx="5994400" cy="0"/>
        </a:xfrm>
        <a:prstGeom prst="lin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C7C98-F908-440F-B3F0-96B22110212D}">
      <dsp:nvSpPr>
        <dsp:cNvPr id="0" name=""/>
        <dsp:cNvSpPr/>
      </dsp:nvSpPr>
      <dsp:spPr>
        <a:xfrm>
          <a:off x="0" y="2704710"/>
          <a:ext cx="5994400" cy="270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3400" b="1" kern="1200" dirty="0">
              <a:latin typeface="Aptos"/>
            </a:rPr>
            <a:t>L'IA, bien que puissante, requiert des ressources énergétiques beaucoup plus importantes pour fonctionner à pleine capacité</a:t>
          </a:r>
          <a:endParaRPr lang="fr-FR" sz="3400" b="1" kern="1200" dirty="0">
            <a:latin typeface="Impact" panose="020B0806030902050204"/>
          </a:endParaRPr>
        </a:p>
      </dsp:txBody>
      <dsp:txXfrm>
        <a:off x="0" y="2704710"/>
        <a:ext cx="5994400" cy="2704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CDE4-D1CC-4C1F-BD66-8B34619264E4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40692-F3CE-4415-A967-F8621464BCAE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L'Intelligence artificielle me fait penser aux petites cellules grises d'Hercule </a:t>
            </a:r>
            <a:r>
              <a:rPr lang="fr" dirty="0" err="1"/>
              <a:t>Poirot</a:t>
            </a:r>
            <a:r>
              <a:rPr lang="fr" dirty="0"/>
              <a:t>. J'aimerais savoir ce qu'il penserait de l'introduction de l'intelligence artificielle dans l'enseignement secondaire. Étant donné que </a:t>
            </a:r>
            <a:r>
              <a:rPr lang="fr" dirty="0" err="1"/>
              <a:t>Poirot</a:t>
            </a:r>
            <a:r>
              <a:rPr lang="fr" dirty="0"/>
              <a:t> est un personnage de roman et que l'auteure, Agatha Christie, est décédée il y a </a:t>
            </a:r>
            <a:r>
              <a:rPr lang="fr" dirty="0" err="1"/>
              <a:t>prèsqu'un</a:t>
            </a:r>
            <a:r>
              <a:rPr lang="fr" dirty="0"/>
              <a:t> demi-siècle, j'ai eu recours à l'intelligence artificielle pour cette présentation.</a:t>
            </a:r>
            <a:endParaRPr lang="de-DE" dirty="0"/>
          </a:p>
          <a:p>
            <a:endParaRPr lang="nl-BE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79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727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J'ai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préparé</a:t>
            </a:r>
            <a:r>
              <a:rPr lang="en-US" dirty="0">
                <a:latin typeface="Calibri"/>
                <a:ea typeface="Calibri"/>
                <a:cs typeface="Calibri"/>
              </a:rPr>
              <a:t> ma </a:t>
            </a:r>
            <a:r>
              <a:rPr lang="en-US" dirty="0" err="1">
                <a:latin typeface="Calibri"/>
                <a:ea typeface="Calibri"/>
                <a:cs typeface="Calibri"/>
              </a:rPr>
              <a:t>présentation</a:t>
            </a:r>
            <a:r>
              <a:rPr lang="en-US" dirty="0">
                <a:latin typeface="Calibri"/>
                <a:ea typeface="Calibri"/>
                <a:cs typeface="Calibri"/>
              </a:rPr>
              <a:t> à </a:t>
            </a:r>
            <a:r>
              <a:rPr lang="en-US" dirty="0" err="1">
                <a:latin typeface="Calibri"/>
                <a:ea typeface="Calibri"/>
                <a:cs typeface="Calibri"/>
              </a:rPr>
              <a:t>l'aide</a:t>
            </a:r>
            <a:r>
              <a:rPr lang="en-US" dirty="0">
                <a:latin typeface="Calibri"/>
                <a:ea typeface="Calibri"/>
                <a:cs typeface="Calibri"/>
              </a:rPr>
              <a:t> de Copilot et chat </a:t>
            </a:r>
            <a:r>
              <a:rPr lang="en-US" dirty="0" err="1">
                <a:latin typeface="Calibri"/>
                <a:ea typeface="Calibri"/>
                <a:cs typeface="Calibri"/>
              </a:rPr>
              <a:t>gpt</a:t>
            </a:r>
            <a:r>
              <a:rPr lang="en-US" dirty="0">
                <a:latin typeface="Calibri"/>
                <a:ea typeface="Calibri"/>
                <a:cs typeface="Calibri"/>
              </a:rPr>
              <a:t> . Merci pour </a:t>
            </a:r>
            <a:r>
              <a:rPr lang="en-US" dirty="0" err="1">
                <a:latin typeface="Calibri"/>
                <a:ea typeface="Calibri"/>
                <a:cs typeface="Calibri"/>
              </a:rPr>
              <a:t>votre</a:t>
            </a:r>
            <a:r>
              <a:rPr lang="en-US" dirty="0">
                <a:latin typeface="Calibri"/>
                <a:ea typeface="Calibri"/>
                <a:cs typeface="Calibri"/>
              </a:rPr>
              <a:t> attention.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956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93485-D75D-2785-0CFE-75A7FA3FA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480C620-10B3-52C0-E128-E5B6D4C6A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0CDAE45-8865-1BCD-A497-025C0549D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600" dirty="0" err="1"/>
              <a:t>Poirot</a:t>
            </a:r>
            <a:r>
              <a:rPr lang="nl-BE" sz="1600" dirty="0"/>
              <a:t>, </a:t>
            </a:r>
            <a:r>
              <a:rPr lang="nl-BE" sz="1600" dirty="0" err="1"/>
              <a:t>doté</a:t>
            </a:r>
            <a:r>
              <a:rPr lang="nl-BE" sz="1600" dirty="0"/>
              <a:t> de </a:t>
            </a:r>
            <a:r>
              <a:rPr lang="nl-BE" sz="1600" dirty="0" err="1"/>
              <a:t>ses</a:t>
            </a:r>
            <a:r>
              <a:rPr lang="nl-BE" sz="1600" dirty="0"/>
              <a:t> </a:t>
            </a:r>
            <a:r>
              <a:rPr lang="nl-BE" sz="1600" dirty="0" err="1"/>
              <a:t>petites</a:t>
            </a:r>
            <a:r>
              <a:rPr lang="nl-BE" sz="1600" dirty="0"/>
              <a:t> </a:t>
            </a:r>
            <a:r>
              <a:rPr lang="nl-BE" sz="1600" dirty="0" err="1"/>
              <a:t>cellules</a:t>
            </a:r>
            <a:r>
              <a:rPr lang="nl-BE" sz="1600" dirty="0"/>
              <a:t> </a:t>
            </a:r>
            <a:r>
              <a:rPr lang="nl-BE" sz="1600" dirty="0" err="1"/>
              <a:t>grises</a:t>
            </a:r>
            <a:r>
              <a:rPr lang="nl-BE" sz="1600" dirty="0"/>
              <a:t>, </a:t>
            </a:r>
            <a:r>
              <a:rPr lang="nl-BE" sz="1600" dirty="0" err="1"/>
              <a:t>apprécierait</a:t>
            </a:r>
            <a:r>
              <a:rPr lang="nl-BE" sz="1600" dirty="0"/>
              <a:t> </a:t>
            </a:r>
            <a:r>
              <a:rPr lang="nl-BE" sz="1600" dirty="0" err="1"/>
              <a:t>certainement</a:t>
            </a:r>
            <a:r>
              <a:rPr lang="nl-BE" sz="1600" dirty="0"/>
              <a:t> les </a:t>
            </a:r>
            <a:r>
              <a:rPr lang="nl-BE" sz="1600" dirty="0" err="1"/>
              <a:t>qualités</a:t>
            </a:r>
            <a:r>
              <a:rPr lang="nl-BE" sz="1600" dirty="0"/>
              <a:t> des </a:t>
            </a:r>
            <a:r>
              <a:rPr lang="nl-BE" sz="1600" dirty="0" err="1"/>
              <a:t>outils</a:t>
            </a:r>
            <a:r>
              <a:rPr lang="nl-BE" sz="1600" dirty="0"/>
              <a:t> </a:t>
            </a:r>
            <a:r>
              <a:rPr lang="nl-BE" sz="1600" dirty="0" err="1"/>
              <a:t>informatiques</a:t>
            </a:r>
            <a:r>
              <a:rPr lang="nl-BE" sz="1600" dirty="0"/>
              <a:t> et </a:t>
            </a:r>
            <a:r>
              <a:rPr lang="nl-BE" sz="1600" dirty="0" err="1"/>
              <a:t>leurs</a:t>
            </a:r>
            <a:r>
              <a:rPr lang="nl-BE" sz="1600" dirty="0"/>
              <a:t> </a:t>
            </a:r>
            <a:r>
              <a:rPr lang="nl-BE" sz="1600" dirty="0" err="1"/>
              <a:t>algorithmes</a:t>
            </a:r>
            <a:r>
              <a:rPr lang="nl-BE" sz="1600" dirty="0"/>
              <a:t>. </a:t>
            </a:r>
            <a:r>
              <a:rPr lang="nl-BE" sz="1600" dirty="0" err="1"/>
              <a:t>J'ouvre</a:t>
            </a:r>
            <a:r>
              <a:rPr lang="nl-BE" sz="1600" dirty="0"/>
              <a:t> les </a:t>
            </a:r>
            <a:r>
              <a:rPr lang="nl-BE" sz="1600" dirty="0" err="1"/>
              <a:t>parenthèses</a:t>
            </a:r>
            <a:r>
              <a:rPr lang="nl-BE" sz="1600" dirty="0"/>
              <a:t>: </a:t>
            </a:r>
            <a:r>
              <a:rPr lang="nl-BE" sz="1600" dirty="0" err="1"/>
              <a:t>Vous</a:t>
            </a:r>
            <a:r>
              <a:rPr lang="nl-BE" sz="1600" dirty="0"/>
              <a:t> </a:t>
            </a:r>
            <a:r>
              <a:rPr lang="nl-BE" sz="1600" dirty="0" err="1"/>
              <a:t>pouvez</a:t>
            </a:r>
            <a:r>
              <a:rPr lang="nl-BE" sz="1600" dirty="0"/>
              <a:t> </a:t>
            </a:r>
            <a:r>
              <a:rPr lang="nl-BE" sz="1600" dirty="0" err="1"/>
              <a:t>admirer</a:t>
            </a:r>
            <a:r>
              <a:rPr lang="nl-BE" sz="1600" dirty="0"/>
              <a:t> </a:t>
            </a:r>
            <a:r>
              <a:rPr lang="nl-BE" sz="1600" dirty="0" err="1"/>
              <a:t>ce</a:t>
            </a:r>
            <a:r>
              <a:rPr lang="nl-BE" sz="1600" dirty="0"/>
              <a:t> bas-</a:t>
            </a:r>
            <a:r>
              <a:rPr lang="nl-BE" sz="1600" dirty="0" err="1"/>
              <a:t>relief</a:t>
            </a:r>
            <a:r>
              <a:rPr lang="nl-BE" sz="1600" dirty="0"/>
              <a:t> de </a:t>
            </a:r>
            <a:r>
              <a:rPr lang="nl-BE" sz="1600" dirty="0" err="1"/>
              <a:t>Watkyne</a:t>
            </a:r>
            <a:r>
              <a:rPr lang="nl-BE" sz="1600" dirty="0"/>
              <a:t> (Jacques </a:t>
            </a:r>
            <a:r>
              <a:rPr lang="nl-BE" sz="1600" dirty="0" err="1"/>
              <a:t>Vandewattyne</a:t>
            </a:r>
            <a:r>
              <a:rPr lang="nl-BE" sz="1600" dirty="0"/>
              <a:t>)  </a:t>
            </a:r>
            <a:r>
              <a:rPr lang="nl-BE" sz="1600" dirty="0" err="1"/>
              <a:t>sur</a:t>
            </a:r>
            <a:r>
              <a:rPr lang="nl-BE" sz="1600" dirty="0"/>
              <a:t> </a:t>
            </a:r>
            <a:r>
              <a:rPr lang="nl-BE" sz="1600" dirty="0" err="1"/>
              <a:t>le</a:t>
            </a:r>
            <a:r>
              <a:rPr lang="nl-BE" sz="1600" dirty="0"/>
              <a:t> </a:t>
            </a:r>
            <a:r>
              <a:rPr lang="nl-BE" sz="1600" dirty="0" err="1"/>
              <a:t>pignon</a:t>
            </a:r>
            <a:r>
              <a:rPr lang="nl-BE" sz="1600" dirty="0"/>
              <a:t> de la Maison des </a:t>
            </a:r>
            <a:r>
              <a:rPr lang="nl-BE" sz="1600" dirty="0" err="1"/>
              <a:t>Collines</a:t>
            </a:r>
            <a:r>
              <a:rPr lang="nl-BE" sz="1600" dirty="0"/>
              <a:t> à </a:t>
            </a:r>
            <a:r>
              <a:rPr lang="nl-BE" sz="1600" dirty="0" err="1"/>
              <a:t>Ellezelles</a:t>
            </a:r>
            <a:r>
              <a:rPr lang="nl-BE" sz="1600" dirty="0"/>
              <a:t>. David </a:t>
            </a:r>
            <a:r>
              <a:rPr lang="nl-BE" sz="1600" dirty="0" err="1"/>
              <a:t>Suchet</a:t>
            </a:r>
            <a:r>
              <a:rPr lang="nl-BE" sz="1600" dirty="0"/>
              <a:t>, </a:t>
            </a:r>
            <a:r>
              <a:rPr lang="nl-BE" sz="1600" dirty="0" err="1"/>
              <a:t>qui</a:t>
            </a:r>
            <a:r>
              <a:rPr lang="nl-BE" sz="1600" dirty="0"/>
              <a:t> </a:t>
            </a:r>
            <a:r>
              <a:rPr lang="nl-BE" sz="1600" dirty="0" err="1"/>
              <a:t>incarne</a:t>
            </a:r>
            <a:r>
              <a:rPr lang="nl-BE" sz="1600" dirty="0"/>
              <a:t> </a:t>
            </a:r>
            <a:r>
              <a:rPr lang="nl-BE" sz="1600" dirty="0" err="1"/>
              <a:t>Poirot</a:t>
            </a:r>
            <a:r>
              <a:rPr lang="nl-BE" sz="1600" dirty="0"/>
              <a:t>, a déjà visité </a:t>
            </a:r>
            <a:r>
              <a:rPr lang="nl-BE" sz="1600" dirty="0" err="1"/>
              <a:t>Ellezelles</a:t>
            </a:r>
            <a:r>
              <a:rPr lang="nl-BE" sz="1600" dirty="0"/>
              <a:t>. Je ferme les </a:t>
            </a:r>
            <a:r>
              <a:rPr lang="nl-BE" sz="1600" dirty="0" err="1"/>
              <a:t>parenthèses</a:t>
            </a:r>
            <a:r>
              <a:rPr lang="nl-BE" sz="1600" dirty="0"/>
              <a:t>. </a:t>
            </a:r>
            <a:r>
              <a:rPr lang="nl-BE" sz="1600" dirty="0" err="1"/>
              <a:t>Revenons</a:t>
            </a:r>
            <a:r>
              <a:rPr lang="nl-BE" sz="1600" dirty="0"/>
              <a:t> à </a:t>
            </a:r>
            <a:r>
              <a:rPr lang="nl-BE" sz="1600" dirty="0" err="1"/>
              <a:t>nos</a:t>
            </a:r>
            <a:r>
              <a:rPr lang="nl-BE" sz="1600" dirty="0"/>
              <a:t> </a:t>
            </a:r>
            <a:r>
              <a:rPr lang="nl-BE" sz="1600" dirty="0" err="1"/>
              <a:t>moutons</a:t>
            </a:r>
            <a:r>
              <a:rPr lang="nl-BE" sz="1600" dirty="0"/>
              <a:t>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2B4BB0-72D1-D30F-71D7-87EF88702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083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600" dirty="0" err="1"/>
              <a:t>Comment</a:t>
            </a:r>
            <a:r>
              <a:rPr lang="nl-BE" sz="1600" dirty="0"/>
              <a:t> </a:t>
            </a:r>
            <a:r>
              <a:rPr lang="nl-BE" sz="1600" dirty="0" err="1"/>
              <a:t>Poirot</a:t>
            </a:r>
            <a:r>
              <a:rPr lang="nl-BE" sz="1600" dirty="0"/>
              <a:t> </a:t>
            </a:r>
            <a:r>
              <a:rPr lang="nl-BE" sz="1600" dirty="0" err="1"/>
              <a:t>réagirait-il</a:t>
            </a:r>
            <a:r>
              <a:rPr lang="nl-BE" sz="1600" dirty="0"/>
              <a:t> face à la </a:t>
            </a:r>
            <a:r>
              <a:rPr lang="nl-BE" sz="1600" dirty="0" err="1"/>
              <a:t>révolution</a:t>
            </a:r>
            <a:r>
              <a:rPr lang="nl-BE" sz="1600" dirty="0"/>
              <a:t> </a:t>
            </a:r>
            <a:r>
              <a:rPr lang="nl-BE" sz="1600" dirty="0" err="1"/>
              <a:t>technologique</a:t>
            </a:r>
            <a:r>
              <a:rPr lang="nl-BE" sz="1600" dirty="0"/>
              <a:t> dans </a:t>
            </a:r>
            <a:r>
              <a:rPr lang="nl-BE" sz="1600" dirty="0" err="1"/>
              <a:t>le</a:t>
            </a:r>
            <a:r>
              <a:rPr lang="nl-BE" sz="1600" dirty="0"/>
              <a:t> </a:t>
            </a:r>
            <a:r>
              <a:rPr lang="nl-BE" sz="1600" dirty="0" err="1"/>
              <a:t>domaine</a:t>
            </a:r>
            <a:r>
              <a:rPr lang="nl-BE" sz="1600" dirty="0"/>
              <a:t> </a:t>
            </a:r>
            <a:r>
              <a:rPr lang="nl-BE" sz="1600" dirty="0" err="1"/>
              <a:t>éducatif</a:t>
            </a:r>
            <a:r>
              <a:rPr lang="nl-BE" sz="1600" dirty="0"/>
              <a:t>? </a:t>
            </a:r>
            <a:r>
              <a:rPr lang="nl-BE" sz="1600" dirty="0" err="1"/>
              <a:t>Selon</a:t>
            </a:r>
            <a:r>
              <a:rPr lang="nl-BE" sz="1600" dirty="0"/>
              <a:t> ma source, </a:t>
            </a:r>
            <a:r>
              <a:rPr lang="nl-BE" sz="1600" dirty="0" err="1"/>
              <a:t>copilot</a:t>
            </a:r>
            <a:r>
              <a:rPr lang="nl-BE" sz="1600" dirty="0"/>
              <a:t>, </a:t>
            </a:r>
            <a:r>
              <a:rPr lang="nl-BE" sz="1600" dirty="0" err="1"/>
              <a:t>il</a:t>
            </a:r>
            <a:r>
              <a:rPr lang="nl-BE" sz="1600" dirty="0"/>
              <a:t> </a:t>
            </a:r>
            <a:r>
              <a:rPr lang="nl-BE" sz="1600" dirty="0" err="1"/>
              <a:t>pourrait</a:t>
            </a:r>
            <a:r>
              <a:rPr lang="nl-BE" sz="1600" dirty="0"/>
              <a:t> </a:t>
            </a:r>
            <a:r>
              <a:rPr lang="nl-BE" sz="1600" dirty="0" err="1"/>
              <a:t>traiter</a:t>
            </a:r>
            <a:r>
              <a:rPr lang="nl-BE" sz="1600" dirty="0"/>
              <a:t> les </a:t>
            </a:r>
            <a:r>
              <a:rPr lang="nl-BE" sz="1600" dirty="0" err="1"/>
              <a:t>thèmes</a:t>
            </a:r>
            <a:r>
              <a:rPr lang="nl-BE" sz="1600" dirty="0"/>
              <a:t> </a:t>
            </a:r>
            <a:r>
              <a:rPr lang="nl-BE" sz="1600" dirty="0" err="1"/>
              <a:t>suivants</a:t>
            </a:r>
            <a:r>
              <a:rPr lang="nl-BE" sz="1600" dirty="0"/>
              <a:t>: </a:t>
            </a:r>
            <a:r>
              <a:rPr lang="nl-BE" sz="1600" dirty="0" err="1"/>
              <a:t>le</a:t>
            </a:r>
            <a:r>
              <a:rPr lang="nl-BE" sz="1600" dirty="0"/>
              <a:t> </a:t>
            </a:r>
            <a:r>
              <a:rPr lang="nl-BE" sz="1600" dirty="0" err="1"/>
              <a:t>regard</a:t>
            </a:r>
            <a:r>
              <a:rPr lang="nl-BE" sz="1600" dirty="0"/>
              <a:t> </a:t>
            </a:r>
            <a:r>
              <a:rPr lang="nl-BE" sz="1600" dirty="0" err="1"/>
              <a:t>analytique</a:t>
            </a:r>
            <a:r>
              <a:rPr lang="nl-BE" sz="1600" dirty="0"/>
              <a:t>, la </a:t>
            </a:r>
            <a:r>
              <a:rPr lang="nl-BE" sz="1600" dirty="0" err="1"/>
              <a:t>précision</a:t>
            </a:r>
            <a:r>
              <a:rPr lang="nl-BE" sz="1600" dirty="0"/>
              <a:t> et </a:t>
            </a:r>
            <a:r>
              <a:rPr lang="nl-BE" sz="1600" dirty="0" err="1"/>
              <a:t>l'efficacité</a:t>
            </a:r>
            <a:r>
              <a:rPr lang="nl-BE" sz="1600" dirty="0"/>
              <a:t>, les </a:t>
            </a:r>
            <a:r>
              <a:rPr lang="nl-BE" sz="1600" dirty="0" err="1"/>
              <a:t>limites</a:t>
            </a:r>
            <a:r>
              <a:rPr lang="nl-BE" sz="1600" dirty="0"/>
              <a:t> de </a:t>
            </a:r>
            <a:r>
              <a:rPr lang="nl-BE" sz="1600" dirty="0" err="1"/>
              <a:t>l'intelligence</a:t>
            </a:r>
            <a:r>
              <a:rPr lang="nl-BE" sz="1600" dirty="0"/>
              <a:t> </a:t>
            </a:r>
            <a:r>
              <a:rPr lang="nl-BE" sz="1600" dirty="0" err="1"/>
              <a:t>artificielle</a:t>
            </a:r>
            <a:r>
              <a:rPr lang="nl-BE" sz="1600" dirty="0"/>
              <a:t>, </a:t>
            </a:r>
            <a:r>
              <a:rPr lang="nl-BE" sz="1600" dirty="0" err="1"/>
              <a:t>l'éthique</a:t>
            </a:r>
            <a:r>
              <a:rPr lang="nl-BE" sz="1600" dirty="0"/>
              <a:t> et la </a:t>
            </a:r>
            <a:r>
              <a:rPr lang="nl-BE" sz="1600" dirty="0" err="1"/>
              <a:t>confidentialité</a:t>
            </a:r>
            <a:r>
              <a:rPr lang="nl-BE" sz="1600" dirty="0"/>
              <a:t>, </a:t>
            </a:r>
            <a:r>
              <a:rPr lang="nl-BE" sz="1600" dirty="0" err="1"/>
              <a:t>le</a:t>
            </a:r>
            <a:r>
              <a:rPr lang="nl-BE" sz="1600" dirty="0"/>
              <a:t> </a:t>
            </a:r>
            <a:r>
              <a:rPr lang="nl-BE" sz="1600" dirty="0" err="1"/>
              <a:t>développement</a:t>
            </a:r>
            <a:r>
              <a:rPr lang="nl-BE" sz="1600" dirty="0"/>
              <a:t> des </a:t>
            </a:r>
            <a:r>
              <a:rPr lang="nl-BE" sz="1600" dirty="0" err="1"/>
              <a:t>compétences</a:t>
            </a:r>
            <a:r>
              <a:rPr lang="nl-BE" sz="1600" dirty="0"/>
              <a:t> </a:t>
            </a:r>
            <a:r>
              <a:rPr lang="nl-BE" sz="1600" dirty="0" err="1"/>
              <a:t>critiques</a:t>
            </a:r>
            <a:r>
              <a:rPr lang="nl-BE" sz="1600" dirty="0"/>
              <a:t> et </a:t>
            </a:r>
            <a:r>
              <a:rPr lang="nl-BE" sz="1600" dirty="0" err="1"/>
              <a:t>une</a:t>
            </a:r>
            <a:r>
              <a:rPr lang="nl-BE" sz="1600" dirty="0"/>
              <a:t> </a:t>
            </a:r>
            <a:r>
              <a:rPr lang="nl-BE" sz="1600" dirty="0" err="1"/>
              <a:t>perspective</a:t>
            </a:r>
            <a:r>
              <a:rPr lang="nl-BE" sz="1600" dirty="0"/>
              <a:t> </a:t>
            </a:r>
            <a:r>
              <a:rPr lang="nl-BE" sz="1600" dirty="0" err="1"/>
              <a:t>équilibrée</a:t>
            </a:r>
            <a:r>
              <a:rPr lang="nl-BE" sz="1600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29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Poirot </a:t>
            </a:r>
            <a:r>
              <a:rPr lang="en-US" dirty="0" err="1">
                <a:latin typeface="Calibri"/>
                <a:ea typeface="Calibri"/>
                <a:cs typeface="Calibri"/>
              </a:rPr>
              <a:t>abordait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chaque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mystère</a:t>
            </a:r>
            <a:r>
              <a:rPr lang="en-US" dirty="0">
                <a:latin typeface="Calibri"/>
                <a:ea typeface="Calibri"/>
                <a:cs typeface="Calibri"/>
              </a:rPr>
              <a:t> avec </a:t>
            </a:r>
            <a:r>
              <a:rPr lang="en-US" dirty="0" err="1">
                <a:latin typeface="Calibri"/>
                <a:ea typeface="Calibri"/>
                <a:cs typeface="Calibri"/>
              </a:rPr>
              <a:t>une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méthodologie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rigoureuse</a:t>
            </a:r>
            <a:r>
              <a:rPr lang="en-US" dirty="0">
                <a:latin typeface="Calibri"/>
                <a:ea typeface="Calibri"/>
                <a:cs typeface="Calibri"/>
              </a:rPr>
              <a:t> et </a:t>
            </a:r>
            <a:r>
              <a:rPr lang="en-US" dirty="0" err="1">
                <a:latin typeface="Calibri"/>
                <a:ea typeface="Calibri"/>
                <a:cs typeface="Calibri"/>
              </a:rPr>
              <a:t>une</a:t>
            </a:r>
            <a:r>
              <a:rPr lang="en-US" dirty="0">
                <a:latin typeface="Calibri"/>
                <a:ea typeface="Calibri"/>
                <a:cs typeface="Calibri"/>
              </a:rPr>
              <a:t> attention </a:t>
            </a:r>
            <a:r>
              <a:rPr lang="en-US" dirty="0" err="1">
                <a:latin typeface="Calibri"/>
                <a:ea typeface="Calibri"/>
                <a:cs typeface="Calibri"/>
              </a:rPr>
              <a:t>minutieuse</a:t>
            </a:r>
            <a:r>
              <a:rPr lang="en-US" dirty="0">
                <a:latin typeface="Calibri"/>
                <a:ea typeface="Calibri"/>
                <a:cs typeface="Calibri"/>
              </a:rPr>
              <a:t> aux </a:t>
            </a:r>
            <a:r>
              <a:rPr lang="en-US" dirty="0" err="1">
                <a:latin typeface="Calibri"/>
                <a:ea typeface="Calibri"/>
                <a:cs typeface="Calibri"/>
              </a:rPr>
              <a:t>détails.Il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avait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souvent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recours</a:t>
            </a:r>
            <a:r>
              <a:rPr lang="en-US" dirty="0">
                <a:latin typeface="Calibri"/>
                <a:ea typeface="Calibri"/>
                <a:cs typeface="Calibri"/>
              </a:rPr>
              <a:t> à </a:t>
            </a:r>
            <a:r>
              <a:rPr lang="en-US" dirty="0" err="1">
                <a:latin typeface="Calibri"/>
                <a:ea typeface="Calibri"/>
                <a:cs typeface="Calibri"/>
              </a:rPr>
              <a:t>l'analyse</a:t>
            </a:r>
            <a:r>
              <a:rPr lang="en-US" dirty="0">
                <a:latin typeface="Calibri"/>
                <a:ea typeface="Calibri"/>
                <a:cs typeface="Calibri"/>
              </a:rPr>
              <a:t> des faits, des indices et des </a:t>
            </a:r>
            <a:r>
              <a:rPr lang="en-US" dirty="0" err="1">
                <a:latin typeface="Calibri"/>
                <a:ea typeface="Calibri"/>
                <a:cs typeface="Calibri"/>
              </a:rPr>
              <a:t>témoignage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toujours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utilisant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ses</a:t>
            </a:r>
            <a:r>
              <a:rPr lang="en-US" dirty="0">
                <a:latin typeface="Calibri"/>
                <a:ea typeface="Calibri"/>
                <a:cs typeface="Calibri"/>
              </a:rPr>
              <a:t> petites cellules </a:t>
            </a:r>
            <a:r>
              <a:rPr lang="en-US" dirty="0" err="1">
                <a:latin typeface="Calibri"/>
                <a:ea typeface="Calibri"/>
                <a:cs typeface="Calibri"/>
              </a:rPr>
              <a:t>grises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161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Poirot </a:t>
            </a:r>
            <a:r>
              <a:rPr lang="en-US" dirty="0" err="1">
                <a:latin typeface="Calibri"/>
                <a:ea typeface="Calibri"/>
                <a:cs typeface="Calibri"/>
              </a:rPr>
              <a:t>reconnaîtrait</a:t>
            </a:r>
            <a:r>
              <a:rPr lang="en-US" dirty="0">
                <a:latin typeface="Calibri"/>
                <a:ea typeface="Calibri"/>
                <a:cs typeface="Calibri"/>
              </a:rPr>
              <a:t> sans </a:t>
            </a:r>
            <a:r>
              <a:rPr lang="en-US" dirty="0" err="1">
                <a:latin typeface="Calibri"/>
                <a:ea typeface="Calibri"/>
                <a:cs typeface="Calibri"/>
              </a:rPr>
              <a:t>aucun</a:t>
            </a:r>
            <a:r>
              <a:rPr lang="en-US" dirty="0">
                <a:latin typeface="Calibri"/>
                <a:ea typeface="Calibri"/>
                <a:cs typeface="Calibri"/>
              </a:rPr>
              <a:t> doute les </a:t>
            </a:r>
            <a:r>
              <a:rPr lang="en-US" dirty="0" err="1">
                <a:latin typeface="Calibri"/>
                <a:ea typeface="Calibri"/>
                <a:cs typeface="Calibri"/>
              </a:rPr>
              <a:t>capacités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l'intelligence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artificielle</a:t>
            </a:r>
            <a:r>
              <a:rPr lang="en-US" dirty="0">
                <a:latin typeface="Calibri"/>
                <a:ea typeface="Calibri"/>
                <a:cs typeface="Calibri"/>
              </a:rPr>
              <a:t> à </a:t>
            </a:r>
            <a:r>
              <a:rPr lang="en-US" dirty="0" err="1">
                <a:latin typeface="Calibri"/>
                <a:ea typeface="Calibri"/>
                <a:cs typeface="Calibri"/>
              </a:rPr>
              <a:t>analyser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vastes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quantités</a:t>
            </a:r>
            <a:r>
              <a:rPr lang="en-US" dirty="0">
                <a:latin typeface="Calibri"/>
                <a:ea typeface="Calibri"/>
                <a:cs typeface="Calibri"/>
              </a:rPr>
              <a:t> de données, </a:t>
            </a:r>
            <a:r>
              <a:rPr lang="en-US" dirty="0" err="1">
                <a:latin typeface="Calibri"/>
                <a:ea typeface="Calibri"/>
                <a:cs typeface="Calibri"/>
              </a:rPr>
              <a:t>d'identifer</a:t>
            </a:r>
            <a:r>
              <a:rPr lang="en-US" dirty="0">
                <a:latin typeface="Calibri"/>
                <a:ea typeface="Calibri"/>
                <a:cs typeface="Calibri"/>
              </a:rPr>
              <a:t> les lacunes dans les </a:t>
            </a:r>
            <a:r>
              <a:rPr lang="en-US" dirty="0" err="1">
                <a:latin typeface="Calibri"/>
                <a:ea typeface="Calibri"/>
                <a:cs typeface="Calibri"/>
              </a:rPr>
              <a:t>connaissances</a:t>
            </a:r>
            <a:r>
              <a:rPr lang="en-US" dirty="0">
                <a:latin typeface="Calibri"/>
                <a:ea typeface="Calibri"/>
                <a:cs typeface="Calibri"/>
              </a:rPr>
              <a:t> des </a:t>
            </a:r>
            <a:r>
              <a:rPr lang="en-US" dirty="0" err="1">
                <a:latin typeface="Calibri"/>
                <a:ea typeface="Calibri"/>
                <a:cs typeface="Calibri"/>
              </a:rPr>
              <a:t>élèves</a:t>
            </a:r>
            <a:r>
              <a:rPr lang="en-US" dirty="0">
                <a:latin typeface="Calibri"/>
                <a:ea typeface="Calibri"/>
                <a:cs typeface="Calibri"/>
              </a:rPr>
              <a:t> et </a:t>
            </a:r>
            <a:r>
              <a:rPr lang="en-US" dirty="0" err="1">
                <a:latin typeface="Calibri"/>
                <a:ea typeface="Calibri"/>
                <a:cs typeface="Calibri"/>
              </a:rPr>
              <a:t>d'optimiser</a:t>
            </a:r>
            <a:r>
              <a:rPr lang="en-US" dirty="0">
                <a:latin typeface="Calibri"/>
                <a:ea typeface="Calibri"/>
                <a:cs typeface="Calibri"/>
              </a:rPr>
              <a:t> les </a:t>
            </a:r>
            <a:r>
              <a:rPr lang="en-US" dirty="0" err="1">
                <a:latin typeface="Calibri"/>
                <a:ea typeface="Calibri"/>
                <a:cs typeface="Calibri"/>
              </a:rPr>
              <a:t>parcours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éducatifs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342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Cependant</a:t>
            </a:r>
            <a:r>
              <a:rPr lang="en-US" dirty="0">
                <a:latin typeface="Calibri"/>
                <a:ea typeface="Calibri"/>
                <a:cs typeface="Calibri"/>
              </a:rPr>
              <a:t>, Poirot ne </a:t>
            </a:r>
            <a:r>
              <a:rPr lang="en-US" dirty="0" err="1">
                <a:latin typeface="Calibri"/>
                <a:ea typeface="Calibri"/>
                <a:cs typeface="Calibri"/>
              </a:rPr>
              <a:t>manquerait</a:t>
            </a:r>
            <a:r>
              <a:rPr lang="en-US" dirty="0">
                <a:latin typeface="Calibri"/>
                <a:ea typeface="Calibri"/>
                <a:cs typeface="Calibri"/>
              </a:rPr>
              <a:t> pas de </a:t>
            </a:r>
            <a:r>
              <a:rPr lang="en-US" dirty="0" err="1">
                <a:latin typeface="Calibri"/>
                <a:ea typeface="Calibri"/>
                <a:cs typeface="Calibri"/>
              </a:rPr>
              <a:t>souligner</a:t>
            </a:r>
            <a:r>
              <a:rPr lang="en-US" dirty="0">
                <a:latin typeface="Calibri"/>
                <a:ea typeface="Calibri"/>
                <a:cs typeface="Calibri"/>
              </a:rPr>
              <a:t> les </a:t>
            </a:r>
            <a:r>
              <a:rPr lang="en-US" dirty="0" err="1">
                <a:latin typeface="Calibri"/>
                <a:ea typeface="Calibri"/>
                <a:cs typeface="Calibri"/>
              </a:rPr>
              <a:t>limites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l'intelligence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artificielle</a:t>
            </a:r>
            <a:r>
              <a:rPr lang="en-US" dirty="0">
                <a:latin typeface="Calibri"/>
                <a:ea typeface="Calibri"/>
                <a:cs typeface="Calibri"/>
              </a:rPr>
              <a:t>. L'IA </a:t>
            </a:r>
            <a:r>
              <a:rPr lang="en-US" dirty="0" err="1">
                <a:latin typeface="Calibri"/>
                <a:ea typeface="Calibri"/>
                <a:cs typeface="Calibri"/>
              </a:rPr>
              <a:t>n'a</a:t>
            </a:r>
            <a:r>
              <a:rPr lang="en-US" dirty="0">
                <a:latin typeface="Calibri"/>
                <a:ea typeface="Calibri"/>
                <a:cs typeface="Calibri"/>
              </a:rPr>
              <a:t> pas </a:t>
            </a:r>
            <a:r>
              <a:rPr lang="en-US" dirty="0" err="1">
                <a:latin typeface="Calibri"/>
                <a:ea typeface="Calibri"/>
                <a:cs typeface="Calibri"/>
              </a:rPr>
              <a:t>l'intuition</a:t>
            </a:r>
            <a:r>
              <a:rPr lang="en-US" dirty="0">
                <a:latin typeface="Calibri"/>
                <a:ea typeface="Calibri"/>
                <a:cs typeface="Calibri"/>
              </a:rPr>
              <a:t> humaine et la </a:t>
            </a:r>
            <a:r>
              <a:rPr lang="en-US" dirty="0" err="1">
                <a:latin typeface="Calibri"/>
                <a:ea typeface="Calibri"/>
                <a:cs typeface="Calibri"/>
              </a:rPr>
              <a:t>compréhension</a:t>
            </a:r>
            <a:r>
              <a:rPr lang="en-US" dirty="0">
                <a:latin typeface="Calibri"/>
                <a:ea typeface="Calibri"/>
                <a:cs typeface="Calibri"/>
              </a:rPr>
              <a:t> des </a:t>
            </a:r>
            <a:r>
              <a:rPr lang="en-US" dirty="0" err="1">
                <a:latin typeface="Calibri"/>
                <a:ea typeface="Calibri"/>
                <a:cs typeface="Calibri"/>
              </a:rPr>
              <a:t>comportements</a:t>
            </a:r>
            <a:r>
              <a:rPr lang="en-US" dirty="0">
                <a:latin typeface="Calibri"/>
                <a:ea typeface="Calibri"/>
                <a:cs typeface="Calibri"/>
              </a:rPr>
              <a:t> et des </a:t>
            </a:r>
            <a:r>
              <a:rPr lang="en-US" dirty="0" err="1">
                <a:latin typeface="Calibri"/>
                <a:ea typeface="Calibri"/>
                <a:cs typeface="Calibri"/>
              </a:rPr>
              <a:t>émotions.C'est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pourquoi</a:t>
            </a:r>
            <a:r>
              <a:rPr lang="en-US" dirty="0">
                <a:latin typeface="Calibri"/>
                <a:ea typeface="Calibri"/>
                <a:cs typeface="Calibri"/>
              </a:rPr>
              <a:t> il </a:t>
            </a:r>
            <a:r>
              <a:rPr lang="en-US" dirty="0" err="1">
                <a:latin typeface="Calibri"/>
                <a:ea typeface="Calibri"/>
                <a:cs typeface="Calibri"/>
              </a:rPr>
              <a:t>verrait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l'IA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comme</a:t>
            </a:r>
            <a:r>
              <a:rPr lang="en-US" dirty="0">
                <a:latin typeface="Calibri"/>
                <a:ea typeface="Calibri"/>
                <a:cs typeface="Calibri"/>
              </a:rPr>
              <a:t> un </a:t>
            </a:r>
            <a:r>
              <a:rPr lang="en-US" dirty="0" err="1">
                <a:latin typeface="Calibri"/>
                <a:ea typeface="Calibri"/>
                <a:cs typeface="Calibri"/>
              </a:rPr>
              <a:t>outil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complémentaire</a:t>
            </a:r>
            <a:r>
              <a:rPr lang="en-US" dirty="0">
                <a:latin typeface="Calibri"/>
                <a:ea typeface="Calibri"/>
                <a:cs typeface="Calibri"/>
              </a:rPr>
              <a:t>, incapable de </a:t>
            </a:r>
            <a:r>
              <a:rPr lang="en-US" dirty="0" err="1">
                <a:latin typeface="Calibri"/>
                <a:ea typeface="Calibri"/>
                <a:cs typeface="Calibri"/>
              </a:rPr>
              <a:t>remplacer</a:t>
            </a:r>
            <a:r>
              <a:rPr lang="en-US" dirty="0">
                <a:latin typeface="Calibri"/>
                <a:ea typeface="Calibri"/>
                <a:cs typeface="Calibri"/>
              </a:rPr>
              <a:t> les </a:t>
            </a:r>
            <a:r>
              <a:rPr lang="en-US" dirty="0" err="1">
                <a:latin typeface="Calibri"/>
                <a:ea typeface="Calibri"/>
                <a:cs typeface="Calibri"/>
              </a:rPr>
              <a:t>professeurs</a:t>
            </a:r>
            <a:r>
              <a:rPr lang="en-US" dirty="0">
                <a:latin typeface="Calibri"/>
                <a:ea typeface="Calibri"/>
                <a:cs typeface="Calibri"/>
              </a:rPr>
              <a:t> et les </a:t>
            </a:r>
            <a:r>
              <a:rPr lang="en-US" dirty="0" err="1">
                <a:latin typeface="Calibri"/>
                <a:ea typeface="Calibri"/>
                <a:cs typeface="Calibri"/>
              </a:rPr>
              <a:t>éducateurs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6192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Poirot </a:t>
            </a:r>
            <a:r>
              <a:rPr lang="en-US" dirty="0" err="1">
                <a:latin typeface="Calibri"/>
                <a:ea typeface="Calibri"/>
                <a:cs typeface="Calibri"/>
              </a:rPr>
              <a:t>parlerait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certainement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l'impact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l'intelligence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artificielle</a:t>
            </a:r>
            <a:r>
              <a:rPr lang="en-US" dirty="0">
                <a:latin typeface="Calibri"/>
                <a:ea typeface="Calibri"/>
                <a:cs typeface="Calibri"/>
              </a:rPr>
              <a:t> sur </a:t>
            </a:r>
            <a:r>
              <a:rPr lang="en-US" dirty="0" err="1">
                <a:latin typeface="Calibri"/>
                <a:ea typeface="Calibri"/>
                <a:cs typeface="Calibri"/>
              </a:rPr>
              <a:t>l'éthique</a:t>
            </a:r>
            <a:r>
              <a:rPr lang="en-US" dirty="0">
                <a:latin typeface="Calibri"/>
                <a:ea typeface="Calibri"/>
                <a:cs typeface="Calibri"/>
              </a:rPr>
              <a:t> et la </a:t>
            </a:r>
            <a:r>
              <a:rPr lang="en-US" dirty="0" err="1">
                <a:latin typeface="Calibri"/>
                <a:ea typeface="Calibri"/>
                <a:cs typeface="Calibri"/>
              </a:rPr>
              <a:t>confidentialité.Il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soulignerait</a:t>
            </a:r>
            <a:r>
              <a:rPr lang="en-US" dirty="0">
                <a:latin typeface="Calibri"/>
                <a:ea typeface="Calibri"/>
                <a:cs typeface="Calibri"/>
              </a:rPr>
              <a:t> la </a:t>
            </a:r>
            <a:r>
              <a:rPr lang="en-US" dirty="0" err="1">
                <a:latin typeface="Calibri"/>
                <a:ea typeface="Calibri"/>
                <a:cs typeface="Calibri"/>
              </a:rPr>
              <a:t>nécessité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mettre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en</a:t>
            </a:r>
            <a:r>
              <a:rPr lang="en-US" dirty="0">
                <a:latin typeface="Calibri"/>
                <a:ea typeface="Calibri"/>
                <a:cs typeface="Calibri"/>
              </a:rPr>
              <a:t> place des </a:t>
            </a:r>
            <a:r>
              <a:rPr lang="en-US" dirty="0" err="1">
                <a:latin typeface="Calibri"/>
                <a:ea typeface="Calibri"/>
                <a:cs typeface="Calibri"/>
              </a:rPr>
              <a:t>mesures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strictes</a:t>
            </a:r>
            <a:r>
              <a:rPr lang="en-US" dirty="0">
                <a:latin typeface="Calibri"/>
                <a:ea typeface="Calibri"/>
                <a:cs typeface="Calibri"/>
              </a:rPr>
              <a:t> pour </a:t>
            </a:r>
            <a:r>
              <a:rPr lang="en-US" dirty="0" err="1">
                <a:latin typeface="Calibri"/>
                <a:ea typeface="Calibri"/>
                <a:cs typeface="Calibri"/>
              </a:rPr>
              <a:t>protéger</a:t>
            </a:r>
            <a:r>
              <a:rPr lang="en-US" dirty="0">
                <a:latin typeface="Calibri"/>
                <a:ea typeface="Calibri"/>
                <a:cs typeface="Calibri"/>
              </a:rPr>
              <a:t> les </a:t>
            </a:r>
            <a:r>
              <a:rPr lang="en-US" dirty="0" err="1">
                <a:latin typeface="Calibri"/>
                <a:ea typeface="Calibri"/>
                <a:cs typeface="Calibri"/>
              </a:rPr>
              <a:t>informations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personnelles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436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Poirot, </a:t>
            </a:r>
            <a:r>
              <a:rPr lang="en-US" dirty="0" err="1">
                <a:latin typeface="Calibri"/>
                <a:ea typeface="Calibri"/>
                <a:cs typeface="Calibri"/>
              </a:rPr>
              <a:t>défenseur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l'importance</a:t>
            </a:r>
            <a:r>
              <a:rPr lang="en-US" dirty="0">
                <a:latin typeface="Calibri"/>
                <a:ea typeface="Calibri"/>
                <a:cs typeface="Calibri"/>
              </a:rPr>
              <a:t> de la </a:t>
            </a:r>
            <a:r>
              <a:rPr lang="en-US" dirty="0" err="1">
                <a:latin typeface="Calibri"/>
                <a:ea typeface="Calibri"/>
                <a:cs typeface="Calibri"/>
              </a:rPr>
              <a:t>réflexion</a:t>
            </a:r>
            <a:r>
              <a:rPr lang="en-US" dirty="0">
                <a:latin typeface="Calibri"/>
                <a:ea typeface="Calibri"/>
                <a:cs typeface="Calibri"/>
              </a:rPr>
              <a:t> critique et de </a:t>
            </a:r>
            <a:r>
              <a:rPr lang="en-US" dirty="0" err="1">
                <a:latin typeface="Calibri"/>
                <a:ea typeface="Calibri"/>
                <a:cs typeface="Calibri"/>
              </a:rPr>
              <a:t>l'analyse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s'inquiéterait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voir</a:t>
            </a:r>
            <a:r>
              <a:rPr lang="en-US" dirty="0">
                <a:latin typeface="Calibri"/>
                <a:ea typeface="Calibri"/>
                <a:cs typeface="Calibri"/>
              </a:rPr>
              <a:t> les </a:t>
            </a:r>
            <a:r>
              <a:rPr lang="en-US" dirty="0" err="1">
                <a:latin typeface="Calibri"/>
                <a:ea typeface="Calibri"/>
                <a:cs typeface="Calibri"/>
              </a:rPr>
              <a:t>élèves</a:t>
            </a:r>
            <a:r>
              <a:rPr lang="en-US" dirty="0">
                <a:latin typeface="Calibri"/>
                <a:ea typeface="Calibri"/>
                <a:cs typeface="Calibri"/>
              </a:rPr>
              <a:t> et les </a:t>
            </a:r>
            <a:r>
              <a:rPr lang="en-US" dirty="0" err="1">
                <a:latin typeface="Calibri"/>
                <a:ea typeface="Calibri"/>
                <a:cs typeface="Calibri"/>
              </a:rPr>
              <a:t>professeurs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devenir</a:t>
            </a:r>
            <a:r>
              <a:rPr lang="en-US" dirty="0">
                <a:latin typeface="Calibri"/>
                <a:ea typeface="Calibri"/>
                <a:cs typeface="Calibri"/>
              </a:rPr>
              <a:t> trop </a:t>
            </a:r>
            <a:r>
              <a:rPr lang="en-US" dirty="0" err="1">
                <a:latin typeface="Calibri"/>
                <a:ea typeface="Calibri"/>
                <a:cs typeface="Calibri"/>
              </a:rPr>
              <a:t>dépendants</a:t>
            </a:r>
            <a:r>
              <a:rPr lang="en-US" dirty="0">
                <a:latin typeface="Calibri"/>
                <a:ea typeface="Calibri"/>
                <a:cs typeface="Calibri"/>
              </a:rPr>
              <a:t> de la </a:t>
            </a:r>
            <a:r>
              <a:rPr lang="en-US" dirty="0" err="1">
                <a:latin typeface="Calibri"/>
                <a:ea typeface="Calibri"/>
                <a:cs typeface="Calibri"/>
              </a:rPr>
              <a:t>technologie</a:t>
            </a:r>
            <a:r>
              <a:rPr lang="en-US" dirty="0">
                <a:latin typeface="Calibri"/>
                <a:ea typeface="Calibri"/>
                <a:cs typeface="Calibri"/>
              </a:rPr>
              <a:t> pour </a:t>
            </a:r>
            <a:r>
              <a:rPr lang="en-US" dirty="0" err="1">
                <a:latin typeface="Calibri"/>
                <a:ea typeface="Calibri"/>
                <a:cs typeface="Calibri"/>
              </a:rPr>
              <a:t>résoudre</a:t>
            </a:r>
            <a:r>
              <a:rPr lang="en-US" dirty="0">
                <a:latin typeface="Calibri"/>
                <a:ea typeface="Calibri"/>
                <a:cs typeface="Calibri"/>
              </a:rPr>
              <a:t> des </a:t>
            </a:r>
            <a:r>
              <a:rPr lang="en-US" dirty="0" err="1">
                <a:latin typeface="Calibri"/>
                <a:ea typeface="Calibri"/>
                <a:cs typeface="Calibri"/>
              </a:rPr>
              <a:t>problèmes.Il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plaiderait</a:t>
            </a:r>
            <a:r>
              <a:rPr lang="en-US" dirty="0">
                <a:latin typeface="Calibri"/>
                <a:ea typeface="Calibri"/>
                <a:cs typeface="Calibri"/>
              </a:rPr>
              <a:t> pour un </a:t>
            </a:r>
            <a:r>
              <a:rPr lang="en-US" dirty="0" err="1">
                <a:latin typeface="Calibri"/>
                <a:ea typeface="Calibri"/>
                <a:cs typeface="Calibri"/>
              </a:rPr>
              <a:t>équilibre</a:t>
            </a:r>
            <a:r>
              <a:rPr lang="en-US" dirty="0">
                <a:latin typeface="Calibri"/>
                <a:ea typeface="Calibri"/>
                <a:cs typeface="Calibri"/>
              </a:rPr>
              <a:t> entre </a:t>
            </a:r>
            <a:r>
              <a:rPr lang="en-US" dirty="0" err="1">
                <a:latin typeface="Calibri"/>
                <a:ea typeface="Calibri"/>
                <a:cs typeface="Calibri"/>
              </a:rPr>
              <a:t>l'utilisation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del'intelligence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artificielle</a:t>
            </a:r>
            <a:r>
              <a:rPr lang="en-US" dirty="0">
                <a:latin typeface="Calibri"/>
                <a:ea typeface="Calibri"/>
                <a:cs typeface="Calibri"/>
              </a:rPr>
              <a:t> et la pensée </a:t>
            </a:r>
            <a:r>
              <a:rPr lang="en-US" dirty="0" err="1">
                <a:latin typeface="Calibri"/>
                <a:ea typeface="Calibri"/>
                <a:cs typeface="Calibri"/>
              </a:rPr>
              <a:t>indépendante</a:t>
            </a:r>
            <a:r>
              <a:rPr lang="en-US" dirty="0">
                <a:latin typeface="Calibri"/>
                <a:ea typeface="Calibri"/>
                <a:cs typeface="Calibri"/>
              </a:rPr>
              <a:t> et </a:t>
            </a:r>
            <a:r>
              <a:rPr lang="en-US" dirty="0" err="1">
                <a:latin typeface="Calibri"/>
                <a:ea typeface="Calibri"/>
                <a:cs typeface="Calibri"/>
              </a:rPr>
              <a:t>créative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668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En fin de </a:t>
            </a:r>
            <a:r>
              <a:rPr lang="en-US" dirty="0" err="1">
                <a:latin typeface="Calibri"/>
                <a:ea typeface="Calibri"/>
                <a:cs typeface="Calibri"/>
              </a:rPr>
              <a:t>compte</a:t>
            </a:r>
            <a:r>
              <a:rPr lang="en-US" dirty="0">
                <a:latin typeface="Calibri"/>
                <a:ea typeface="Calibri"/>
                <a:cs typeface="Calibri"/>
              </a:rPr>
              <a:t>, Poirot </a:t>
            </a:r>
            <a:r>
              <a:rPr lang="en-US" dirty="0" err="1">
                <a:latin typeface="Calibri"/>
                <a:ea typeface="Calibri"/>
                <a:cs typeface="Calibri"/>
              </a:rPr>
              <a:t>adopterait</a:t>
            </a:r>
            <a:r>
              <a:rPr lang="en-US" dirty="0">
                <a:latin typeface="Calibri"/>
                <a:ea typeface="Calibri"/>
                <a:cs typeface="Calibri"/>
              </a:rPr>
              <a:t> …. (</a:t>
            </a:r>
            <a:r>
              <a:rPr lang="en-US" dirty="0" err="1">
                <a:latin typeface="Calibri"/>
                <a:ea typeface="Calibri"/>
                <a:cs typeface="Calibri"/>
              </a:rPr>
              <a:t>texte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dia</a:t>
            </a:r>
            <a:r>
              <a:rPr lang="en-US" dirty="0"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40692-F3CE-4415-A967-F8621464BCA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892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fr-BE" dirty="0"/>
              <a:t>mercredi 30 avril 2025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Lieve De Knijf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9DD94187-55FF-4624-9DED-C08D249212C9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669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02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903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40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97506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102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0467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825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53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9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38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624E08-4CF6-4459-A343-31FB9C836ECA}" type="datetimeFigureOut">
              <a:rPr lang="nl-BE" smtClean="0"/>
              <a:t>11/05/2025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D94187-55FF-4624-9DED-C08D249212C9}" type="slidenum">
              <a:rPr lang="nl-BE" smtClean="0"/>
              <a:t>‹N°›</a:t>
            </a:fld>
            <a:endParaRPr lang="nl-B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71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3AECD97-688D-4AE7-9838-61662020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20F2EA-CFB5-35DA-4DFF-227BB326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251" y="1231506"/>
            <a:ext cx="6338958" cy="4394988"/>
          </a:xfrm>
        </p:spPr>
        <p:txBody>
          <a:bodyPr>
            <a:normAutofit/>
          </a:bodyPr>
          <a:lstStyle/>
          <a:p>
            <a:r>
              <a:rPr lang="nl-BE" sz="6100"/>
              <a:t>L’intelligence artificielle à l’école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47FB3A-C0F9-4DD9-A4E0-B203F96A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D26766-DA23-701B-446C-B893615376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4544" y="1565556"/>
            <a:ext cx="3848240" cy="3726888"/>
          </a:xfrm>
        </p:spPr>
        <p:txBody>
          <a:bodyPr anchor="ctr">
            <a:normAutofit/>
          </a:bodyPr>
          <a:lstStyle/>
          <a:p>
            <a:r>
              <a:rPr lang="fr-FR" sz="2800" noProof="0" dirty="0"/>
              <a:t>Présentation inspirée par </a:t>
            </a:r>
            <a:r>
              <a:rPr lang="fr-FR" sz="2800" i="1" noProof="0" dirty="0"/>
              <a:t>Copilote</a:t>
            </a:r>
            <a:r>
              <a:rPr lang="fr-FR" sz="2800" noProof="0" dirty="0"/>
              <a:t> et par le spécialiste des « petites cellules grises », HERCULE POIROT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FCFD1D-1E9C-4E30-A7D3-F7C247FDC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DA271-93D8-C0E7-6EE8-701CA090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Et vous, Qu’en pensez-vous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A3B4B8-EDAD-AC70-A201-30E40A7C6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2247"/>
            <a:ext cx="10178322" cy="1066799"/>
          </a:xfrm>
        </p:spPr>
        <p:txBody>
          <a:bodyPr/>
          <a:lstStyle/>
          <a:p>
            <a:pPr marL="0" indent="0">
              <a:buNone/>
            </a:pPr>
            <a:r>
              <a:rPr lang="fr-FR" noProof="0" dirty="0"/>
              <a:t>L’Intelligence artificielle mérite sa place dans l’enseignement secondaire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985095D-C80C-725B-89C6-13FA88A3839A}"/>
              </a:ext>
            </a:extLst>
          </p:cNvPr>
          <p:cNvSpPr txBox="1">
            <a:spLocks/>
          </p:cNvSpPr>
          <p:nvPr/>
        </p:nvSpPr>
        <p:spPr>
          <a:xfrm>
            <a:off x="1251678" y="4528458"/>
            <a:ext cx="10178322" cy="106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noProof="0"/>
              <a:t>L’Intelligence </a:t>
            </a:r>
            <a:r>
              <a:rPr lang="fr-FR" noProof="0" dirty="0"/>
              <a:t>artificielle ne mérite pas sa place dans l’enseignement secondaire</a:t>
            </a:r>
          </a:p>
        </p:txBody>
      </p:sp>
      <p:pic>
        <p:nvPicPr>
          <p:cNvPr id="6" name="Graphic 5" descr="Duim omhoog silhouet">
            <a:extLst>
              <a:ext uri="{FF2B5EF4-FFF2-40B4-BE49-F238E27FC236}">
                <a16:creationId xmlns:a16="http://schemas.microsoft.com/office/drawing/2014/main" id="{C35D7EF6-5B6D-1AFB-AE9D-DD8CBF748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0228" y="2633796"/>
            <a:ext cx="914400" cy="914400"/>
          </a:xfrm>
          <a:prstGeom prst="rect">
            <a:avLst/>
          </a:prstGeom>
        </p:spPr>
      </p:pic>
      <p:pic>
        <p:nvPicPr>
          <p:cNvPr id="8" name="Graphic 7" descr="Duim omlaag silhouet">
            <a:extLst>
              <a:ext uri="{FF2B5EF4-FFF2-40B4-BE49-F238E27FC236}">
                <a16:creationId xmlns:a16="http://schemas.microsoft.com/office/drawing/2014/main" id="{5E2E06E9-C6ED-42DE-9325-D487EC501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0228" y="54265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B7FBF-801E-A8A5-F861-E918BF33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de-DE" sz="4100"/>
              <a:t>Merci pour votre attention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43F0D6-BA81-B1D3-1054-5993EF0E3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BE" noProof="0" dirty="0"/>
              <a:t>Présentation avec l'aide de</a:t>
            </a:r>
          </a:p>
          <a:p>
            <a:pPr marL="0" indent="0">
              <a:buNone/>
            </a:pPr>
            <a:r>
              <a:rPr lang="fr-BE" noProof="0" dirty="0"/>
              <a:t>  - Copilote de Microsoft 365</a:t>
            </a:r>
          </a:p>
          <a:p>
            <a:pPr marL="0" indent="0">
              <a:buNone/>
            </a:pPr>
            <a:r>
              <a:rPr lang="fr-BE" noProof="0" dirty="0"/>
              <a:t>  - </a:t>
            </a:r>
            <a:r>
              <a:rPr lang="fr-BE" noProof="0" dirty="0" err="1"/>
              <a:t>ChatGpt</a:t>
            </a:r>
            <a:r>
              <a:rPr lang="fr-BE" noProof="0" dirty="0"/>
              <a:t> (cartoon </a:t>
            </a:r>
            <a:r>
              <a:rPr lang="fr-BE" noProof="0" dirty="0" err="1"/>
              <a:t>Poirot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  </a:t>
            </a:r>
          </a:p>
        </p:txBody>
      </p:sp>
      <p:pic>
        <p:nvPicPr>
          <p:cNvPr id="4" name="Inhaltsplatzhalter 3" descr="Ein Bild, das Computer, computer, Zeichnung, Clipart enthält.&#10;&#10;KI-generierte Inhalte können fehlerhaft sein.">
            <a:extLst>
              <a:ext uri="{FF2B5EF4-FFF2-40B4-BE49-F238E27FC236}">
                <a16:creationId xmlns:a16="http://schemas.microsoft.com/office/drawing/2014/main" id="{F8D38E71-0EC7-2214-BA4B-1E93912A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23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946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E509C-CD5F-144E-0961-79BDF8137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8D86D-22A9-183D-B6A8-BD83AB0E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0" dirty="0"/>
              <a:t>alliés ou rivaux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3CD488-2977-206F-CA3C-4CA683DD0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Les cellules grises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32EE8D4-79B0-DD04-8228-73808445E6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26599" y="2828952"/>
            <a:ext cx="2209992" cy="3360711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81CCD53-BDFD-FA3C-F111-33A107A08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noProof="0" dirty="0"/>
              <a:t>Les algorithmes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BEEDF07F-0425-8B9A-E109-39C8DAC20D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887777" y="3278558"/>
            <a:ext cx="3190548" cy="2148736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93296A-F6C5-6687-D2C9-2877408AA501}"/>
              </a:ext>
            </a:extLst>
          </p:cNvPr>
          <p:cNvSpPr txBox="1"/>
          <p:nvPr/>
        </p:nvSpPr>
        <p:spPr>
          <a:xfrm>
            <a:off x="2233481" y="6325595"/>
            <a:ext cx="3592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/>
              <a:t>Ellezelles</a:t>
            </a:r>
            <a:r>
              <a:rPr lang="de-DE" dirty="0"/>
              <a:t>, </a:t>
            </a:r>
            <a:r>
              <a:rPr lang="de-DE" dirty="0" err="1"/>
              <a:t>bas</a:t>
            </a:r>
            <a:r>
              <a:rPr lang="de-DE" dirty="0"/>
              <a:t>-relief de </a:t>
            </a:r>
            <a:r>
              <a:rPr lang="de-DE" dirty="0" err="1"/>
              <a:t>Watkyne</a:t>
            </a:r>
          </a:p>
        </p:txBody>
      </p:sp>
    </p:spTree>
    <p:extLst>
      <p:ext uri="{BB962C8B-B14F-4D97-AF65-F5344CB8AC3E}">
        <p14:creationId xmlns:p14="http://schemas.microsoft.com/office/powerpoint/2010/main" val="302085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B3D5C-FE44-466F-4311-B4726827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Poirot</a:t>
            </a:r>
            <a:r>
              <a:rPr lang="fr-FR" dirty="0"/>
              <a:t> compare...</a:t>
            </a:r>
            <a:endParaRPr lang="fr-FR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CDBB12-4916-3650-A617-95E60B993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Les cellules grises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268BE24-4F06-C2F8-8BD8-E4C4F8319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noProof="0" dirty="0"/>
              <a:t>Les algorithmes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5631B9-B25E-1166-196B-DDD5021A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4819" y="3290102"/>
            <a:ext cx="4800600" cy="29963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noProof="0" dirty="0"/>
              <a:t>Le regard analytique</a:t>
            </a:r>
          </a:p>
          <a:p>
            <a:r>
              <a:rPr lang="fr-FR" noProof="0" dirty="0"/>
              <a:t>La précision et l’efficacité</a:t>
            </a:r>
          </a:p>
          <a:p>
            <a:r>
              <a:rPr lang="fr-FR" noProof="0" dirty="0"/>
              <a:t>Les limites de l’IA</a:t>
            </a:r>
          </a:p>
          <a:p>
            <a:r>
              <a:rPr lang="fr-FR" noProof="0" dirty="0"/>
              <a:t>L’éthique et la confidentialité</a:t>
            </a:r>
          </a:p>
          <a:p>
            <a:r>
              <a:rPr lang="fr-FR" noProof="0" dirty="0"/>
              <a:t>Le développement des compétences critiques</a:t>
            </a:r>
          </a:p>
          <a:p>
            <a:r>
              <a:rPr lang="fr-FR" dirty="0"/>
              <a:t>La consommation d'énergie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151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424567-0BA1-A93F-6F0F-461862A6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fr-FR" sz="4300"/>
              <a:t>Un regard analytique d'un détective célèbre</a:t>
            </a:r>
            <a:endParaRPr lang="nl-BE" sz="43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9CF097-126E-E01F-CB7E-E62ADCA4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noProof="0">
                <a:solidFill>
                  <a:srgbClr val="000000"/>
                </a:solidFill>
              </a:rPr>
              <a:t>Méthodologie rigoureuse</a:t>
            </a:r>
          </a:p>
          <a:p>
            <a:r>
              <a:rPr lang="fr-FR" noProof="0">
                <a:solidFill>
                  <a:srgbClr val="000000"/>
                </a:solidFill>
              </a:rPr>
              <a:t>Attention minutieuse aux détails</a:t>
            </a:r>
          </a:p>
          <a:p>
            <a:r>
              <a:rPr lang="fr-FR">
                <a:solidFill>
                  <a:srgbClr val="000000"/>
                </a:solidFill>
              </a:rPr>
              <a:t>Analyse des faits, indices et témoignages</a:t>
            </a:r>
            <a:endParaRPr lang="fr-FR" noProof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>
              <a:solidFill>
                <a:srgbClr val="000000"/>
              </a:solidFill>
            </a:endParaRPr>
          </a:p>
          <a:p>
            <a:endParaRPr lang="nl-BE">
              <a:solidFill>
                <a:srgbClr val="000000"/>
              </a:solidFill>
            </a:endParaRPr>
          </a:p>
        </p:txBody>
      </p:sp>
      <p:pic>
        <p:nvPicPr>
          <p:cNvPr id="4" name="Grafik 3" descr="Lupe Silhouette">
            <a:extLst>
              <a:ext uri="{FF2B5EF4-FFF2-40B4-BE49-F238E27FC236}">
                <a16:creationId xmlns:a16="http://schemas.microsoft.com/office/drawing/2014/main" id="{F557E0F4-F21A-7D28-2392-F0FA4978E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BB721-F5C4-3D05-CE57-FF1DFA68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fr-FR" dirty="0"/>
              <a:t>La précision et l'efficacité de l'IA</a:t>
            </a:r>
            <a:endParaRPr lang="nl-BE" dirty="0"/>
          </a:p>
        </p:txBody>
      </p:sp>
      <p:pic>
        <p:nvPicPr>
          <p:cNvPr id="4" name="Grafik 3" descr="Ein Bild, das Himmel enthält.&#10;&#10;KI-generierte Inhalte können fehlerhaft sein.">
            <a:extLst>
              <a:ext uri="{FF2B5EF4-FFF2-40B4-BE49-F238E27FC236}">
                <a16:creationId xmlns:a16="http://schemas.microsoft.com/office/drawing/2014/main" id="{EA9AB838-2E87-21DF-39D8-73C67DE5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37" r="1536" b="-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18E8C5BB-A90A-496B-A745-79A49F350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884443-25C8-F1FB-D9CE-9DA95C5E3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noProof="0" dirty="0"/>
              <a:t>Vastes quantités de données</a:t>
            </a:r>
          </a:p>
          <a:p>
            <a:r>
              <a:rPr lang="fr-FR" noProof="0" dirty="0"/>
              <a:t>Identifier les lacunes dans les connaissances des élèves</a:t>
            </a:r>
          </a:p>
          <a:p>
            <a:r>
              <a:rPr lang="fr-FR" noProof="0" dirty="0"/>
              <a:t>Optimiser les parcours éducatifs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63B47-914A-418A-BA06-1B760F27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927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5B82A-5CFA-3556-0757-18721C36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anchor="ctr">
            <a:normAutofit/>
          </a:bodyPr>
          <a:lstStyle/>
          <a:p>
            <a:r>
              <a:rPr lang="fr-FR" sz="4000" noProof="0"/>
              <a:t>Les limites de l'IA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0C8187E-C348-5FF3-74D5-A4F6B927B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744331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63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071CE-3D68-6556-3E47-0FBA7D5B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anchor="ctr">
            <a:normAutofit/>
          </a:bodyPr>
          <a:lstStyle/>
          <a:p>
            <a:r>
              <a:rPr lang="fr-FR" sz="3100" noProof="0"/>
              <a:t>L'éthique et la confidentialité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BE55304-4638-9462-7B87-26C3C9288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1425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67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FB18E-834F-0BCE-07FE-CEE21F94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anchor="ctr">
            <a:normAutofit/>
          </a:bodyPr>
          <a:lstStyle/>
          <a:p>
            <a:r>
              <a:rPr lang="fr-FR" sz="3400"/>
              <a:t>Le développement des compétences critiques</a:t>
            </a:r>
            <a:endParaRPr lang="nl-BE" sz="340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1198E0B-5B6D-12D1-D76A-741D4D3D5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01631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71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93776-50B4-422E-C20B-6337A385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847707" cy="5411139"/>
          </a:xfrm>
        </p:spPr>
        <p:txBody>
          <a:bodyPr anchor="ctr">
            <a:normAutofit/>
          </a:bodyPr>
          <a:lstStyle/>
          <a:p>
            <a:r>
              <a:rPr lang="fr-FR" sz="4000" dirty="0"/>
              <a:t>Consommation d'énergie</a:t>
            </a:r>
            <a:endParaRPr lang="de-D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7DA3339-4F52-7E6D-05B8-84A74D23E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57853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672186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Aangepast 4">
      <a:dk1>
        <a:sysClr val="windowText" lastClr="000000"/>
      </a:dk1>
      <a:lt1>
        <a:sysClr val="window" lastClr="FFFFFF"/>
      </a:lt1>
      <a:dk2>
        <a:srgbClr val="FF0000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chaduw bovenaa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</TotalTime>
  <Words>684</Words>
  <Application>Microsoft Office PowerPoint</Application>
  <PresentationFormat>Grand écran</PresentationFormat>
  <Paragraphs>66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Gill Sans MT</vt:lpstr>
      <vt:lpstr>Impact</vt:lpstr>
      <vt:lpstr>Badge</vt:lpstr>
      <vt:lpstr>L’intelligence artificielle à l’école</vt:lpstr>
      <vt:lpstr>alliés ou rivaux</vt:lpstr>
      <vt:lpstr>Poirot compare...</vt:lpstr>
      <vt:lpstr>Un regard analytique d'un détective célèbre</vt:lpstr>
      <vt:lpstr>La précision et l'efficacité de l'IA</vt:lpstr>
      <vt:lpstr>Les limites de l'IA</vt:lpstr>
      <vt:lpstr>L'éthique et la confidentialité</vt:lpstr>
      <vt:lpstr>Le développement des compétences critiques</vt:lpstr>
      <vt:lpstr>Consommation d'énergie</vt:lpstr>
      <vt:lpstr>Et vous, Qu’en pensez-vous ?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Lieve De Knijf</dc:creator>
  <cp:lastModifiedBy>Valentine Dejonghe</cp:lastModifiedBy>
  <cp:revision>308</cp:revision>
  <dcterms:created xsi:type="dcterms:W3CDTF">2025-04-28T09:56:46Z</dcterms:created>
  <dcterms:modified xsi:type="dcterms:W3CDTF">2025-05-11T17:07:58Z</dcterms:modified>
</cp:coreProperties>
</file>