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37"/>
  </p:notesMasterIdLst>
  <p:sldIdLst>
    <p:sldId id="1356" r:id="rId5"/>
    <p:sldId id="920" r:id="rId6"/>
    <p:sldId id="921" r:id="rId7"/>
    <p:sldId id="954" r:id="rId8"/>
    <p:sldId id="955" r:id="rId9"/>
    <p:sldId id="922" r:id="rId10"/>
    <p:sldId id="1220" r:id="rId11"/>
    <p:sldId id="1255" r:id="rId12"/>
    <p:sldId id="1256" r:id="rId13"/>
    <p:sldId id="1366" r:id="rId14"/>
    <p:sldId id="959" r:id="rId15"/>
    <p:sldId id="963" r:id="rId16"/>
    <p:sldId id="1368" r:id="rId17"/>
    <p:sldId id="1282" r:id="rId18"/>
    <p:sldId id="1365" r:id="rId19"/>
    <p:sldId id="1244" r:id="rId20"/>
    <p:sldId id="1245" r:id="rId21"/>
    <p:sldId id="1246" r:id="rId22"/>
    <p:sldId id="1283" r:id="rId23"/>
    <p:sldId id="1357" r:id="rId24"/>
    <p:sldId id="1318" r:id="rId25"/>
    <p:sldId id="1358" r:id="rId26"/>
    <p:sldId id="1329" r:id="rId27"/>
    <p:sldId id="1330" r:id="rId28"/>
    <p:sldId id="1359" r:id="rId29"/>
    <p:sldId id="1321" r:id="rId30"/>
    <p:sldId id="1360" r:id="rId31"/>
    <p:sldId id="1363" r:id="rId32"/>
    <p:sldId id="1364" r:id="rId33"/>
    <p:sldId id="1258" r:id="rId34"/>
    <p:sldId id="1367" r:id="rId35"/>
    <p:sldId id="1355" r:id="rId36"/>
  </p:sldIdLst>
  <p:sldSz cx="12192000" cy="6858000"/>
  <p:notesSz cx="6797675" cy="9926638"/>
  <p:embeddedFontLst>
    <p:embeddedFont>
      <p:font typeface="UGent Panno Text" panose="02000506040000040003" pitchFamily="2" charset="0"/>
      <p:regular r:id="rId38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C807"/>
    <a:srgbClr val="C2D2BA"/>
    <a:srgbClr val="0277BD"/>
    <a:srgbClr val="1976D2"/>
    <a:srgbClr val="FFF102"/>
    <a:srgbClr val="FFB124"/>
    <a:srgbClr val="019E3D"/>
    <a:srgbClr val="F6F9FA"/>
    <a:srgbClr val="3154C7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7C8424-2DD2-4404-B58D-1A3CCECBA42C}" v="284" dt="2024-05-06T07:21:03.080"/>
    <p1510:client id="{5D783FA9-68E4-5366-1B08-DFF0B8302389}" v="1" dt="2024-05-05T19:34:24.4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05" autoAdjust="0"/>
    <p:restoredTop sz="94717" autoAdjust="0"/>
  </p:normalViewPr>
  <p:slideViewPr>
    <p:cSldViewPr snapToGrid="0">
      <p:cViewPr varScale="1">
        <p:scale>
          <a:sx n="107" d="100"/>
          <a:sy n="107" d="100"/>
        </p:scale>
        <p:origin x="176" y="1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9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D4C3B-E5C1-4D53-B7CE-A23701EF6ED4}" type="datetimeFigureOut">
              <a:rPr lang="nl-BE" smtClean="0"/>
              <a:t>7/05/2024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B2D87-4573-4949-87F5-BDD028AEEB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7050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B2D87-4573-4949-87F5-BDD028AEEB16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5467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92338A-8A0E-44F3-A3DD-465F803C64B6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8666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B2D87-4573-4949-87F5-BDD028AEEB16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1341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B2D87-4573-4949-87F5-BDD028AEEB16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7088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B2D87-4573-4949-87F5-BDD028AEEB16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6300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B2D87-4573-4949-87F5-BDD028AEEB16}" type="slidenum">
              <a:rPr lang="nl-BE" smtClean="0"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7830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B2D87-4573-4949-87F5-BDD028AEEB16}" type="slidenum">
              <a:rPr lang="nl-BE" smtClean="0"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0967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B2D87-4573-4949-87F5-BDD028AEEB16}" type="slidenum">
              <a:rPr lang="nl-BE" smtClean="0"/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4027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BF153985-F8F7-4FC5-8617-228F98FDD6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7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7AE9-7FD4-476C-A4F7-C4B85BDD9FA4}" type="datetimeFigureOut">
              <a:rPr lang="nl-BE" smtClean="0"/>
              <a:t>7/05/2024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6471-0E36-4ABA-BA46-CEF72882CE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215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7AE9-7FD4-476C-A4F7-C4B85BDD9FA4}" type="datetimeFigureOut">
              <a:rPr lang="nl-BE" smtClean="0"/>
              <a:t>7/05/2024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6471-0E36-4ABA-BA46-CEF72882CE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55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7AE9-7FD4-476C-A4F7-C4B85BDD9FA4}" type="datetimeFigureOut">
              <a:rPr lang="nl-BE" smtClean="0"/>
              <a:t>7/05/2024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6471-0E36-4ABA-BA46-CEF72882CE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8163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7AE9-7FD4-476C-A4F7-C4B85BDD9FA4}" type="datetimeFigureOut">
              <a:rPr lang="nl-BE" smtClean="0"/>
              <a:t>7/05/2024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6471-0E36-4ABA-BA46-CEF72882CE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464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7AE9-7FD4-476C-A4F7-C4B85BDD9FA4}" type="datetimeFigureOut">
              <a:rPr lang="nl-BE" smtClean="0"/>
              <a:t>7/05/2024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6471-0E36-4ABA-BA46-CEF72882CE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195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7AE9-7FD4-476C-A4F7-C4B85BDD9FA4}" type="datetimeFigureOut">
              <a:rPr lang="nl-BE" smtClean="0"/>
              <a:t>7/05/2024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6471-0E36-4ABA-BA46-CEF72882CE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351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7AE9-7FD4-476C-A4F7-C4B85BDD9FA4}" type="datetimeFigureOut">
              <a:rPr lang="nl-BE" smtClean="0"/>
              <a:t>7/05/2024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6471-0E36-4ABA-BA46-CEF72882CE09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80A13439-DE6C-47B6-8BF0-1E4182915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715" y="-14782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3765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7AE9-7FD4-476C-A4F7-C4B85BDD9FA4}" type="datetimeFigureOut">
              <a:rPr lang="nl-BE" smtClean="0"/>
              <a:t>7/05/2024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6471-0E36-4ABA-BA46-CEF72882CE09}" type="slidenum">
              <a:rPr lang="nl-BE" smtClean="0"/>
              <a:t>‹nr.›</a:t>
            </a:fld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B3FE677-513B-495D-B532-5A661D86AB23}"/>
              </a:ext>
            </a:extLst>
          </p:cNvPr>
          <p:cNvPicPr preferRelativeResize="0"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454864" cy="1296000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06878DFF-347E-416C-B162-C2B284E11F5D}"/>
              </a:ext>
            </a:extLst>
          </p:cNvPr>
          <p:cNvGrpSpPr/>
          <p:nvPr userDrawn="1"/>
        </p:nvGrpSpPr>
        <p:grpSpPr>
          <a:xfrm>
            <a:off x="0" y="0"/>
            <a:ext cx="12191999" cy="1296000"/>
            <a:chOff x="0" y="0"/>
            <a:chExt cx="12191999" cy="1296000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950376E3-0142-49B8-9A61-F494B2A79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1999" cy="1296000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8578907B-B12D-41E7-B475-4E7686619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0"/>
              <a:ext cx="1454864" cy="1296000"/>
            </a:xfrm>
            <a:prstGeom prst="rect">
              <a:avLst/>
            </a:prstGeom>
          </p:spPr>
        </p:pic>
      </p:grpSp>
      <p:sp>
        <p:nvSpPr>
          <p:cNvPr id="10" name="Titel 1">
            <a:extLst>
              <a:ext uri="{FF2B5EF4-FFF2-40B4-BE49-F238E27FC236}">
                <a16:creationId xmlns:a16="http://schemas.microsoft.com/office/drawing/2014/main" id="{75914003-9699-41E9-9E8E-B0717E31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715" y="31638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657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40293C76-7E59-4F2D-B15E-E3BE0CFCF9E2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7AE9-7FD4-476C-A4F7-C4B85BDD9FA4}" type="datetimeFigureOut">
              <a:rPr lang="nl-BE" smtClean="0"/>
              <a:t>7/05/2024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6471-0E36-4ABA-BA46-CEF72882CE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488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7AE9-7FD4-476C-A4F7-C4B85BDD9FA4}" type="datetimeFigureOut">
              <a:rPr lang="nl-BE" smtClean="0"/>
              <a:t>7/05/2024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6471-0E36-4ABA-BA46-CEF72882CE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384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7AE9-7FD4-476C-A4F7-C4B85BDD9FA4}" type="datetimeFigureOut">
              <a:rPr lang="nl-BE" smtClean="0"/>
              <a:t>7/05/2024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6471-0E36-4ABA-BA46-CEF72882CE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254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F88CA385-76EF-4F5B-9A4E-9D8E39CA930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1999" cy="1296000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Gent Panno Text" panose="02000506040000040003" pitchFamily="2" charset="0"/>
              </a:defRPr>
            </a:lvl1pPr>
          </a:lstStyle>
          <a:p>
            <a:fld id="{87197AE9-7FD4-476C-A4F7-C4B85BDD9FA4}" type="datetimeFigureOut">
              <a:rPr lang="nl-BE" smtClean="0"/>
              <a:pPr/>
              <a:t>7/05/2024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Gent Panno Text" panose="02000506040000040003" pitchFamily="2" charset="0"/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Gent Panno Text" panose="02000506040000040003" pitchFamily="2" charset="0"/>
              </a:defRPr>
            </a:lvl1pPr>
          </a:lstStyle>
          <a:p>
            <a:fld id="{F2216471-0E36-4ABA-BA46-CEF72882CE09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AD2EAE0-DA76-4ED6-8487-7F535042881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" y="0"/>
            <a:ext cx="1454864" cy="1296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51715" y="-147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409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200" kern="1200">
          <a:solidFill>
            <a:schemeClr val="bg1"/>
          </a:solidFill>
          <a:latin typeface="UGent Panno Text" panose="0200050604000004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Gent Panno Text" panose="0200050604000004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Gent Panno Text" panose="0200050604000004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Gent Panno Text" panose="0200050604000004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Gent Panno Text" panose="0200050604000004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Gent Panno Text" panose="0200050604000004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formatica.ugent.be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ture.com/articles/s41467-018-06926-3.pdf?origin=ppub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norvig.com/21-days.html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1.jpeg"/><Relationship Id="rId7" Type="http://schemas.openxmlformats.org/officeDocument/2006/relationships/image" Target="../media/image50.svg"/><Relationship Id="rId12" Type="http://schemas.openxmlformats.org/officeDocument/2006/relationships/image" Target="../media/image5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svg"/><Relationship Id="rId5" Type="http://schemas.openxmlformats.org/officeDocument/2006/relationships/image" Target="../media/image48.sv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tica.ugent.be/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nformatica.ugent.be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informatica.ugent.be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www.nature.com/nature/journal/v422/n6934/full/nature01626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7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D0B14B0-5F7B-402C-B70A-A33CB90206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64235"/>
            <a:ext cx="12192000" cy="559376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0D6BD64-F1C9-41A0-8784-39E6776874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0"/>
            <a:ext cx="12192000" cy="1266539"/>
          </a:xfrm>
          <a:prstGeom prst="rect">
            <a:avLst/>
          </a:prstGeom>
        </p:spPr>
      </p:pic>
      <p:grpSp>
        <p:nvGrpSpPr>
          <p:cNvPr id="18" name="Groep 17">
            <a:extLst>
              <a:ext uri="{FF2B5EF4-FFF2-40B4-BE49-F238E27FC236}">
                <a16:creationId xmlns:a16="http://schemas.microsoft.com/office/drawing/2014/main" id="{E43F471C-4482-E59E-BA00-786C2EE171CC}"/>
              </a:ext>
            </a:extLst>
          </p:cNvPr>
          <p:cNvGrpSpPr/>
          <p:nvPr/>
        </p:nvGrpSpPr>
        <p:grpSpPr>
          <a:xfrm>
            <a:off x="10306408" y="61224"/>
            <a:ext cx="1809652" cy="1059588"/>
            <a:chOff x="10239829" y="139647"/>
            <a:chExt cx="1809652" cy="1059588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EC4FA12A-F1F7-AAF1-7594-3523176D34D0}"/>
                </a:ext>
              </a:extLst>
            </p:cNvPr>
            <p:cNvSpPr/>
            <p:nvPr/>
          </p:nvSpPr>
          <p:spPr>
            <a:xfrm>
              <a:off x="10239829" y="139647"/>
              <a:ext cx="1809652" cy="1059588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47E082E1-35BE-E5C7-F9F5-C7FB94062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9710" y="211059"/>
              <a:ext cx="1689890" cy="916765"/>
            </a:xfrm>
            <a:prstGeom prst="rect">
              <a:avLst/>
            </a:prstGeom>
          </p:spPr>
        </p:pic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ABD85B6C-D5F3-6537-CF0A-8DFDDB9C59BB}"/>
                </a:ext>
              </a:extLst>
            </p:cNvPr>
            <p:cNvSpPr txBox="1"/>
            <p:nvPr/>
          </p:nvSpPr>
          <p:spPr>
            <a:xfrm>
              <a:off x="10418941" y="661987"/>
              <a:ext cx="1451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dirty="0">
                  <a:solidFill>
                    <a:schemeClr val="bg1"/>
                  </a:solidFill>
                  <a:latin typeface="UGent Panno Text" panose="02000506040000040003" pitchFamily="2" charset="0"/>
                </a:rPr>
                <a:t>Rotary </a:t>
              </a:r>
              <a:r>
                <a:rPr lang="nl-NL" sz="1200" dirty="0" err="1">
                  <a:solidFill>
                    <a:schemeClr val="bg1"/>
                  </a:solidFill>
                  <a:latin typeface="UGent Panno Text" panose="02000506040000040003" pitchFamily="2" charset="0"/>
                </a:rPr>
                <a:t>Science</a:t>
              </a:r>
              <a:r>
                <a:rPr lang="nl-NL" sz="1200" dirty="0">
                  <a:solidFill>
                    <a:schemeClr val="bg1"/>
                  </a:solidFill>
                  <a:latin typeface="UGent Panno Text" panose="02000506040000040003" pitchFamily="2" charset="0"/>
                </a:rPr>
                <a:t> Award</a:t>
              </a:r>
              <a:endParaRPr lang="nl-BE" sz="1200" dirty="0">
                <a:solidFill>
                  <a:schemeClr val="bg1"/>
                </a:solidFill>
                <a:latin typeface="UGent Panno Text" panose="02000506040000040003" pitchFamily="2" charset="0"/>
              </a:endParaRPr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029311F7-0224-B94C-03DF-7CA3FE98381C}"/>
                </a:ext>
              </a:extLst>
            </p:cNvPr>
            <p:cNvSpPr txBox="1"/>
            <p:nvPr/>
          </p:nvSpPr>
          <p:spPr>
            <a:xfrm>
              <a:off x="10821831" y="845003"/>
              <a:ext cx="6456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600" dirty="0">
                  <a:solidFill>
                    <a:schemeClr val="bg1"/>
                  </a:solidFill>
                  <a:latin typeface="UGent Panno Text" panose="02000506040000040003" pitchFamily="2" charset="0"/>
                </a:rPr>
                <a:t>2024</a:t>
              </a:r>
              <a:endParaRPr lang="nl-BE" sz="1600" dirty="0">
                <a:solidFill>
                  <a:schemeClr val="bg1"/>
                </a:solidFill>
                <a:latin typeface="UGent Panno Text" panose="02000506040000040003" pitchFamily="2" charset="0"/>
              </a:endParaRPr>
            </a:p>
          </p:txBody>
        </p: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679F6CEC-B128-A4AE-46FF-B7FBC05F1996}"/>
                </a:ext>
              </a:extLst>
            </p:cNvPr>
            <p:cNvSpPr txBox="1"/>
            <p:nvPr/>
          </p:nvSpPr>
          <p:spPr>
            <a:xfrm>
              <a:off x="10418941" y="392438"/>
              <a:ext cx="1451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dirty="0">
                  <a:solidFill>
                    <a:schemeClr val="bg1"/>
                  </a:solidFill>
                  <a:latin typeface="UGent Panno Text" panose="02000506040000040003" pitchFamily="2" charset="0"/>
                </a:rPr>
                <a:t>Rotary Gent</a:t>
              </a:r>
              <a:endParaRPr lang="nl-BE" sz="1200" dirty="0">
                <a:solidFill>
                  <a:schemeClr val="bg1"/>
                </a:solidFill>
                <a:latin typeface="UGent Panno Text" panose="02000506040000040003" pitchFamily="2" charset="0"/>
              </a:endParaRPr>
            </a:p>
          </p:txBody>
        </p: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D71374A5-6F5A-098E-E9CB-68FDF1FF1853}"/>
              </a:ext>
            </a:extLst>
          </p:cNvPr>
          <p:cNvGrpSpPr/>
          <p:nvPr/>
        </p:nvGrpSpPr>
        <p:grpSpPr>
          <a:xfrm>
            <a:off x="6567342" y="61224"/>
            <a:ext cx="1809652" cy="1059588"/>
            <a:chOff x="10239829" y="139647"/>
            <a:chExt cx="1809652" cy="1059588"/>
          </a:xfrm>
        </p:grpSpPr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5F59F990-B11A-101A-FE48-AD5D99480BB7}"/>
                </a:ext>
              </a:extLst>
            </p:cNvPr>
            <p:cNvSpPr/>
            <p:nvPr/>
          </p:nvSpPr>
          <p:spPr>
            <a:xfrm>
              <a:off x="10239829" y="139647"/>
              <a:ext cx="1809652" cy="1059588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30" name="Afbeelding 29">
              <a:extLst>
                <a:ext uri="{FF2B5EF4-FFF2-40B4-BE49-F238E27FC236}">
                  <a16:creationId xmlns:a16="http://schemas.microsoft.com/office/drawing/2014/main" id="{8E18BB2B-652B-81BD-11DA-B5638B8AF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9710" y="211059"/>
              <a:ext cx="1689890" cy="916765"/>
            </a:xfrm>
            <a:prstGeom prst="rect">
              <a:avLst/>
            </a:prstGeom>
          </p:spPr>
        </p:pic>
        <p:sp>
          <p:nvSpPr>
            <p:cNvPr id="33" name="Tekstvak 32">
              <a:extLst>
                <a:ext uri="{FF2B5EF4-FFF2-40B4-BE49-F238E27FC236}">
                  <a16:creationId xmlns:a16="http://schemas.microsoft.com/office/drawing/2014/main" id="{C0AFE232-A319-4B2B-D02A-625CEA21CEFF}"/>
                </a:ext>
              </a:extLst>
            </p:cNvPr>
            <p:cNvSpPr txBox="1"/>
            <p:nvPr/>
          </p:nvSpPr>
          <p:spPr>
            <a:xfrm>
              <a:off x="10418941" y="661987"/>
              <a:ext cx="1451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dirty="0">
                  <a:solidFill>
                    <a:schemeClr val="bg1"/>
                  </a:solidFill>
                  <a:latin typeface="UGent Panno Text" panose="02000506040000040003" pitchFamily="2" charset="0"/>
                </a:rPr>
                <a:t>Minerva Award</a:t>
              </a:r>
              <a:endParaRPr lang="nl-BE" sz="1200" dirty="0">
                <a:solidFill>
                  <a:schemeClr val="bg1"/>
                </a:solidFill>
                <a:latin typeface="UGent Panno Text" panose="02000506040000040003" pitchFamily="2" charset="0"/>
              </a:endParaRPr>
            </a:p>
          </p:txBody>
        </p:sp>
        <p:sp>
          <p:nvSpPr>
            <p:cNvPr id="34" name="Tekstvak 33">
              <a:extLst>
                <a:ext uri="{FF2B5EF4-FFF2-40B4-BE49-F238E27FC236}">
                  <a16:creationId xmlns:a16="http://schemas.microsoft.com/office/drawing/2014/main" id="{1D7D92F2-53B0-7567-8843-3E60ADF75D61}"/>
                </a:ext>
              </a:extLst>
            </p:cNvPr>
            <p:cNvSpPr txBox="1"/>
            <p:nvPr/>
          </p:nvSpPr>
          <p:spPr>
            <a:xfrm>
              <a:off x="10821831" y="845003"/>
              <a:ext cx="6456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600" dirty="0">
                  <a:solidFill>
                    <a:schemeClr val="bg1"/>
                  </a:solidFill>
                  <a:latin typeface="UGent Panno Text" panose="02000506040000040003" pitchFamily="2" charset="0"/>
                </a:rPr>
                <a:t>2018</a:t>
              </a:r>
              <a:endParaRPr lang="nl-BE" sz="1600" dirty="0">
                <a:solidFill>
                  <a:schemeClr val="bg1"/>
                </a:solidFill>
                <a:latin typeface="UGent Panno Text" panose="02000506040000040003" pitchFamily="2" charset="0"/>
              </a:endParaRPr>
            </a:p>
          </p:txBody>
        </p: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136B8A75-462C-A2F8-DBD2-643511286E74}"/>
                </a:ext>
              </a:extLst>
            </p:cNvPr>
            <p:cNvSpPr txBox="1"/>
            <p:nvPr/>
          </p:nvSpPr>
          <p:spPr>
            <a:xfrm>
              <a:off x="10418941" y="392438"/>
              <a:ext cx="1451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dirty="0">
                  <a:solidFill>
                    <a:schemeClr val="bg1"/>
                  </a:solidFill>
                  <a:latin typeface="UGent Panno Text" panose="02000506040000040003" pitchFamily="2" charset="0"/>
                </a:rPr>
                <a:t>Universiteit Gent</a:t>
              </a:r>
              <a:endParaRPr lang="nl-BE" sz="1200" dirty="0">
                <a:solidFill>
                  <a:schemeClr val="bg1"/>
                </a:solidFill>
                <a:latin typeface="UGent Panno Text" panose="02000506040000040003" pitchFamily="2" charset="0"/>
              </a:endParaRPr>
            </a:p>
          </p:txBody>
        </p:sp>
      </p:grpSp>
      <p:grpSp>
        <p:nvGrpSpPr>
          <p:cNvPr id="36" name="Groep 35">
            <a:extLst>
              <a:ext uri="{FF2B5EF4-FFF2-40B4-BE49-F238E27FC236}">
                <a16:creationId xmlns:a16="http://schemas.microsoft.com/office/drawing/2014/main" id="{655F826E-6BBF-286A-B49D-78F44FA17403}"/>
              </a:ext>
            </a:extLst>
          </p:cNvPr>
          <p:cNvGrpSpPr/>
          <p:nvPr/>
        </p:nvGrpSpPr>
        <p:grpSpPr>
          <a:xfrm>
            <a:off x="8436875" y="61224"/>
            <a:ext cx="1809652" cy="1059588"/>
            <a:chOff x="10239829" y="139647"/>
            <a:chExt cx="1809652" cy="1059588"/>
          </a:xfrm>
        </p:grpSpPr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1681BDFA-6807-7817-118B-B8867A41E2A0}"/>
                </a:ext>
              </a:extLst>
            </p:cNvPr>
            <p:cNvSpPr/>
            <p:nvPr/>
          </p:nvSpPr>
          <p:spPr>
            <a:xfrm>
              <a:off x="10239829" y="139647"/>
              <a:ext cx="1809652" cy="1059588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3E7B5B41-CE15-5805-754C-53BAD4CB5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9710" y="211059"/>
              <a:ext cx="1689890" cy="916765"/>
            </a:xfrm>
            <a:prstGeom prst="rect">
              <a:avLst/>
            </a:prstGeom>
          </p:spPr>
        </p:pic>
        <p:sp>
          <p:nvSpPr>
            <p:cNvPr id="39" name="Tekstvak 38">
              <a:extLst>
                <a:ext uri="{FF2B5EF4-FFF2-40B4-BE49-F238E27FC236}">
                  <a16:creationId xmlns:a16="http://schemas.microsoft.com/office/drawing/2014/main" id="{DA146D0C-46F1-B7D1-3C23-A06010C254AF}"/>
                </a:ext>
              </a:extLst>
            </p:cNvPr>
            <p:cNvSpPr txBox="1"/>
            <p:nvPr/>
          </p:nvSpPr>
          <p:spPr>
            <a:xfrm>
              <a:off x="10418941" y="671057"/>
              <a:ext cx="14514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00" dirty="0">
                  <a:solidFill>
                    <a:schemeClr val="bg1"/>
                  </a:solidFill>
                  <a:latin typeface="UGent Panno Text" panose="02000506040000040003" pitchFamily="2" charset="0"/>
                </a:rPr>
                <a:t>Vlaanderen Digitaal Award</a:t>
              </a:r>
              <a:endParaRPr lang="nl-BE" sz="1000" dirty="0">
                <a:solidFill>
                  <a:schemeClr val="bg1"/>
                </a:solidFill>
                <a:latin typeface="UGent Panno Text" panose="02000506040000040003" pitchFamily="2" charset="0"/>
              </a:endParaRPr>
            </a:p>
          </p:txBody>
        </p:sp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621F7E7B-15BD-1013-05C2-0122753D3795}"/>
                </a:ext>
              </a:extLst>
            </p:cNvPr>
            <p:cNvSpPr txBox="1"/>
            <p:nvPr/>
          </p:nvSpPr>
          <p:spPr>
            <a:xfrm>
              <a:off x="10821831" y="845003"/>
              <a:ext cx="6456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600" dirty="0">
                  <a:solidFill>
                    <a:schemeClr val="bg1"/>
                  </a:solidFill>
                  <a:latin typeface="UGent Panno Text" panose="02000506040000040003" pitchFamily="2" charset="0"/>
                </a:rPr>
                <a:t>2022</a:t>
              </a:r>
              <a:endParaRPr lang="nl-BE" sz="1600" dirty="0">
                <a:solidFill>
                  <a:schemeClr val="bg1"/>
                </a:solidFill>
                <a:latin typeface="UGent Panno Text" panose="02000506040000040003" pitchFamily="2" charset="0"/>
              </a:endParaRPr>
            </a:p>
          </p:txBody>
        </p:sp>
        <p:sp>
          <p:nvSpPr>
            <p:cNvPr id="41" name="Tekstvak 40">
              <a:extLst>
                <a:ext uri="{FF2B5EF4-FFF2-40B4-BE49-F238E27FC236}">
                  <a16:creationId xmlns:a16="http://schemas.microsoft.com/office/drawing/2014/main" id="{BD48DACB-1D73-CD27-9B15-EFA4388BD182}"/>
                </a:ext>
              </a:extLst>
            </p:cNvPr>
            <p:cNvSpPr txBox="1"/>
            <p:nvPr/>
          </p:nvSpPr>
          <p:spPr>
            <a:xfrm>
              <a:off x="10418941" y="392438"/>
              <a:ext cx="1451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dirty="0">
                  <a:solidFill>
                    <a:schemeClr val="bg1"/>
                  </a:solidFill>
                  <a:latin typeface="UGent Panno Text" panose="02000506040000040003" pitchFamily="2" charset="0"/>
                </a:rPr>
                <a:t>Vlaamse Overheid</a:t>
              </a:r>
              <a:endParaRPr lang="nl-BE" sz="1200" dirty="0">
                <a:solidFill>
                  <a:schemeClr val="bg1"/>
                </a:solidFill>
                <a:latin typeface="UGent Panno Text" panose="02000506040000040003" pitchFamily="2" charset="0"/>
              </a:endParaRPr>
            </a:p>
          </p:txBody>
        </p:sp>
      </p:grpSp>
      <p:sp>
        <p:nvSpPr>
          <p:cNvPr id="3" name="Tekstvak 2">
            <a:extLst>
              <a:ext uri="{FF2B5EF4-FFF2-40B4-BE49-F238E27FC236}">
                <a16:creationId xmlns:a16="http://schemas.microsoft.com/office/drawing/2014/main" id="{4CCC7EED-D701-366C-48DB-01805E4C46A0}"/>
              </a:ext>
            </a:extLst>
          </p:cNvPr>
          <p:cNvSpPr txBox="1"/>
          <p:nvPr/>
        </p:nvSpPr>
        <p:spPr>
          <a:xfrm>
            <a:off x="194799" y="-285041"/>
            <a:ext cx="458010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ent Panno Text" panose="02000506040000040003" pitchFamily="2" charset="0"/>
              </a:rPr>
              <a:t>De code</a:t>
            </a:r>
            <a:endParaRPr lang="nl-BE" sz="1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ent Panno Text" panose="02000506040000040003" pitchFamily="2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DDB3706-3E59-B2E7-A608-BE6A3DA0FCDF}"/>
              </a:ext>
            </a:extLst>
          </p:cNvPr>
          <p:cNvSpPr txBox="1"/>
          <p:nvPr/>
        </p:nvSpPr>
        <p:spPr>
          <a:xfrm>
            <a:off x="194799" y="1092208"/>
            <a:ext cx="332975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ent Panno Text" panose="02000506040000040003" pitchFamily="2" charset="0"/>
              </a:rPr>
              <a:t>gekra</a:t>
            </a:r>
            <a:endParaRPr lang="nl-BE" sz="1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ent Panno Text" panose="02000506040000040003" pitchFamily="2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1BFAA19-F20F-8F27-BFF6-AC76438F024C}"/>
              </a:ext>
            </a:extLst>
          </p:cNvPr>
          <p:cNvSpPr txBox="1"/>
          <p:nvPr/>
        </p:nvSpPr>
        <p:spPr>
          <a:xfrm>
            <a:off x="3307973" y="1092208"/>
            <a:ext cx="236314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ent Panno Text" panose="02000506040000040003" pitchFamily="2" charset="0"/>
              </a:rPr>
              <a:t>akt</a:t>
            </a:r>
            <a:r>
              <a:rPr lang="nl-NL" sz="1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ent Panno Text" panose="02000506040000040003" pitchFamily="2" charset="0"/>
              </a:rPr>
              <a:t>!</a:t>
            </a:r>
            <a:endParaRPr lang="nl-BE" sz="1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ent Panno Text" panose="02000506040000040003" pitchFamily="2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2A755649-97E0-ADE8-9F6C-3EC10F6B879F}"/>
              </a:ext>
            </a:extLst>
          </p:cNvPr>
          <p:cNvGrpSpPr/>
          <p:nvPr/>
        </p:nvGrpSpPr>
        <p:grpSpPr>
          <a:xfrm>
            <a:off x="9960448" y="5439132"/>
            <a:ext cx="2089033" cy="1275445"/>
            <a:chOff x="9941398" y="5010507"/>
            <a:chExt cx="2089033" cy="1275445"/>
          </a:xfrm>
        </p:grpSpPr>
        <p:sp>
          <p:nvSpPr>
            <p:cNvPr id="5" name="Tekstvak 4">
              <a:hlinkClick r:id="rId6"/>
              <a:extLst>
                <a:ext uri="{FF2B5EF4-FFF2-40B4-BE49-F238E27FC236}">
                  <a16:creationId xmlns:a16="http://schemas.microsoft.com/office/drawing/2014/main" id="{D7F57869-E8DC-C6B7-A8CF-63F6CD384C14}"/>
                </a:ext>
              </a:extLst>
            </p:cNvPr>
            <p:cNvSpPr txBox="1"/>
            <p:nvPr/>
          </p:nvSpPr>
          <p:spPr>
            <a:xfrm>
              <a:off x="9941398" y="5824287"/>
              <a:ext cx="20890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>
                  <a:solidFill>
                    <a:srgbClr val="FFF1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Gent Panno Text" panose="02000506040000040003" pitchFamily="2" charset="0"/>
                </a:rPr>
                <a:t>dodona@ugent.be</a:t>
              </a:r>
            </a:p>
          </p:txBody>
        </p:sp>
        <p:sp>
          <p:nvSpPr>
            <p:cNvPr id="13" name="Tekstvak 12">
              <a:hlinkClick r:id="rId6"/>
              <a:extLst>
                <a:ext uri="{FF2B5EF4-FFF2-40B4-BE49-F238E27FC236}">
                  <a16:creationId xmlns:a16="http://schemas.microsoft.com/office/drawing/2014/main" id="{E3CFFD31-4FA5-5504-72A5-89F5E86DC3CE}"/>
                </a:ext>
              </a:extLst>
            </p:cNvPr>
            <p:cNvSpPr txBox="1"/>
            <p:nvPr/>
          </p:nvSpPr>
          <p:spPr>
            <a:xfrm>
              <a:off x="10763738" y="5010507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>
                  <a:solidFill>
                    <a:srgbClr val="FFF1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Gent Panno Text" panose="02000506040000040003" pitchFamily="2" charset="0"/>
                </a:rPr>
                <a:t>dodona.be</a:t>
              </a:r>
            </a:p>
          </p:txBody>
        </p:sp>
        <p:sp>
          <p:nvSpPr>
            <p:cNvPr id="15" name="Tekstvak 14">
              <a:hlinkClick r:id="rId6"/>
              <a:extLst>
                <a:ext uri="{FF2B5EF4-FFF2-40B4-BE49-F238E27FC236}">
                  <a16:creationId xmlns:a16="http://schemas.microsoft.com/office/drawing/2014/main" id="{4EAD0580-53C9-2A37-BC60-60C338565926}"/>
                </a:ext>
              </a:extLst>
            </p:cNvPr>
            <p:cNvSpPr txBox="1"/>
            <p:nvPr/>
          </p:nvSpPr>
          <p:spPr>
            <a:xfrm>
              <a:off x="10444741" y="5417397"/>
              <a:ext cx="1585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>
                  <a:solidFill>
                    <a:srgbClr val="FFF1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Gent Panno Text" panose="02000506040000040003" pitchFamily="2" charset="0"/>
                </a:rPr>
                <a:t>@</a:t>
              </a:r>
              <a:r>
                <a:rPr lang="nl-NL" sz="2400" dirty="0" err="1">
                  <a:solidFill>
                    <a:srgbClr val="FFF1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Gent Panno Text" panose="02000506040000040003" pitchFamily="2" charset="0"/>
                </a:rPr>
                <a:t>DodonaEdu</a:t>
              </a:r>
              <a:endParaRPr lang="nl-NL" sz="2400" dirty="0">
                <a:solidFill>
                  <a:srgbClr val="FFF1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ent Panno Text" panose="02000506040000040003" pitchFamily="2" charset="0"/>
              </a:endParaRPr>
            </a:p>
          </p:txBody>
        </p:sp>
      </p:grpSp>
      <p:grpSp>
        <p:nvGrpSpPr>
          <p:cNvPr id="16" name="Groep 15">
            <a:extLst>
              <a:ext uri="{FF2B5EF4-FFF2-40B4-BE49-F238E27FC236}">
                <a16:creationId xmlns:a16="http://schemas.microsoft.com/office/drawing/2014/main" id="{DEDF3171-F5BC-B230-51C1-546FB5FBDB1D}"/>
              </a:ext>
            </a:extLst>
          </p:cNvPr>
          <p:cNvGrpSpPr/>
          <p:nvPr/>
        </p:nvGrpSpPr>
        <p:grpSpPr>
          <a:xfrm>
            <a:off x="9501154" y="1802011"/>
            <a:ext cx="2600392" cy="2684264"/>
            <a:chOff x="9482104" y="4068961"/>
            <a:chExt cx="2600392" cy="2684264"/>
          </a:xfrm>
        </p:grpSpPr>
        <p:sp>
          <p:nvSpPr>
            <p:cNvPr id="20" name="Tekstvak 19">
              <a:hlinkClick r:id="rId6"/>
              <a:extLst>
                <a:ext uri="{FF2B5EF4-FFF2-40B4-BE49-F238E27FC236}">
                  <a16:creationId xmlns:a16="http://schemas.microsoft.com/office/drawing/2014/main" id="{260D06B6-BB16-9D86-8107-85341E04406F}"/>
                </a:ext>
              </a:extLst>
            </p:cNvPr>
            <p:cNvSpPr txBox="1"/>
            <p:nvPr/>
          </p:nvSpPr>
          <p:spPr>
            <a:xfrm>
              <a:off x="10496806" y="4068961"/>
              <a:ext cx="1585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nl-NL" sz="2400" dirty="0">
                  <a:solidFill>
                    <a:srgbClr val="A7C80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Gent Panno Text" panose="02000506040000040003" pitchFamily="2" charset="0"/>
                </a:rPr>
                <a:t>team Dodona</a:t>
              </a:r>
            </a:p>
          </p:txBody>
        </p:sp>
        <p:sp>
          <p:nvSpPr>
            <p:cNvPr id="29" name="Tekstvak 28">
              <a:hlinkClick r:id="rId6"/>
              <a:extLst>
                <a:ext uri="{FF2B5EF4-FFF2-40B4-BE49-F238E27FC236}">
                  <a16:creationId xmlns:a16="http://schemas.microsoft.com/office/drawing/2014/main" id="{D54D67D8-3558-FF05-E4E6-541934B97210}"/>
                </a:ext>
              </a:extLst>
            </p:cNvPr>
            <p:cNvSpPr txBox="1"/>
            <p:nvPr/>
          </p:nvSpPr>
          <p:spPr>
            <a:xfrm>
              <a:off x="9482104" y="4444901"/>
              <a:ext cx="2600392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nl-NL" sz="2400" dirty="0">
                  <a:solidFill>
                    <a:schemeClr val="bg1"/>
                  </a:solidFill>
                  <a:latin typeface="UGent Panno Text" panose="02000506040000040003" pitchFamily="2" charset="0"/>
                </a:rPr>
                <a:t>Peter Dawyndt</a:t>
              </a:r>
            </a:p>
            <a:p>
              <a:pPr algn="r"/>
              <a:r>
                <a:rPr lang="nl-NL" sz="2400" dirty="0">
                  <a:solidFill>
                    <a:schemeClr val="bg1"/>
                  </a:solidFill>
                  <a:latin typeface="UGent Panno Text" panose="02000506040000040003" pitchFamily="2" charset="0"/>
                </a:rPr>
                <a:t>Bart Mesuere</a:t>
              </a:r>
            </a:p>
            <a:p>
              <a:pPr algn="r"/>
              <a:r>
                <a:rPr lang="nl-NL" sz="2400" dirty="0">
                  <a:solidFill>
                    <a:schemeClr val="bg1"/>
                  </a:solidFill>
                  <a:latin typeface="UGent Panno Text" panose="02000506040000040003" pitchFamily="2" charset="0"/>
                </a:rPr>
                <a:t>Charlotte Van Petegem</a:t>
              </a:r>
            </a:p>
            <a:p>
              <a:pPr algn="r"/>
              <a:r>
                <a:rPr lang="nl-NL" sz="2400" dirty="0">
                  <a:solidFill>
                    <a:schemeClr val="bg1"/>
                  </a:solidFill>
                  <a:latin typeface="UGent Panno Text" panose="02000506040000040003" pitchFamily="2" charset="0"/>
                </a:rPr>
                <a:t>Rien Maertens</a:t>
              </a:r>
            </a:p>
            <a:p>
              <a:pPr algn="r"/>
              <a:r>
                <a:rPr lang="nl-NL" sz="2400" dirty="0">
                  <a:solidFill>
                    <a:schemeClr val="bg1"/>
                  </a:solidFill>
                  <a:latin typeface="UGent Panno Text" panose="02000506040000040003" pitchFamily="2" charset="0"/>
                </a:rPr>
                <a:t>Niko </a:t>
              </a:r>
              <a:r>
                <a:rPr lang="nl-NL" sz="2400" dirty="0" err="1">
                  <a:solidFill>
                    <a:schemeClr val="bg1"/>
                  </a:solidFill>
                  <a:latin typeface="UGent Panno Text" panose="02000506040000040003" pitchFamily="2" charset="0"/>
                </a:rPr>
                <a:t>Strijbol</a:t>
              </a:r>
              <a:endParaRPr lang="nl-NL" sz="2400" dirty="0">
                <a:solidFill>
                  <a:schemeClr val="bg1"/>
                </a:solidFill>
                <a:latin typeface="UGent Panno Text" panose="02000506040000040003" pitchFamily="2" charset="0"/>
              </a:endParaRPr>
            </a:p>
            <a:p>
              <a:pPr algn="r"/>
              <a:r>
                <a:rPr lang="nl-NL" sz="2400" dirty="0">
                  <a:solidFill>
                    <a:schemeClr val="bg1"/>
                  </a:solidFill>
                  <a:latin typeface="UGent Panno Text" panose="02000506040000040003" pitchFamily="2" charset="0"/>
                </a:rPr>
                <a:t>Jorg Van Renterghem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140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00964 0.12407 " pathEditMode="relative" rAng="0" ptsTypes="AA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Genome Project Raises Fears, Hopes | Discovery Institute">
            <a:extLst>
              <a:ext uri="{FF2B5EF4-FFF2-40B4-BE49-F238E27FC236}">
                <a16:creationId xmlns:a16="http://schemas.microsoft.com/office/drawing/2014/main" id="{55F033B5-2EA7-11AF-A4B7-236D507549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Volume 409 Issue 6822, 15 February 2001">
            <a:extLst>
              <a:ext uri="{FF2B5EF4-FFF2-40B4-BE49-F238E27FC236}">
                <a16:creationId xmlns:a16="http://schemas.microsoft.com/office/drawing/2014/main" id="{DDCE97FB-5934-435B-BF5E-93B127C69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2785" y="4237596"/>
            <a:ext cx="191834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A History of the Human Genome Project | Science">
            <a:extLst>
              <a:ext uri="{FF2B5EF4-FFF2-40B4-BE49-F238E27FC236}">
                <a16:creationId xmlns:a16="http://schemas.microsoft.com/office/drawing/2014/main" id="{A2E8E670-4E71-42D3-8259-7F0B48573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875" y="4192084"/>
            <a:ext cx="198648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08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How many servers does a data center have? - RackSolutions">
            <a:extLst>
              <a:ext uri="{FF2B5EF4-FFF2-40B4-BE49-F238E27FC236}">
                <a16:creationId xmlns:a16="http://schemas.microsoft.com/office/drawing/2014/main" id="{8A814EF2-B6A1-4A86-9AB9-077503B15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28"/>
            <a:ext cx="12192000" cy="686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C28C474E-7C95-487D-8B8D-0D2C909F12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2" name="Picture 8" descr="How to weigh a protein molecule">
            <a:extLst>
              <a:ext uri="{FF2B5EF4-FFF2-40B4-BE49-F238E27FC236}">
                <a16:creationId xmlns:a16="http://schemas.microsoft.com/office/drawing/2014/main" id="{BA0F70C1-596C-44FF-B75D-2B5260422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0830" y="2259000"/>
            <a:ext cx="3558653" cy="234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hat is RNA? | New Scientist">
            <a:extLst>
              <a:ext uri="{FF2B5EF4-FFF2-40B4-BE49-F238E27FC236}">
                <a16:creationId xmlns:a16="http://schemas.microsoft.com/office/drawing/2014/main" id="{AEE0B5C8-785A-4557-B08D-B0AEA9BC1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9790" y="2259000"/>
            <a:ext cx="3510000" cy="234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New Gene-Editing Technique Offers Scientists Ability to “Turn On” Enzymes  That Cause DNA Base Mutations - Penn Medicine">
            <a:extLst>
              <a:ext uri="{FF2B5EF4-FFF2-40B4-BE49-F238E27FC236}">
                <a16:creationId xmlns:a16="http://schemas.microsoft.com/office/drawing/2014/main" id="{6E8AFD66-EC1C-4AF1-9B3F-5E8C21D54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518" y="2259000"/>
            <a:ext cx="3556232" cy="234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1E26615-7465-4BDF-9BA6-DD9BB36B50BF}"/>
              </a:ext>
            </a:extLst>
          </p:cNvPr>
          <p:cNvSpPr txBox="1"/>
          <p:nvPr/>
        </p:nvSpPr>
        <p:spPr>
          <a:xfrm>
            <a:off x="1698884" y="4759002"/>
            <a:ext cx="843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accent1"/>
                </a:solidFill>
                <a:latin typeface="UGent Panno Text" panose="02000506040000040003" pitchFamily="2" charset="0"/>
              </a:rPr>
              <a:t>DNA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18527EE-2C04-47B4-976E-790852D2E99C}"/>
              </a:ext>
            </a:extLst>
          </p:cNvPr>
          <p:cNvSpPr txBox="1"/>
          <p:nvPr/>
        </p:nvSpPr>
        <p:spPr>
          <a:xfrm>
            <a:off x="5673040" y="4759002"/>
            <a:ext cx="843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accent1"/>
                </a:solidFill>
                <a:latin typeface="UGent Panno Text" panose="02000506040000040003" pitchFamily="2" charset="0"/>
              </a:rPr>
              <a:t>RNA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6A8422A-BFDE-4B9A-80D8-F7DF0BF3B75B}"/>
              </a:ext>
            </a:extLst>
          </p:cNvPr>
          <p:cNvSpPr txBox="1"/>
          <p:nvPr/>
        </p:nvSpPr>
        <p:spPr>
          <a:xfrm>
            <a:off x="9226015" y="4759002"/>
            <a:ext cx="1688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accent1"/>
                </a:solidFill>
                <a:latin typeface="UGent Panno Text" panose="02000506040000040003" pitchFamily="2" charset="0"/>
              </a:rPr>
              <a:t>PROTEINE</a:t>
            </a:r>
          </a:p>
        </p:txBody>
      </p:sp>
    </p:spTree>
    <p:extLst>
      <p:ext uri="{BB962C8B-B14F-4D97-AF65-F5344CB8AC3E}">
        <p14:creationId xmlns:p14="http://schemas.microsoft.com/office/powerpoint/2010/main" val="66680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How many servers does a data center have? - RackSolutions">
            <a:extLst>
              <a:ext uri="{FF2B5EF4-FFF2-40B4-BE49-F238E27FC236}">
                <a16:creationId xmlns:a16="http://schemas.microsoft.com/office/drawing/2014/main" id="{8A814EF2-B6A1-4A86-9AB9-077503B15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28"/>
            <a:ext cx="12192000" cy="686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C28C474E-7C95-487D-8B8D-0D2C909F12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2" name="Picture 8" descr="How to weigh a protein molecule">
            <a:extLst>
              <a:ext uri="{FF2B5EF4-FFF2-40B4-BE49-F238E27FC236}">
                <a16:creationId xmlns:a16="http://schemas.microsoft.com/office/drawing/2014/main" id="{BA0F70C1-596C-44FF-B75D-2B5260422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0830" y="2259000"/>
            <a:ext cx="3558653" cy="234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hat is RNA? | New Scientist">
            <a:extLst>
              <a:ext uri="{FF2B5EF4-FFF2-40B4-BE49-F238E27FC236}">
                <a16:creationId xmlns:a16="http://schemas.microsoft.com/office/drawing/2014/main" id="{AEE0B5C8-785A-4557-B08D-B0AEA9BC1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9790" y="2259000"/>
            <a:ext cx="3510000" cy="234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New Gene-Editing Technique Offers Scientists Ability to “Turn On” Enzymes  That Cause DNA Base Mutations - Penn Medicine">
            <a:extLst>
              <a:ext uri="{FF2B5EF4-FFF2-40B4-BE49-F238E27FC236}">
                <a16:creationId xmlns:a16="http://schemas.microsoft.com/office/drawing/2014/main" id="{6E8AFD66-EC1C-4AF1-9B3F-5E8C21D54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518" y="2259000"/>
            <a:ext cx="3556232" cy="234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QR-code in poeder">
            <a:extLst>
              <a:ext uri="{FF2B5EF4-FFF2-40B4-BE49-F238E27FC236}">
                <a16:creationId xmlns:a16="http://schemas.microsoft.com/office/drawing/2014/main" id="{93153BE0-D44D-47E0-AA3F-4735DBD425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40186" y="540739"/>
            <a:ext cx="6911520" cy="54204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29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Afgeronde rechthoek 11">
            <a:hlinkClick r:id="rId8"/>
            <a:extLst>
              <a:ext uri="{FF2B5EF4-FFF2-40B4-BE49-F238E27FC236}">
                <a16:creationId xmlns:a16="http://schemas.microsoft.com/office/drawing/2014/main" id="{F8C5B5B5-F55A-40A9-94A9-7350CA9A70DA}"/>
              </a:ext>
            </a:extLst>
          </p:cNvPr>
          <p:cNvSpPr/>
          <p:nvPr/>
        </p:nvSpPr>
        <p:spPr>
          <a:xfrm>
            <a:off x="83889" y="5897363"/>
            <a:ext cx="2956854" cy="864095"/>
          </a:xfrm>
          <a:prstGeom prst="roundRect">
            <a:avLst>
              <a:gd name="adj" fmla="val 8951"/>
            </a:avLst>
          </a:prstGeom>
          <a:solidFill>
            <a:schemeClr val="bg1">
              <a:lumMod val="95000"/>
              <a:alpha val="60000"/>
            </a:schemeClr>
          </a:solidFill>
          <a:ln w="9525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Martens S, Landuyt A, </a:t>
            </a:r>
            <a:r>
              <a:rPr lang="en-US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Espeel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P, Devreese B, Dawyndt P, Du </a:t>
            </a:r>
            <a:r>
              <a:rPr lang="en-US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Prez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 (2018).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Multifunctional sequence-defined macromolecules for chemical data storage. </a:t>
            </a:r>
            <a:r>
              <a:rPr lang="en-US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Nature communications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9(1)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1-8.</a:t>
            </a:r>
          </a:p>
        </p:txBody>
      </p:sp>
      <p:pic>
        <p:nvPicPr>
          <p:cNvPr id="18" name="Picture 2" descr="http://www.eurofast.eu/dev1/images/stories/icon-publication.jpg">
            <a:hlinkClick r:id="rId8"/>
            <a:extLst>
              <a:ext uri="{FF2B5EF4-FFF2-40B4-BE49-F238E27FC236}">
                <a16:creationId xmlns:a16="http://schemas.microsoft.com/office/drawing/2014/main" id="{AF85E5BF-0738-4E46-86FD-D04C42D68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8485" y="6501887"/>
            <a:ext cx="707222" cy="31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15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52">
            <a:extLst>
              <a:ext uri="{FF2B5EF4-FFF2-40B4-BE49-F238E27FC236}">
                <a16:creationId xmlns:a16="http://schemas.microsoft.com/office/drawing/2014/main" id="{6F79B0DD-2C63-4EE5-804F-B8E391FC1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4">
            <a:extLst>
              <a:ext uri="{FF2B5EF4-FFF2-40B4-BE49-F238E27FC236}">
                <a16:creationId xmlns:a16="http://schemas.microsoft.com/office/drawing/2014/main" id="{627DB8AB-CD55-4C8F-9043-52652B892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6"/>
            <a:ext cx="5364255" cy="2706794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6">
            <a:extLst>
              <a:ext uri="{FF2B5EF4-FFF2-40B4-BE49-F238E27FC236}">
                <a16:creationId xmlns:a16="http://schemas.microsoft.com/office/drawing/2014/main" id="{53059C5A-91CB-4024-9B4E-20082E25C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8589" y="643466"/>
            <a:ext cx="5376806" cy="2706794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8">
            <a:extLst>
              <a:ext uri="{FF2B5EF4-FFF2-40B4-BE49-F238E27FC236}">
                <a16:creationId xmlns:a16="http://schemas.microsoft.com/office/drawing/2014/main" id="{184884BF-A898-4EFF-9504-E13EBE3FF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3514513"/>
            <a:ext cx="5364255" cy="270340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60">
            <a:extLst>
              <a:ext uri="{FF2B5EF4-FFF2-40B4-BE49-F238E27FC236}">
                <a16:creationId xmlns:a16="http://schemas.microsoft.com/office/drawing/2014/main" id="{7B32D337-FDA6-4468-ADB1-7038E5FC0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8589" y="3514513"/>
            <a:ext cx="5376806" cy="2706794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Projects, Passion, Peers and Play by Mitchel Resnick 4 | Download  Scientific Diagram">
            <a:extLst>
              <a:ext uri="{FF2B5EF4-FFF2-40B4-BE49-F238E27FC236}">
                <a16:creationId xmlns:a16="http://schemas.microsoft.com/office/drawing/2014/main" id="{87CFE683-B4E8-9DB3-DC10-6F92834314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63405" y="643465"/>
            <a:ext cx="3579205" cy="269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rojects, Passion, Peers and Play by Mitchel Resnick 4 | Download  Scientific Diagram">
            <a:extLst>
              <a:ext uri="{FF2B5EF4-FFF2-40B4-BE49-F238E27FC236}">
                <a16:creationId xmlns:a16="http://schemas.microsoft.com/office/drawing/2014/main" id="{7657014F-21CA-996B-4142-27A972B6E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84122" y="643466"/>
            <a:ext cx="3878086" cy="270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rojects, Passion, Peers and Play by Mitchel Resnick 4 | Download  Scientific Diagram">
            <a:extLst>
              <a:ext uri="{FF2B5EF4-FFF2-40B4-BE49-F238E27FC236}">
                <a16:creationId xmlns:a16="http://schemas.microsoft.com/office/drawing/2014/main" id="{9F42F5F5-228A-9EF3-D9E7-25833AA4B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73743" y="3521286"/>
            <a:ext cx="3766498" cy="270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rojects, Passion, Peers and Play by Mitchel Resnick 4 | Download  Scientific Diagram">
            <a:extLst>
              <a:ext uri="{FF2B5EF4-FFF2-40B4-BE49-F238E27FC236}">
                <a16:creationId xmlns:a16="http://schemas.microsoft.com/office/drawing/2014/main" id="{09A906F6-FD1E-AB27-AE00-57B87A8CBA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0898" y="3521286"/>
            <a:ext cx="3575901" cy="269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76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fbeelding">
            <a:extLst>
              <a:ext uri="{FF2B5EF4-FFF2-40B4-BE49-F238E27FC236}">
                <a16:creationId xmlns:a16="http://schemas.microsoft.com/office/drawing/2014/main" id="{2CE0494F-CBAB-FDCB-8311-AFAB0479F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07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eating the Commodore 64: The Engineers' Story - IEEE Spectrum">
            <a:extLst>
              <a:ext uri="{FF2B5EF4-FFF2-40B4-BE49-F238E27FC236}">
                <a16:creationId xmlns:a16="http://schemas.microsoft.com/office/drawing/2014/main" id="{054E85E7-F5B8-E5B7-B034-F70CF5D4B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1257" y="1"/>
            <a:ext cx="12696921" cy="686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FF07B9-5CCA-4AE5-856E-3B2E6207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714" y="31638"/>
            <a:ext cx="10987885" cy="1325563"/>
          </a:xfrm>
        </p:spPr>
        <p:txBody>
          <a:bodyPr>
            <a:normAutofit fontScale="90000"/>
          </a:bodyPr>
          <a:lstStyle/>
          <a:p>
            <a:r>
              <a:rPr lang="nl-BE" err="1"/>
              <a:t>Why</a:t>
            </a:r>
            <a:r>
              <a:rPr lang="nl-BE"/>
              <a:t> </a:t>
            </a:r>
            <a:r>
              <a:rPr lang="nl-BE" err="1"/>
              <a:t>learning</a:t>
            </a:r>
            <a:r>
              <a:rPr lang="nl-BE"/>
              <a:t> to code is </a:t>
            </a:r>
            <a:r>
              <a:rPr lang="nl-BE" err="1"/>
              <a:t>so</a:t>
            </a:r>
            <a:r>
              <a:rPr lang="nl-BE"/>
              <a:t> </a:t>
            </a:r>
            <a:r>
              <a:rPr lang="nl-BE" err="1"/>
              <a:t>damn</a:t>
            </a:r>
            <a:r>
              <a:rPr lang="nl-BE"/>
              <a:t> hard?</a:t>
            </a:r>
          </a:p>
        </p:txBody>
      </p:sp>
      <p:pic>
        <p:nvPicPr>
          <p:cNvPr id="20482" name="Picture 2" descr="Beginning Programming in 24 Hours, Sams Teach Yourself">
            <a:extLst>
              <a:ext uri="{FF2B5EF4-FFF2-40B4-BE49-F238E27FC236}">
                <a16:creationId xmlns:a16="http://schemas.microsoft.com/office/drawing/2014/main" id="{6B70184A-2CAB-4A6B-8E72-A197624B3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3822" y="1555749"/>
            <a:ext cx="3823156" cy="500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Sams Teach Yourself C++ in 21 Days, Second Edition : Jesse Liberty :  9780672310706">
            <a:extLst>
              <a:ext uri="{FF2B5EF4-FFF2-40B4-BE49-F238E27FC236}">
                <a16:creationId xmlns:a16="http://schemas.microsoft.com/office/drawing/2014/main" id="{C30E2088-DDC5-43B1-A543-679986AAC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4966" y="1549297"/>
            <a:ext cx="4113212" cy="501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1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hlinkClick r:id="rId2"/>
            <a:extLst>
              <a:ext uri="{FF2B5EF4-FFF2-40B4-BE49-F238E27FC236}">
                <a16:creationId xmlns:a16="http://schemas.microsoft.com/office/drawing/2014/main" id="{3A5F2CB0-F60B-48C8-AD26-D14B72B9D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200" y="3175"/>
            <a:ext cx="9499600" cy="686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6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Book: Outliers by Malcolm Gladwell - Artur Piszek">
            <a:extLst>
              <a:ext uri="{FF2B5EF4-FFF2-40B4-BE49-F238E27FC236}">
                <a16:creationId xmlns:a16="http://schemas.microsoft.com/office/drawing/2014/main" id="{46950483-9F07-4DEF-A2A3-2758C93A1DDC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1440000" cy="170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ook: Outliers by Malcolm Gladwell - Artur Piszek">
            <a:extLst>
              <a:ext uri="{FF2B5EF4-FFF2-40B4-BE49-F238E27FC236}">
                <a16:creationId xmlns:a16="http://schemas.microsoft.com/office/drawing/2014/main" id="{B7870175-EC5B-40F1-8290-44439F7621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21000" y="-3969"/>
            <a:ext cx="6350000" cy="686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ook: Outliers by Malcolm Gladwell - Artur Piszek">
            <a:extLst>
              <a:ext uri="{FF2B5EF4-FFF2-40B4-BE49-F238E27FC236}">
                <a16:creationId xmlns:a16="http://schemas.microsoft.com/office/drawing/2014/main" id="{B444C139-FCAD-4FEA-B8E6-E1BED566A013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0752000" y="1"/>
            <a:ext cx="1440000" cy="170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59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2D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9C722E68-1026-563E-D219-4688AF1FAC33}"/>
              </a:ext>
            </a:extLst>
          </p:cNvPr>
          <p:cNvGrpSpPr/>
          <p:nvPr/>
        </p:nvGrpSpPr>
        <p:grpSpPr>
          <a:xfrm>
            <a:off x="0" y="566733"/>
            <a:ext cx="7620000" cy="5724534"/>
            <a:chOff x="0" y="566733"/>
            <a:chExt cx="7620000" cy="5724534"/>
          </a:xfrm>
        </p:grpSpPr>
        <p:pic>
          <p:nvPicPr>
            <p:cNvPr id="2" name="Picture 2" descr="PythonForBiologists &quot;My code isn't working&quot; flowchart">
              <a:extLst>
                <a:ext uri="{FF2B5EF4-FFF2-40B4-BE49-F238E27FC236}">
                  <a16:creationId xmlns:a16="http://schemas.microsoft.com/office/drawing/2014/main" id="{AB9F7640-D53D-7C11-0C4C-F2A734C357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66733"/>
              <a:ext cx="7620000" cy="5724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A1CC1C44-4919-52C7-C564-9EA8255700CE}"/>
                </a:ext>
              </a:extLst>
            </p:cNvPr>
            <p:cNvSpPr/>
            <p:nvPr/>
          </p:nvSpPr>
          <p:spPr>
            <a:xfrm>
              <a:off x="1399032" y="5943599"/>
              <a:ext cx="1645920" cy="301947"/>
            </a:xfrm>
            <a:prstGeom prst="rect">
              <a:avLst/>
            </a:prstGeom>
            <a:solidFill>
              <a:srgbClr val="C2D2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2290" name="Picture 2" descr="Afbeelding">
            <a:extLst>
              <a:ext uri="{FF2B5EF4-FFF2-40B4-BE49-F238E27FC236}">
                <a16:creationId xmlns:a16="http://schemas.microsoft.com/office/drawing/2014/main" id="{ECBD864E-3AC7-7D00-7197-A8DE6DDE6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6760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94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7732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0773"/>
            <a:ext cx="12192000" cy="81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553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2D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fbeelding">
            <a:extLst>
              <a:ext uri="{FF2B5EF4-FFF2-40B4-BE49-F238E27FC236}">
                <a16:creationId xmlns:a16="http://schemas.microsoft.com/office/drawing/2014/main" id="{ECBD864E-3AC7-7D00-7197-A8DE6DDE6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6760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fbeelding">
            <a:extLst>
              <a:ext uri="{FF2B5EF4-FFF2-40B4-BE49-F238E27FC236}">
                <a16:creationId xmlns:a16="http://schemas.microsoft.com/office/drawing/2014/main" id="{07F1985A-3413-637F-64F2-CFAE1860C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993" y="1565241"/>
            <a:ext cx="7106668" cy="372751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2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5" name="Group 48134">
            <a:extLst>
              <a:ext uri="{FF2B5EF4-FFF2-40B4-BE49-F238E27FC236}">
                <a16:creationId xmlns:a16="http://schemas.microsoft.com/office/drawing/2014/main" id="{723C66ED-DBBF-12CA-7F5E-813E0E7D0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48136" name="Rectangle 48135">
              <a:extLst>
                <a:ext uri="{FF2B5EF4-FFF2-40B4-BE49-F238E27FC236}">
                  <a16:creationId xmlns:a16="http://schemas.microsoft.com/office/drawing/2014/main" id="{E3002B52-2669-1ED7-2E0F-0627FC31D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137" name="Rectangle 48136">
              <a:extLst>
                <a:ext uri="{FF2B5EF4-FFF2-40B4-BE49-F238E27FC236}">
                  <a16:creationId xmlns:a16="http://schemas.microsoft.com/office/drawing/2014/main" id="{82E9EC0D-91EA-9D35-F655-335C580AB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38" name="Rectangle 48137">
              <a:extLst>
                <a:ext uri="{FF2B5EF4-FFF2-40B4-BE49-F238E27FC236}">
                  <a16:creationId xmlns:a16="http://schemas.microsoft.com/office/drawing/2014/main" id="{7770627C-B480-1145-72DC-5B59DBE04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39" name="Rectangle 48138">
              <a:extLst>
                <a:ext uri="{FF2B5EF4-FFF2-40B4-BE49-F238E27FC236}">
                  <a16:creationId xmlns:a16="http://schemas.microsoft.com/office/drawing/2014/main" id="{E9F81D39-93D1-019C-74DC-4710F533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48130" name="Picture 2" descr="Afbeelding">
            <a:extLst>
              <a:ext uri="{FF2B5EF4-FFF2-40B4-BE49-F238E27FC236}">
                <a16:creationId xmlns:a16="http://schemas.microsoft.com/office/drawing/2014/main" id="{CC2754F4-DA61-191B-10B0-C23460766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alphaModFix amt="5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-7624"/>
            <a:ext cx="12191981" cy="688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88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871" name="Rectangle 368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3" name="Rectangle 368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5" name="Rectangle 368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7" name="Rectangle 368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866" name="Picture 2" descr="Afbeelding">
            <a:extLst>
              <a:ext uri="{FF2B5EF4-FFF2-40B4-BE49-F238E27FC236}">
                <a16:creationId xmlns:a16="http://schemas.microsoft.com/office/drawing/2014/main" id="{7CC4C0A5-027D-2A16-0509-1B905584B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03104" y="457200"/>
            <a:ext cx="5185791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65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Afbeelding">
            <a:extLst>
              <a:ext uri="{FF2B5EF4-FFF2-40B4-BE49-F238E27FC236}">
                <a16:creationId xmlns:a16="http://schemas.microsoft.com/office/drawing/2014/main" id="{7109FA23-CBF1-73C0-5761-4B3ED5F69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12243614" cy="688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76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Afbeelding">
            <a:extLst>
              <a:ext uri="{FF2B5EF4-FFF2-40B4-BE49-F238E27FC236}">
                <a16:creationId xmlns:a16="http://schemas.microsoft.com/office/drawing/2014/main" id="{291C36E1-17F0-5B2D-A6A6-982E1AC56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159"/>
            <a:ext cx="12179300" cy="686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40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fbeelding">
            <a:extLst>
              <a:ext uri="{FF2B5EF4-FFF2-40B4-BE49-F238E27FC236}">
                <a16:creationId xmlns:a16="http://schemas.microsoft.com/office/drawing/2014/main" id="{A5B54D7F-502D-9C10-5540-AED04F7B0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20348" y="457200"/>
            <a:ext cx="7951304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83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Afbeelding">
            <a:extLst>
              <a:ext uri="{FF2B5EF4-FFF2-40B4-BE49-F238E27FC236}">
                <a16:creationId xmlns:a16="http://schemas.microsoft.com/office/drawing/2014/main" id="{691B9B5E-7EA5-9247-1CA6-35EDD7B33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0" y="0"/>
            <a:ext cx="1218964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56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2" descr="How many servers does a data center have? - RackSolutions">
            <a:extLst>
              <a:ext uri="{FF2B5EF4-FFF2-40B4-BE49-F238E27FC236}">
                <a16:creationId xmlns:a16="http://schemas.microsoft.com/office/drawing/2014/main" id="{BBA0C983-2C48-4263-8857-7CB5A35CC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28"/>
            <a:ext cx="12192000" cy="686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hthoek 21">
            <a:extLst>
              <a:ext uri="{FF2B5EF4-FFF2-40B4-BE49-F238E27FC236}">
                <a16:creationId xmlns:a16="http://schemas.microsoft.com/office/drawing/2014/main" id="{F733E04E-F139-42D5-BB95-3262B3FFC6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73BA17D-F036-4BB9-9AEA-B3DBBA36C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12960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99955C33-5C05-410E-9FB8-BF2E855B1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454864" cy="1296000"/>
          </a:xfrm>
          <a:prstGeom prst="rect">
            <a:avLst/>
          </a:prstGeom>
        </p:spPr>
      </p:pic>
      <p:sp>
        <p:nvSpPr>
          <p:cNvPr id="13" name="Tijdelijke aanduiding voor titel 1">
            <a:extLst>
              <a:ext uri="{FF2B5EF4-FFF2-40B4-BE49-F238E27FC236}">
                <a16:creationId xmlns:a16="http://schemas.microsoft.com/office/drawing/2014/main" id="{B0A68D13-24E3-4898-88FC-F0E9CC1ACDA6}"/>
              </a:ext>
            </a:extLst>
          </p:cNvPr>
          <p:cNvSpPr txBox="1">
            <a:spLocks/>
          </p:cNvSpPr>
          <p:nvPr/>
        </p:nvSpPr>
        <p:spPr>
          <a:xfrm>
            <a:off x="1051715" y="-147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bg1"/>
                </a:solidFill>
                <a:latin typeface="UGent Panno Text" panose="02000506040000040003" pitchFamily="2" charset="0"/>
                <a:ea typeface="+mj-ea"/>
                <a:cs typeface="+mj-cs"/>
              </a:defRPr>
            </a:lvl1pPr>
          </a:lstStyle>
          <a:p>
            <a:r>
              <a:rPr lang="nl-NL" dirty="0"/>
              <a:t>dodona.be</a:t>
            </a:r>
            <a:endParaRPr lang="nl-BE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5DC5A4C-0018-43A2-AD28-71A3CC0AE36D}"/>
              </a:ext>
            </a:extLst>
          </p:cNvPr>
          <p:cNvSpPr txBox="1"/>
          <p:nvPr/>
        </p:nvSpPr>
        <p:spPr>
          <a:xfrm>
            <a:off x="727433" y="1750544"/>
            <a:ext cx="1068108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66FF"/>
              </a:buClr>
              <a:buFont typeface="Wingdings" panose="05000000000000000000" pitchFamily="2" charset="2"/>
              <a:buChar char="Ø"/>
            </a:pPr>
            <a:r>
              <a:rPr lang="nl-BE" sz="3600" dirty="0">
                <a:latin typeface="UGent Panno Text" panose="02000506040000040003" pitchFamily="2" charset="0"/>
              </a:rPr>
              <a:t> online leeromgeving ( </a:t>
            </a:r>
            <a:r>
              <a:rPr lang="nl-BE" sz="3600" i="1" dirty="0">
                <a:latin typeface="UGent Panno Text" panose="02000506040000040003" pitchFamily="2" charset="0"/>
              </a:rPr>
              <a:t>intelligent </a:t>
            </a:r>
            <a:r>
              <a:rPr lang="nl-BE" sz="3600" i="1" dirty="0" err="1">
                <a:latin typeface="UGent Panno Text" panose="02000506040000040003" pitchFamily="2" charset="0"/>
              </a:rPr>
              <a:t>tutoring</a:t>
            </a:r>
            <a:r>
              <a:rPr lang="nl-BE" sz="3600" i="1" dirty="0">
                <a:latin typeface="UGent Panno Text" panose="02000506040000040003" pitchFamily="2" charset="0"/>
              </a:rPr>
              <a:t> system </a:t>
            </a:r>
            <a:r>
              <a:rPr lang="nl-BE" sz="3600" dirty="0">
                <a:latin typeface="UGent Panno Text" panose="02000506040000040003" pitchFamily="2" charset="0"/>
              </a:rPr>
              <a:t>)</a:t>
            </a:r>
            <a:endParaRPr lang="nl-BE" sz="1200" dirty="0">
              <a:latin typeface="UGent Panno Text" panose="02000506040000040003" pitchFamily="2" charset="0"/>
            </a:endParaRPr>
          </a:p>
          <a:p>
            <a:pPr marL="285750" indent="-285750">
              <a:buClr>
                <a:srgbClr val="3366FF"/>
              </a:buClr>
              <a:buFont typeface="Wingdings" panose="05000000000000000000" pitchFamily="2" charset="2"/>
              <a:buChar char="Ø"/>
            </a:pPr>
            <a:endParaRPr lang="nl-BE" sz="1200" dirty="0">
              <a:latin typeface="UGent Panno Text" panose="02000506040000040003" pitchFamily="2" charset="0"/>
            </a:endParaRPr>
          </a:p>
          <a:p>
            <a:pPr marL="285750" indent="-285750">
              <a:buClr>
                <a:srgbClr val="3366FF"/>
              </a:buClr>
              <a:buFont typeface="Wingdings" panose="05000000000000000000" pitchFamily="2" charset="2"/>
              <a:buChar char="Ø"/>
            </a:pPr>
            <a:r>
              <a:rPr lang="nl-BE" sz="3600" dirty="0">
                <a:latin typeface="UGent Panno Text" panose="02000506040000040003" pitchFamily="2" charset="0"/>
              </a:rPr>
              <a:t> leren programmeren (meerdere programmeertalen / aspecten)</a:t>
            </a:r>
            <a:endParaRPr lang="nl-BE" sz="1200" dirty="0">
              <a:latin typeface="UGent Panno Text" panose="02000506040000040003" pitchFamily="2" charset="0"/>
            </a:endParaRPr>
          </a:p>
          <a:p>
            <a:pPr marL="285750" indent="-285750">
              <a:buClr>
                <a:srgbClr val="3366FF"/>
              </a:buClr>
              <a:buFont typeface="Wingdings" panose="05000000000000000000" pitchFamily="2" charset="2"/>
              <a:buChar char="Ø"/>
            </a:pPr>
            <a:endParaRPr lang="nl-BE" sz="1200" dirty="0">
              <a:latin typeface="UGent Panno Text" panose="02000506040000040003" pitchFamily="2" charset="0"/>
            </a:endParaRPr>
          </a:p>
          <a:p>
            <a:pPr marL="285750" indent="-285750">
              <a:buClr>
                <a:srgbClr val="3366FF"/>
              </a:buClr>
              <a:buFont typeface="Wingdings" panose="05000000000000000000" pitchFamily="2" charset="2"/>
              <a:buChar char="Ø"/>
            </a:pPr>
            <a:r>
              <a:rPr lang="nl-BE" sz="3600" dirty="0">
                <a:latin typeface="UGent Panno Text" panose="02000506040000040003" pitchFamily="2" charset="0"/>
              </a:rPr>
              <a:t> real-time feedback ( </a:t>
            </a:r>
            <a:r>
              <a:rPr lang="nl-BE" sz="3600" i="1" dirty="0" err="1">
                <a:latin typeface="UGent Panno Text" panose="02000506040000040003" pitchFamily="2" charset="0"/>
              </a:rPr>
              <a:t>automated</a:t>
            </a:r>
            <a:r>
              <a:rPr lang="nl-BE" sz="3600" i="1" dirty="0">
                <a:latin typeface="UGent Panno Text" panose="02000506040000040003" pitchFamily="2" charset="0"/>
              </a:rPr>
              <a:t> assessment </a:t>
            </a:r>
            <a:r>
              <a:rPr lang="nl-BE" sz="3600" dirty="0">
                <a:latin typeface="UGent Panno Text" panose="02000506040000040003" pitchFamily="2" charset="0"/>
              </a:rPr>
              <a:t>)</a:t>
            </a:r>
          </a:p>
          <a:p>
            <a:pPr marL="285750" indent="-285750">
              <a:buClr>
                <a:srgbClr val="3366FF"/>
              </a:buClr>
              <a:buFont typeface="Wingdings" panose="05000000000000000000" pitchFamily="2" charset="2"/>
              <a:buChar char="Ø"/>
            </a:pPr>
            <a:endParaRPr lang="nl-BE" sz="1200" dirty="0">
              <a:latin typeface="UGent Panno Text" panose="02000506040000040003" pitchFamily="2" charset="0"/>
            </a:endParaRPr>
          </a:p>
          <a:p>
            <a:pPr marL="285750" indent="-285750">
              <a:buClr>
                <a:srgbClr val="3366FF"/>
              </a:buClr>
              <a:buFont typeface="Wingdings" panose="05000000000000000000" pitchFamily="2" charset="2"/>
              <a:buChar char="Ø"/>
            </a:pPr>
            <a:r>
              <a:rPr lang="nl-BE" sz="3600" dirty="0">
                <a:latin typeface="UGent Panno Text" panose="02000506040000040003" pitchFamily="2" charset="0"/>
              </a:rPr>
              <a:t> zelf content toevoegen en delen ( </a:t>
            </a:r>
            <a:r>
              <a:rPr lang="nl-BE" sz="3600" i="1" dirty="0">
                <a:latin typeface="UGent Panno Text" panose="02000506040000040003" pitchFamily="2" charset="0"/>
              </a:rPr>
              <a:t>community platform </a:t>
            </a:r>
            <a:r>
              <a:rPr lang="nl-BE" sz="3600" dirty="0">
                <a:latin typeface="UGent Panno Text" panose="02000506040000040003" pitchFamily="2" charset="0"/>
              </a:rPr>
              <a:t>)</a:t>
            </a:r>
            <a:endParaRPr lang="nl-BE" sz="2800" dirty="0">
              <a:latin typeface="UGent Panno Text" panose="02000506040000040003" pitchFamily="2" charset="0"/>
            </a:endParaRPr>
          </a:p>
          <a:p>
            <a:pPr marL="285750" indent="-285750">
              <a:buClr>
                <a:srgbClr val="3366FF"/>
              </a:buClr>
              <a:buFont typeface="Wingdings" panose="05000000000000000000" pitchFamily="2" charset="2"/>
              <a:buChar char="Ø"/>
            </a:pPr>
            <a:endParaRPr lang="nl-BE" sz="1200" dirty="0">
              <a:latin typeface="UGent Panno Text" panose="02000506040000040003" pitchFamily="2" charset="0"/>
            </a:endParaRPr>
          </a:p>
          <a:p>
            <a:pPr marL="285750" indent="-285750">
              <a:buClr>
                <a:srgbClr val="3366FF"/>
              </a:buClr>
              <a:buFont typeface="Wingdings" panose="05000000000000000000" pitchFamily="2" charset="2"/>
              <a:buChar char="Ø"/>
            </a:pPr>
            <a:r>
              <a:rPr lang="nl-BE" sz="3600" dirty="0">
                <a:latin typeface="UGent Panno Text" panose="02000506040000040003" pitchFamily="2" charset="0"/>
              </a:rPr>
              <a:t> gratis</a:t>
            </a:r>
            <a:endParaRPr lang="nl-BE" sz="1200" dirty="0">
              <a:latin typeface="UGent Panno Text" panose="02000506040000040003" pitchFamily="2" charset="0"/>
            </a:endParaRPr>
          </a:p>
          <a:p>
            <a:pPr marL="285750" indent="-285750">
              <a:buClr>
                <a:srgbClr val="3366FF"/>
              </a:buClr>
              <a:buFont typeface="Wingdings" panose="05000000000000000000" pitchFamily="2" charset="2"/>
              <a:buChar char="Ø"/>
            </a:pPr>
            <a:endParaRPr lang="nl-BE" sz="1200" dirty="0">
              <a:latin typeface="UGent Panno Text" panose="02000506040000040003" pitchFamily="2" charset="0"/>
            </a:endParaRPr>
          </a:p>
          <a:p>
            <a:pPr marL="285750" indent="-285750">
              <a:buClr>
                <a:srgbClr val="3366FF"/>
              </a:buClr>
              <a:buFont typeface="Wingdings" panose="05000000000000000000" pitchFamily="2" charset="2"/>
              <a:buChar char="Ø"/>
            </a:pPr>
            <a:r>
              <a:rPr lang="nl-BE" sz="3600" dirty="0">
                <a:latin typeface="UGent Panno Text" panose="02000506040000040003" pitchFamily="2" charset="0"/>
              </a:rPr>
              <a:t> open source</a:t>
            </a:r>
          </a:p>
        </p:txBody>
      </p:sp>
    </p:spTree>
    <p:extLst>
      <p:ext uri="{BB962C8B-B14F-4D97-AF65-F5344CB8AC3E}">
        <p14:creationId xmlns:p14="http://schemas.microsoft.com/office/powerpoint/2010/main" val="24055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How many servers does a data center have? - RackSolutions">
            <a:extLst>
              <a:ext uri="{FF2B5EF4-FFF2-40B4-BE49-F238E27FC236}">
                <a16:creationId xmlns:a16="http://schemas.microsoft.com/office/drawing/2014/main" id="{8A814EF2-B6A1-4A86-9AB9-077503B15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28"/>
            <a:ext cx="12192000" cy="686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C28C474E-7C95-487D-8B8D-0D2C909F12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id="{E5C6099C-7364-44BF-BE85-52362E51BF7F}"/>
              </a:ext>
            </a:extLst>
          </p:cNvPr>
          <p:cNvGrpSpPr/>
          <p:nvPr/>
        </p:nvGrpSpPr>
        <p:grpSpPr>
          <a:xfrm>
            <a:off x="379683" y="62993"/>
            <a:ext cx="4690201" cy="1969770"/>
            <a:chOff x="703533" y="252790"/>
            <a:chExt cx="4690201" cy="196977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0F5F65D2-F0C8-47FD-9287-285E8F026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3533" y="546100"/>
              <a:ext cx="1440000" cy="1440000"/>
            </a:xfrm>
            <a:prstGeom prst="rect">
              <a:avLst/>
            </a:prstGeom>
          </p:spPr>
        </p:pic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56B8903D-C87C-4F93-8479-619FC8B374D6}"/>
                </a:ext>
              </a:extLst>
            </p:cNvPr>
            <p:cNvSpPr txBox="1"/>
            <p:nvPr/>
          </p:nvSpPr>
          <p:spPr>
            <a:xfrm flipH="1">
              <a:off x="848403" y="1822450"/>
              <a:ext cx="14846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000">
                  <a:solidFill>
                    <a:srgbClr val="0070C0"/>
                  </a:solidFill>
                  <a:latin typeface="UGent Panno Text" panose="02000506040000040003" pitchFamily="2" charset="0"/>
                </a:rPr>
                <a:t>gebruikers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51BAD276-0B87-4996-A0B5-BD93FD99E414}"/>
                </a:ext>
              </a:extLst>
            </p:cNvPr>
            <p:cNvSpPr txBox="1"/>
            <p:nvPr/>
          </p:nvSpPr>
          <p:spPr>
            <a:xfrm flipH="1">
              <a:off x="2162219" y="252790"/>
              <a:ext cx="3231515" cy="156966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nl-BE" sz="9600" dirty="0">
                  <a:solidFill>
                    <a:srgbClr val="0070C0"/>
                  </a:solidFill>
                  <a:latin typeface="UGent Panno Text"/>
                </a:rPr>
                <a:t>69</a:t>
              </a:r>
              <a:r>
                <a:rPr lang="nl-BE" sz="4800" dirty="0">
                  <a:solidFill>
                    <a:srgbClr val="0070C0"/>
                  </a:solidFill>
                  <a:latin typeface="UGent Panno Text"/>
                </a:rPr>
                <a:t> </a:t>
              </a:r>
              <a:r>
                <a:rPr lang="nl-BE" sz="9600" dirty="0">
                  <a:solidFill>
                    <a:srgbClr val="0070C0"/>
                  </a:solidFill>
                  <a:latin typeface="UGent Panno Text"/>
                </a:rPr>
                <a:t>364</a:t>
              </a:r>
              <a:endParaRPr lang="en-US" dirty="0"/>
            </a:p>
          </p:txBody>
        </p:sp>
      </p:grpSp>
      <p:grpSp>
        <p:nvGrpSpPr>
          <p:cNvPr id="17" name="Groep 16">
            <a:extLst>
              <a:ext uri="{FF2B5EF4-FFF2-40B4-BE49-F238E27FC236}">
                <a16:creationId xmlns:a16="http://schemas.microsoft.com/office/drawing/2014/main" id="{8506A86B-7878-4BF2-9D13-AD91D1F023CD}"/>
              </a:ext>
            </a:extLst>
          </p:cNvPr>
          <p:cNvGrpSpPr/>
          <p:nvPr/>
        </p:nvGrpSpPr>
        <p:grpSpPr>
          <a:xfrm>
            <a:off x="2405180" y="1650259"/>
            <a:ext cx="4913496" cy="1969770"/>
            <a:chOff x="7308850" y="252790"/>
            <a:chExt cx="4913496" cy="1969770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61BFDB57-2158-4493-8EA8-210AE2760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08850" y="546100"/>
              <a:ext cx="1440000" cy="1440000"/>
            </a:xfrm>
            <a:prstGeom prst="rect">
              <a:avLst/>
            </a:prstGeom>
          </p:spPr>
        </p:pic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0CC1C74A-FA66-497C-84B2-5235233C7734}"/>
                </a:ext>
              </a:extLst>
            </p:cNvPr>
            <p:cNvSpPr txBox="1"/>
            <p:nvPr/>
          </p:nvSpPr>
          <p:spPr>
            <a:xfrm flipH="1">
              <a:off x="7328899" y="1822450"/>
              <a:ext cx="14846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000">
                  <a:solidFill>
                    <a:schemeClr val="accent6">
                      <a:lumMod val="75000"/>
                    </a:schemeClr>
                  </a:solidFill>
                  <a:latin typeface="UGent Panno Text" panose="02000506040000040003" pitchFamily="2" charset="0"/>
                </a:rPr>
                <a:t>scholen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53F40390-731E-4DAD-A462-25BE293F9C61}"/>
                </a:ext>
              </a:extLst>
            </p:cNvPr>
            <p:cNvSpPr txBox="1"/>
            <p:nvPr/>
          </p:nvSpPr>
          <p:spPr>
            <a:xfrm flipH="1">
              <a:off x="8990831" y="252790"/>
              <a:ext cx="3231515" cy="156966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nl-BE" sz="9600" dirty="0">
                  <a:solidFill>
                    <a:schemeClr val="accent6">
                      <a:lumMod val="75000"/>
                    </a:schemeClr>
                  </a:solidFill>
                  <a:latin typeface="UGent Panno Text"/>
                </a:rPr>
                <a:t>1</a:t>
              </a:r>
              <a:r>
                <a:rPr lang="nl-BE" sz="4800" b="1" dirty="0">
                  <a:solidFill>
                    <a:schemeClr val="accent6">
                      <a:lumMod val="75000"/>
                    </a:schemeClr>
                  </a:solidFill>
                  <a:latin typeface="UGent Panno Text"/>
                </a:rPr>
                <a:t> </a:t>
              </a:r>
              <a:r>
                <a:rPr lang="nl-BE" sz="9600" dirty="0">
                  <a:solidFill>
                    <a:schemeClr val="accent6">
                      <a:lumMod val="75000"/>
                    </a:schemeClr>
                  </a:solidFill>
                  <a:latin typeface="UGent Panno Text"/>
                </a:rPr>
                <a:t>771</a:t>
              </a:r>
              <a:r>
                <a:rPr lang="nl-BE" sz="4800" dirty="0">
                  <a:solidFill>
                    <a:schemeClr val="accent6">
                      <a:lumMod val="75000"/>
                    </a:schemeClr>
                  </a:solidFill>
                  <a:latin typeface="UGent Panno Text"/>
                </a:rPr>
                <a:t> </a:t>
              </a:r>
              <a:endParaRPr lang="nl-BE" sz="9600" dirty="0">
                <a:solidFill>
                  <a:schemeClr val="accent6">
                    <a:lumMod val="75000"/>
                  </a:schemeClr>
                </a:solidFill>
                <a:latin typeface="UGent Panno Text" panose="02000506040000040003" pitchFamily="2" charset="0"/>
              </a:endParaRPr>
            </a:p>
          </p:txBody>
        </p:sp>
      </p:grpSp>
      <p:grpSp>
        <p:nvGrpSpPr>
          <p:cNvPr id="25" name="Groep 24">
            <a:extLst>
              <a:ext uri="{FF2B5EF4-FFF2-40B4-BE49-F238E27FC236}">
                <a16:creationId xmlns:a16="http://schemas.microsoft.com/office/drawing/2014/main" id="{FA8280AA-08E1-4C52-9AC1-3D46BD4910C4}"/>
              </a:ext>
            </a:extLst>
          </p:cNvPr>
          <p:cNvGrpSpPr/>
          <p:nvPr/>
        </p:nvGrpSpPr>
        <p:grpSpPr>
          <a:xfrm>
            <a:off x="4653972" y="3237525"/>
            <a:ext cx="5898839" cy="1969770"/>
            <a:chOff x="6327048" y="252790"/>
            <a:chExt cx="5898839" cy="196977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D41B9AF-4F99-4E42-912D-8B77C7191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27048" y="547663"/>
              <a:ext cx="1305652" cy="1305652"/>
            </a:xfrm>
            <a:prstGeom prst="rect">
              <a:avLst/>
            </a:prstGeom>
          </p:spPr>
        </p:pic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24B8E22F-B7FF-4E54-8B89-4A6127A627FB}"/>
                </a:ext>
              </a:extLst>
            </p:cNvPr>
            <p:cNvSpPr txBox="1"/>
            <p:nvPr/>
          </p:nvSpPr>
          <p:spPr>
            <a:xfrm flipH="1">
              <a:off x="6453503" y="1822450"/>
              <a:ext cx="14846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000">
                  <a:solidFill>
                    <a:srgbClr val="7030A0"/>
                  </a:solidFill>
                  <a:latin typeface="UGent Panno Text" panose="02000506040000040003" pitchFamily="2" charset="0"/>
                </a:rPr>
                <a:t>oplossingen</a:t>
              </a: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45841F37-0F5A-4505-901A-E23F3DE21E0A}"/>
                </a:ext>
              </a:extLst>
            </p:cNvPr>
            <p:cNvSpPr txBox="1"/>
            <p:nvPr/>
          </p:nvSpPr>
          <p:spPr>
            <a:xfrm flipH="1">
              <a:off x="7753673" y="252790"/>
              <a:ext cx="4472214" cy="156966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nl-BE" sz="9600" dirty="0">
                  <a:solidFill>
                    <a:srgbClr val="7030A0"/>
                  </a:solidFill>
                  <a:latin typeface="UGent Panno Text"/>
                </a:rPr>
                <a:t>17</a:t>
              </a:r>
              <a:r>
                <a:rPr lang="nl-BE" sz="4800" dirty="0">
                  <a:solidFill>
                    <a:srgbClr val="7030A0"/>
                  </a:solidFill>
                  <a:latin typeface="UGent Panno Text"/>
                </a:rPr>
                <a:t> </a:t>
              </a:r>
              <a:r>
                <a:rPr lang="nl-BE" sz="9600" dirty="0">
                  <a:solidFill>
                    <a:srgbClr val="7030A0"/>
                  </a:solidFill>
                  <a:latin typeface="UGent Panno Text"/>
                </a:rPr>
                <a:t>857</a:t>
              </a:r>
              <a:r>
                <a:rPr lang="nl-BE" sz="4800" dirty="0">
                  <a:solidFill>
                    <a:srgbClr val="7030A0"/>
                  </a:solidFill>
                  <a:latin typeface="UGent Panno Text"/>
                </a:rPr>
                <a:t> </a:t>
              </a:r>
              <a:r>
                <a:rPr lang="nl-BE" sz="9600" dirty="0">
                  <a:solidFill>
                    <a:srgbClr val="7030A0"/>
                  </a:solidFill>
                  <a:latin typeface="UGent Panno Text"/>
                </a:rPr>
                <a:t>784</a:t>
              </a:r>
            </a:p>
          </p:txBody>
        </p:sp>
      </p:grpSp>
      <p:grpSp>
        <p:nvGrpSpPr>
          <p:cNvPr id="26" name="Groep 25">
            <a:extLst>
              <a:ext uri="{FF2B5EF4-FFF2-40B4-BE49-F238E27FC236}">
                <a16:creationId xmlns:a16="http://schemas.microsoft.com/office/drawing/2014/main" id="{0B6CF473-C20C-450F-93FD-B482F8205387}"/>
              </a:ext>
            </a:extLst>
          </p:cNvPr>
          <p:cNvGrpSpPr/>
          <p:nvPr/>
        </p:nvGrpSpPr>
        <p:grpSpPr>
          <a:xfrm>
            <a:off x="7665082" y="4824790"/>
            <a:ext cx="4730751" cy="1969770"/>
            <a:chOff x="7226299" y="252790"/>
            <a:chExt cx="4730751" cy="1969770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9D0A2B4-8181-43B8-8726-0EE6B9DC7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226299" y="546100"/>
              <a:ext cx="1440000" cy="1440000"/>
            </a:xfrm>
            <a:prstGeom prst="rect">
              <a:avLst/>
            </a:prstGeom>
          </p:spPr>
        </p:pic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7066ED40-FB8A-4384-B55C-F50CA0E472C0}"/>
                </a:ext>
              </a:extLst>
            </p:cNvPr>
            <p:cNvSpPr txBox="1"/>
            <p:nvPr/>
          </p:nvSpPr>
          <p:spPr>
            <a:xfrm flipH="1">
              <a:off x="7328899" y="1822450"/>
              <a:ext cx="14846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000">
                  <a:latin typeface="UGent Panno Text" panose="02000506040000040003" pitchFamily="2" charset="0"/>
                </a:rPr>
                <a:t>oefeningen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D312CCF8-D28F-423B-8250-921DDC6050F4}"/>
                </a:ext>
              </a:extLst>
            </p:cNvPr>
            <p:cNvSpPr txBox="1"/>
            <p:nvPr/>
          </p:nvSpPr>
          <p:spPr>
            <a:xfrm flipH="1">
              <a:off x="8725535" y="252790"/>
              <a:ext cx="3231515" cy="156966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nl-BE" sz="9600" dirty="0">
                  <a:latin typeface="UGent Panno Text"/>
                </a:rPr>
                <a:t>17</a:t>
              </a:r>
              <a:r>
                <a:rPr lang="nl-BE" sz="4800" dirty="0">
                  <a:latin typeface="UGent Panno Text"/>
                </a:rPr>
                <a:t> </a:t>
              </a:r>
              <a:r>
                <a:rPr lang="nl-BE" sz="9600" dirty="0">
                  <a:latin typeface="UGent Panno Text"/>
                </a:rPr>
                <a:t>280</a:t>
              </a:r>
            </a:p>
          </p:txBody>
        </p:sp>
      </p:grpSp>
      <p:pic>
        <p:nvPicPr>
          <p:cNvPr id="31" name="Afbeelding 30">
            <a:extLst>
              <a:ext uri="{FF2B5EF4-FFF2-40B4-BE49-F238E27FC236}">
                <a16:creationId xmlns:a16="http://schemas.microsoft.com/office/drawing/2014/main" id="{7850F2CC-5DE5-47B7-9EC8-69FFBB3F420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697" y="174755"/>
            <a:ext cx="1190496" cy="1190496"/>
          </a:xfrm>
          <a:prstGeom prst="rect">
            <a:avLst/>
          </a:prstGeom>
        </p:spPr>
      </p:pic>
      <p:sp>
        <p:nvSpPr>
          <p:cNvPr id="28" name="Tekstvak 27">
            <a:extLst>
              <a:ext uri="{FF2B5EF4-FFF2-40B4-BE49-F238E27FC236}">
                <a16:creationId xmlns:a16="http://schemas.microsoft.com/office/drawing/2014/main" id="{37A699DC-7A0F-45A5-84CB-6D0C6B1EE966}"/>
              </a:ext>
            </a:extLst>
          </p:cNvPr>
          <p:cNvSpPr txBox="1"/>
          <p:nvPr/>
        </p:nvSpPr>
        <p:spPr>
          <a:xfrm>
            <a:off x="11125205" y="1324135"/>
            <a:ext cx="907621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l-BE" sz="1400" dirty="0">
                <a:latin typeface="UGent Panno Text"/>
              </a:rPr>
              <a:t>05/05/2024</a:t>
            </a:r>
            <a:endParaRPr lang="nl-BE" sz="1400" dirty="0">
              <a:latin typeface="UGent Panno Text" panose="0200050604000004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73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How many servers does a data center have? - RackSolutions">
            <a:extLst>
              <a:ext uri="{FF2B5EF4-FFF2-40B4-BE49-F238E27FC236}">
                <a16:creationId xmlns:a16="http://schemas.microsoft.com/office/drawing/2014/main" id="{8A814EF2-B6A1-4A86-9AB9-077503B15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28"/>
            <a:ext cx="12192000" cy="686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C28C474E-7C95-487D-8B8D-0D2C909F12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lh5.googleusercontent.com/wSZ9BkyJ1T3YibhpGt_ldJbpBESIbGV578kXnnSDDj6yqxQy38pEvZXin4mMr5nBxtvp5YWBn3MLXb1CnsNm_qBqHKM5ALsRNV5ziLBeRIULQKi51zBaz7ihT9WJBhmQni_gGszQwX_o3locoqA3LT3bB6N97Vi83pRUjTHtrwhDvs-ONGVVtoSGSg">
            <a:extLst>
              <a:ext uri="{FF2B5EF4-FFF2-40B4-BE49-F238E27FC236}">
                <a16:creationId xmlns:a16="http://schemas.microsoft.com/office/drawing/2014/main" id="{FEEF0E9D-37E5-4F6C-925D-0CDF47667B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87858" y="888999"/>
            <a:ext cx="8616285" cy="515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CE7658B1-32D9-4BCE-BCF0-F7F4F2F66D27}"/>
              </a:ext>
            </a:extLst>
          </p:cNvPr>
          <p:cNvSpPr txBox="1"/>
          <p:nvPr/>
        </p:nvSpPr>
        <p:spPr>
          <a:xfrm>
            <a:off x="4140985" y="228025"/>
            <a:ext cx="5460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>
                <a:latin typeface="UGent Panno Text" panose="02000506040000040003" pitchFamily="2" charset="0"/>
              </a:rPr>
              <a:t>actieve gebruikers per academiejaar</a:t>
            </a:r>
            <a:endParaRPr lang="nl-BE" sz="3200">
              <a:latin typeface="UGent Panno Text" panose="02000506040000040003" pitchFamily="2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692EBC1-0931-4507-85A1-EF5F21A4EA0F}"/>
              </a:ext>
            </a:extLst>
          </p:cNvPr>
          <p:cNvSpPr txBox="1"/>
          <p:nvPr/>
        </p:nvSpPr>
        <p:spPr>
          <a:xfrm>
            <a:off x="5289550" y="6096000"/>
            <a:ext cx="290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>
                <a:latin typeface="UGent Panno Text" panose="02000506040000040003" pitchFamily="2" charset="0"/>
              </a:rPr>
              <a:t>actieve gebruikers</a:t>
            </a:r>
            <a:endParaRPr lang="nl-BE" sz="2400">
              <a:latin typeface="UGent Panno Text" panose="0200050604000004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54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queromedia.be/wp-content/uploads/2013/10/steve-job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08458" y="0"/>
            <a:ext cx="13213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92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y YOU Should Contribute To Open-Source - DEV Community">
            <a:extLst>
              <a:ext uri="{FF2B5EF4-FFF2-40B4-BE49-F238E27FC236}">
                <a16:creationId xmlns:a16="http://schemas.microsoft.com/office/drawing/2014/main" id="{7EBAE1CE-3D96-4A50-8FF5-A770E4742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hlinkClick r:id="rId3"/>
            <a:extLst>
              <a:ext uri="{FF2B5EF4-FFF2-40B4-BE49-F238E27FC236}">
                <a16:creationId xmlns:a16="http://schemas.microsoft.com/office/drawing/2014/main" id="{64D5AE77-072D-4897-AED4-14082F3DA092}"/>
              </a:ext>
            </a:extLst>
          </p:cNvPr>
          <p:cNvSpPr txBox="1"/>
          <p:nvPr/>
        </p:nvSpPr>
        <p:spPr>
          <a:xfrm>
            <a:off x="3581400" y="-11955025"/>
            <a:ext cx="8506181" cy="1218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dirty="0">
                <a:solidFill>
                  <a:srgbClr val="A7C807"/>
                </a:solidFill>
                <a:latin typeface="UGent Panno Text" panose="02000506040000040003" pitchFamily="2" charset="0"/>
              </a:rPr>
              <a:t>financiële steun</a:t>
            </a:r>
          </a:p>
          <a:p>
            <a:pPr algn="r"/>
            <a:r>
              <a:rPr lang="nl-NL" sz="2400" dirty="0">
                <a:solidFill>
                  <a:schemeClr val="bg1"/>
                </a:solidFill>
                <a:latin typeface="UGent Panno Text" panose="02000506040000040003" pitchFamily="2" charset="0"/>
              </a:rPr>
              <a:t>Universiteit Gent</a:t>
            </a:r>
          </a:p>
          <a:p>
            <a:pPr algn="r"/>
            <a:r>
              <a:rPr lang="nl-NL" sz="2400" dirty="0">
                <a:solidFill>
                  <a:schemeClr val="bg1"/>
                </a:solidFill>
                <a:latin typeface="UGent Panno Text" panose="02000506040000040003" pitchFamily="2" charset="0"/>
              </a:rPr>
              <a:t>Vlaamse Overheid (voorsprongfonds)</a:t>
            </a:r>
          </a:p>
          <a:p>
            <a:pPr algn="r"/>
            <a:r>
              <a:rPr lang="nl-NL" sz="2400" dirty="0">
                <a:solidFill>
                  <a:schemeClr val="bg1"/>
                </a:solidFill>
                <a:latin typeface="UGent Panno Text" panose="02000506040000040003" pitchFamily="2" charset="0"/>
              </a:rPr>
              <a:t>Fonds Wetenschappelijk Onderzoek – Vlaanderen (FW0)</a:t>
            </a:r>
          </a:p>
          <a:p>
            <a:pPr algn="r"/>
            <a:r>
              <a:rPr lang="nl-NL" sz="2400" dirty="0">
                <a:solidFill>
                  <a:schemeClr val="bg1"/>
                </a:solidFill>
                <a:latin typeface="UGent Panno Text" panose="02000506040000040003" pitchFamily="2" charset="0"/>
              </a:rPr>
              <a:t>Europese Commissie (ELIXIR)</a:t>
            </a:r>
            <a:br>
              <a:rPr lang="nl-NL" sz="2400" dirty="0">
                <a:solidFill>
                  <a:schemeClr val="bg1"/>
                </a:solidFill>
                <a:latin typeface="UGent Panno Text" panose="02000506040000040003" pitchFamily="2" charset="0"/>
              </a:rPr>
            </a:br>
            <a:endParaRPr lang="nl-NL" sz="2400" dirty="0">
              <a:solidFill>
                <a:schemeClr val="bg1">
                  <a:lumMod val="50000"/>
                </a:schemeClr>
              </a:solidFill>
              <a:latin typeface="UGent Panno Text" panose="02000506040000040003" pitchFamily="2" charset="0"/>
            </a:endParaRPr>
          </a:p>
          <a:p>
            <a:pPr algn="r"/>
            <a:endParaRPr lang="nl-NL" sz="2400" dirty="0">
              <a:solidFill>
                <a:schemeClr val="bg1">
                  <a:lumMod val="50000"/>
                </a:schemeClr>
              </a:solidFill>
              <a:latin typeface="UGent Panno Text" panose="02000506040000040003" pitchFamily="2" charset="0"/>
            </a:endParaRPr>
          </a:p>
          <a:p>
            <a:pPr algn="r"/>
            <a:r>
              <a:rPr lang="nl-NL" sz="2400" dirty="0" err="1">
                <a:solidFill>
                  <a:srgbClr val="A7C807"/>
                </a:solidFill>
                <a:latin typeface="UGent Panno Text" panose="02000506040000040003" pitchFamily="2" charset="0"/>
              </a:rPr>
              <a:t>UGent</a:t>
            </a:r>
            <a:r>
              <a:rPr lang="nl-NL" sz="2400" dirty="0">
                <a:solidFill>
                  <a:srgbClr val="A7C807"/>
                </a:solidFill>
                <a:latin typeface="UGent Panno Text" panose="02000506040000040003" pitchFamily="2" charset="0"/>
              </a:rPr>
              <a:t> datacenter</a:t>
            </a:r>
          </a:p>
          <a:p>
            <a:pPr algn="r"/>
            <a:r>
              <a:rPr lang="nl-NL" sz="2400" dirty="0">
                <a:solidFill>
                  <a:schemeClr val="bg1"/>
                </a:solidFill>
                <a:latin typeface="UGent Panno Text" panose="02000506040000040003" pitchFamily="2" charset="0"/>
              </a:rPr>
              <a:t>Johan Van Camp &amp; team</a:t>
            </a:r>
            <a:br>
              <a:rPr lang="nl-NL" sz="2400" dirty="0">
                <a:solidFill>
                  <a:schemeClr val="bg1"/>
                </a:solidFill>
                <a:latin typeface="UGent Panno Text" panose="02000506040000040003" pitchFamily="2" charset="0"/>
              </a:rPr>
            </a:br>
            <a:endParaRPr lang="nl-NL" sz="2400" dirty="0">
              <a:solidFill>
                <a:schemeClr val="bg1">
                  <a:lumMod val="50000"/>
                </a:schemeClr>
              </a:solidFill>
              <a:latin typeface="UGent Panno Text" panose="02000506040000040003" pitchFamily="2" charset="0"/>
            </a:endParaRPr>
          </a:p>
          <a:p>
            <a:pPr algn="r"/>
            <a:endParaRPr lang="nl-NL" sz="2400" dirty="0">
              <a:solidFill>
                <a:schemeClr val="bg1">
                  <a:lumMod val="50000"/>
                </a:schemeClr>
              </a:solidFill>
              <a:latin typeface="UGent Panno Text" panose="02000506040000040003" pitchFamily="2" charset="0"/>
            </a:endParaRPr>
          </a:p>
          <a:p>
            <a:pPr algn="r"/>
            <a:r>
              <a:rPr lang="nl-NL" sz="2400" dirty="0" err="1">
                <a:solidFill>
                  <a:srgbClr val="A7C807"/>
                </a:solidFill>
                <a:latin typeface="UGent Panno Text" panose="02000506040000040003" pitchFamily="2" charset="0"/>
              </a:rPr>
              <a:t>UGent</a:t>
            </a:r>
            <a:r>
              <a:rPr lang="nl-NL" sz="2400" dirty="0">
                <a:solidFill>
                  <a:srgbClr val="A7C807"/>
                </a:solidFill>
                <a:latin typeface="UGent Panno Text" panose="02000506040000040003" pitchFamily="2" charset="0"/>
              </a:rPr>
              <a:t> Data </a:t>
            </a:r>
            <a:r>
              <a:rPr lang="nl-NL" sz="2400" dirty="0" err="1">
                <a:solidFill>
                  <a:srgbClr val="A7C807"/>
                </a:solidFill>
                <a:latin typeface="UGent Panno Text" panose="02000506040000040003" pitchFamily="2" charset="0"/>
              </a:rPr>
              <a:t>Protection</a:t>
            </a:r>
            <a:r>
              <a:rPr lang="nl-NL" sz="2400" dirty="0">
                <a:solidFill>
                  <a:srgbClr val="A7C807"/>
                </a:solidFill>
                <a:latin typeface="UGent Panno Text" panose="02000506040000040003" pitchFamily="2" charset="0"/>
              </a:rPr>
              <a:t> Office</a:t>
            </a:r>
          </a:p>
          <a:p>
            <a:pPr algn="r"/>
            <a:r>
              <a:rPr lang="nl-NL" sz="2400" dirty="0">
                <a:solidFill>
                  <a:schemeClr val="bg1"/>
                </a:solidFill>
                <a:latin typeface="UGent Panno Text" panose="02000506040000040003" pitchFamily="2" charset="0"/>
              </a:rPr>
              <a:t>Hanne Elsen &amp; team</a:t>
            </a:r>
            <a:br>
              <a:rPr lang="nl-NL" sz="2400" dirty="0">
                <a:solidFill>
                  <a:schemeClr val="bg1"/>
                </a:solidFill>
                <a:latin typeface="UGent Panno Text" panose="02000506040000040003" pitchFamily="2" charset="0"/>
              </a:rPr>
            </a:br>
            <a:endParaRPr lang="nl-NL" sz="2400" dirty="0">
              <a:solidFill>
                <a:schemeClr val="bg1">
                  <a:lumMod val="50000"/>
                </a:schemeClr>
              </a:solidFill>
              <a:latin typeface="UGent Panno Text" panose="02000506040000040003" pitchFamily="2" charset="0"/>
            </a:endParaRPr>
          </a:p>
          <a:p>
            <a:pPr algn="r"/>
            <a:endParaRPr lang="nl-NL" sz="2400" dirty="0">
              <a:solidFill>
                <a:schemeClr val="bg1">
                  <a:lumMod val="50000"/>
                </a:schemeClr>
              </a:solidFill>
              <a:latin typeface="UGent Panno Text" panose="02000506040000040003" pitchFamily="2" charset="0"/>
            </a:endParaRPr>
          </a:p>
          <a:p>
            <a:pPr algn="r"/>
            <a:r>
              <a:rPr lang="nl-NL" sz="2400" dirty="0">
                <a:solidFill>
                  <a:srgbClr val="A7C807"/>
                </a:solidFill>
                <a:latin typeface="UGent Panno Text" panose="02000506040000040003" pitchFamily="2" charset="0"/>
              </a:rPr>
              <a:t>ontwikkelaars Dodona (studenten &amp; lesgevers informatica)</a:t>
            </a:r>
          </a:p>
          <a:p>
            <a:pPr algn="r"/>
            <a:r>
              <a:rPr lang="nl-NL" dirty="0">
                <a:solidFill>
                  <a:schemeClr val="bg1"/>
                </a:solidFill>
                <a:latin typeface="UGent Panno Text" panose="02000506040000040003" pitchFamily="2" charset="0"/>
              </a:rPr>
              <a:t>Winnie De Ridder, Tibo </a:t>
            </a:r>
            <a:r>
              <a:rPr lang="nl-NL" dirty="0" err="1">
                <a:solidFill>
                  <a:schemeClr val="bg1"/>
                </a:solidFill>
                <a:latin typeface="UGent Panno Text" panose="02000506040000040003" pitchFamily="2" charset="0"/>
              </a:rPr>
              <a:t>D’hondt</a:t>
            </a:r>
            <a:r>
              <a:rPr lang="nl-NL" dirty="0">
                <a:solidFill>
                  <a:schemeClr val="bg1"/>
                </a:solidFill>
                <a:latin typeface="UGent Panno Text" panose="02000506040000040003" pitchFamily="2" charset="0"/>
              </a:rPr>
              <a:t>, Lucianos Lionakis, Felix Van der Jeugt, Mathieu </a:t>
            </a:r>
            <a:r>
              <a:rPr lang="nl-NL" dirty="0" err="1">
                <a:solidFill>
                  <a:schemeClr val="bg1"/>
                </a:solidFill>
                <a:latin typeface="UGent Panno Text" panose="02000506040000040003" pitchFamily="2" charset="0"/>
              </a:rPr>
              <a:t>Coussens</a:t>
            </a:r>
            <a:r>
              <a:rPr lang="nl-NL" dirty="0">
                <a:solidFill>
                  <a:schemeClr val="bg1"/>
                </a:solidFill>
                <a:latin typeface="UGent Panno Text" panose="02000506040000040003" pitchFamily="2" charset="0"/>
              </a:rPr>
              <a:t>, Pieter De Clercq,</a:t>
            </a:r>
          </a:p>
          <a:p>
            <a:pPr algn="r"/>
            <a:r>
              <a:rPr lang="nl-NL" dirty="0">
                <a:solidFill>
                  <a:schemeClr val="bg1"/>
                </a:solidFill>
                <a:latin typeface="UGent Panno Text" panose="02000506040000040003" pitchFamily="2" charset="0"/>
              </a:rPr>
              <a:t>Timon De Backer, </a:t>
            </a:r>
            <a:r>
              <a:rPr lang="nl-NL" dirty="0" err="1">
                <a:solidFill>
                  <a:schemeClr val="bg1"/>
                </a:solidFill>
                <a:latin typeface="UGent Panno Text" panose="02000506040000040003" pitchFamily="2" charset="0"/>
              </a:rPr>
              <a:t>Ilion</a:t>
            </a:r>
            <a:r>
              <a:rPr lang="nl-NL" dirty="0">
                <a:solidFill>
                  <a:schemeClr val="bg1"/>
                </a:solidFill>
                <a:latin typeface="UGent Panno Text" panose="02000506040000040003" pitchFamily="2" charset="0"/>
              </a:rPr>
              <a:t> </a:t>
            </a:r>
            <a:r>
              <a:rPr lang="nl-NL" dirty="0" err="1">
                <a:solidFill>
                  <a:schemeClr val="bg1"/>
                </a:solidFill>
                <a:latin typeface="UGent Panno Text" panose="02000506040000040003" pitchFamily="2" charset="0"/>
              </a:rPr>
              <a:t>Beyst</a:t>
            </a:r>
            <a:r>
              <a:rPr lang="nl-NL" dirty="0">
                <a:solidFill>
                  <a:schemeClr val="bg1"/>
                </a:solidFill>
                <a:latin typeface="UGent Panno Text" panose="02000506040000040003" pitchFamily="2" charset="0"/>
              </a:rPr>
              <a:t>, Dieter </a:t>
            </a:r>
            <a:r>
              <a:rPr lang="nl-NL" dirty="0" err="1">
                <a:solidFill>
                  <a:schemeClr val="bg1"/>
                </a:solidFill>
                <a:latin typeface="UGent Panno Text" panose="02000506040000040003" pitchFamily="2" charset="0"/>
              </a:rPr>
              <a:t>Mourisse</a:t>
            </a:r>
            <a:r>
              <a:rPr lang="nl-NL" dirty="0">
                <a:solidFill>
                  <a:schemeClr val="bg1"/>
                </a:solidFill>
                <a:latin typeface="UGent Panno Text" panose="02000506040000040003" pitchFamily="2" charset="0"/>
              </a:rPr>
              <a:t>, Brecht Willems, Robbert </a:t>
            </a:r>
            <a:r>
              <a:rPr lang="nl-NL" dirty="0" err="1">
                <a:solidFill>
                  <a:schemeClr val="bg1"/>
                </a:solidFill>
                <a:latin typeface="UGent Panno Text" panose="02000506040000040003" pitchFamily="2" charset="0"/>
              </a:rPr>
              <a:t>Gurdeep</a:t>
            </a:r>
            <a:r>
              <a:rPr lang="nl-NL" dirty="0">
                <a:solidFill>
                  <a:schemeClr val="bg1"/>
                </a:solidFill>
                <a:latin typeface="UGent Panno Text" panose="02000506040000040003" pitchFamily="2" charset="0"/>
              </a:rPr>
              <a:t> </a:t>
            </a:r>
            <a:r>
              <a:rPr lang="nl-NL" dirty="0" err="1">
                <a:solidFill>
                  <a:schemeClr val="bg1"/>
                </a:solidFill>
                <a:latin typeface="UGent Panno Text" panose="02000506040000040003" pitchFamily="2" charset="0"/>
              </a:rPr>
              <a:t>Singh</a:t>
            </a:r>
            <a:r>
              <a:rPr lang="nl-NL" dirty="0">
                <a:solidFill>
                  <a:schemeClr val="bg1"/>
                </a:solidFill>
                <a:latin typeface="UGent Panno Text" panose="02000506040000040003" pitchFamily="2" charset="0"/>
              </a:rPr>
              <a:t>, Louise Deconick,</a:t>
            </a:r>
            <a:br>
              <a:rPr lang="nl-NL" dirty="0">
                <a:solidFill>
                  <a:schemeClr val="bg1"/>
                </a:solidFill>
                <a:latin typeface="UGent Panno Text" panose="02000506040000040003" pitchFamily="2" charset="0"/>
              </a:rPr>
            </a:br>
            <a:r>
              <a:rPr lang="nl-NL" dirty="0">
                <a:solidFill>
                  <a:schemeClr val="bg1"/>
                </a:solidFill>
                <a:latin typeface="UGent Panno Text" panose="02000506040000040003" pitchFamily="2" charset="0"/>
              </a:rPr>
              <a:t>Tim </a:t>
            </a:r>
            <a:r>
              <a:rPr lang="nl-NL" dirty="0" err="1">
                <a:solidFill>
                  <a:schemeClr val="bg1"/>
                </a:solidFill>
                <a:latin typeface="UGent Panno Text" panose="02000506040000040003" pitchFamily="2" charset="0"/>
              </a:rPr>
              <a:t>Ramlot</a:t>
            </a:r>
            <a:r>
              <a:rPr lang="nl-NL" dirty="0">
                <a:solidFill>
                  <a:schemeClr val="bg1"/>
                </a:solidFill>
                <a:latin typeface="UGent Panno Text" panose="02000506040000040003" pitchFamily="2" charset="0"/>
              </a:rPr>
              <a:t>, Bram </a:t>
            </a:r>
            <a:r>
              <a:rPr lang="nl-NL" dirty="0" err="1">
                <a:solidFill>
                  <a:schemeClr val="bg1"/>
                </a:solidFill>
                <a:latin typeface="UGent Panno Text" panose="02000506040000040003" pitchFamily="2" charset="0"/>
              </a:rPr>
              <a:t>Devlaminck</a:t>
            </a:r>
            <a:r>
              <a:rPr lang="nl-NL" dirty="0">
                <a:solidFill>
                  <a:schemeClr val="bg1"/>
                </a:solidFill>
                <a:latin typeface="UGent Panno Text" panose="02000506040000040003" pitchFamily="2" charset="0"/>
              </a:rPr>
              <a:t>, Freya Van </a:t>
            </a:r>
            <a:r>
              <a:rPr lang="nl-NL" dirty="0" err="1">
                <a:solidFill>
                  <a:schemeClr val="bg1"/>
                </a:solidFill>
                <a:latin typeface="UGent Panno Text" panose="02000506040000040003" pitchFamily="2" charset="0"/>
              </a:rPr>
              <a:t>Speybroeck</a:t>
            </a:r>
            <a:r>
              <a:rPr lang="nl-NL" dirty="0">
                <a:solidFill>
                  <a:schemeClr val="bg1"/>
                </a:solidFill>
                <a:latin typeface="UGent Panno Text" panose="02000506040000040003" pitchFamily="2" charset="0"/>
              </a:rPr>
              <a:t>, Toon </a:t>
            </a:r>
            <a:r>
              <a:rPr lang="nl-NL" dirty="0" err="1">
                <a:solidFill>
                  <a:schemeClr val="bg1"/>
                </a:solidFill>
                <a:latin typeface="UGent Panno Text" panose="02000506040000040003" pitchFamily="2" charset="0"/>
              </a:rPr>
              <a:t>Baeyens</a:t>
            </a:r>
            <a:r>
              <a:rPr lang="nl-NL" dirty="0">
                <a:solidFill>
                  <a:schemeClr val="bg1"/>
                </a:solidFill>
                <a:latin typeface="UGent Panno Text" panose="02000506040000040003" pitchFamily="2" charset="0"/>
              </a:rPr>
              <a:t>, Jeroen </a:t>
            </a:r>
            <a:r>
              <a:rPr lang="nl-NL" dirty="0" err="1">
                <a:solidFill>
                  <a:schemeClr val="bg1"/>
                </a:solidFill>
                <a:latin typeface="UGent Panno Text" panose="02000506040000040003" pitchFamily="2" charset="0"/>
              </a:rPr>
              <a:t>Tiebout</a:t>
            </a:r>
            <a:r>
              <a:rPr lang="nl-NL" dirty="0">
                <a:solidFill>
                  <a:schemeClr val="bg1"/>
                </a:solidFill>
                <a:latin typeface="UGent Panno Text" panose="02000506040000040003" pitchFamily="2" charset="0"/>
              </a:rPr>
              <a:t>, Anton </a:t>
            </a:r>
            <a:r>
              <a:rPr lang="nl-NL" dirty="0" err="1">
                <a:solidFill>
                  <a:schemeClr val="bg1"/>
                </a:solidFill>
                <a:latin typeface="UGent Panno Text" panose="02000506040000040003" pitchFamily="2" charset="0"/>
              </a:rPr>
              <a:t>Kindt</a:t>
            </a:r>
            <a:endParaRPr lang="nl-NL" dirty="0">
              <a:solidFill>
                <a:schemeClr val="bg1">
                  <a:lumMod val="50000"/>
                </a:schemeClr>
              </a:solidFill>
              <a:latin typeface="UGent Panno Text" panose="02000506040000040003" pitchFamily="2" charset="0"/>
            </a:endParaRPr>
          </a:p>
          <a:p>
            <a:pPr algn="r"/>
            <a:endParaRPr lang="nl-NL" sz="2400" dirty="0">
              <a:solidFill>
                <a:schemeClr val="bg1">
                  <a:lumMod val="50000"/>
                </a:schemeClr>
              </a:solidFill>
              <a:latin typeface="UGent Panno Text" panose="02000506040000040003" pitchFamily="2" charset="0"/>
            </a:endParaRPr>
          </a:p>
          <a:p>
            <a:pPr algn="r"/>
            <a:endParaRPr lang="nl-NL" sz="2400" dirty="0">
              <a:solidFill>
                <a:schemeClr val="bg1">
                  <a:lumMod val="50000"/>
                </a:schemeClr>
              </a:solidFill>
              <a:latin typeface="UGent Panno Text" panose="02000506040000040003" pitchFamily="2" charset="0"/>
            </a:endParaRPr>
          </a:p>
          <a:p>
            <a:pPr algn="r"/>
            <a:r>
              <a:rPr lang="nl-NL" sz="2400" dirty="0">
                <a:solidFill>
                  <a:srgbClr val="A7C807"/>
                </a:solidFill>
                <a:latin typeface="UGent Panno Text" panose="02000506040000040003" pitchFamily="2" charset="0"/>
              </a:rPr>
              <a:t>ontwikkelaars judges</a:t>
            </a:r>
          </a:p>
          <a:p>
            <a:pPr algn="r"/>
            <a:r>
              <a:rPr lang="nl-NL" dirty="0">
                <a:solidFill>
                  <a:schemeClr val="bg1"/>
                </a:solidFill>
                <a:latin typeface="UGent Panno Text" panose="02000506040000040003" pitchFamily="2" charset="0"/>
              </a:rPr>
              <a:t>Dieter </a:t>
            </a:r>
            <a:r>
              <a:rPr lang="nl-NL" dirty="0" err="1">
                <a:solidFill>
                  <a:schemeClr val="bg1"/>
                </a:solidFill>
                <a:latin typeface="UGent Panno Text" panose="02000506040000040003" pitchFamily="2" charset="0"/>
              </a:rPr>
              <a:t>Mourisse</a:t>
            </a:r>
            <a:r>
              <a:rPr lang="nl-NL" dirty="0">
                <a:solidFill>
                  <a:schemeClr val="bg1"/>
                </a:solidFill>
                <a:latin typeface="UGent Panno Text" panose="02000506040000040003" pitchFamily="2" charset="0"/>
              </a:rPr>
              <a:t>, Niels </a:t>
            </a:r>
            <a:r>
              <a:rPr lang="nl-NL" dirty="0" err="1">
                <a:solidFill>
                  <a:schemeClr val="bg1"/>
                </a:solidFill>
                <a:latin typeface="UGent Panno Text" panose="02000506040000040003" pitchFamily="2" charset="0"/>
              </a:rPr>
              <a:t>Neirynck</a:t>
            </a:r>
            <a:r>
              <a:rPr lang="nl-NL" dirty="0">
                <a:solidFill>
                  <a:schemeClr val="bg1"/>
                </a:solidFill>
                <a:latin typeface="UGent Panno Text" panose="02000506040000040003" pitchFamily="2" charset="0"/>
              </a:rPr>
              <a:t>, Felix Van der Jeugt, Christophe Scholliers, Pieter Verschaffelt,</a:t>
            </a:r>
          </a:p>
          <a:p>
            <a:pPr algn="r"/>
            <a:r>
              <a:rPr lang="nl-NL" dirty="0">
                <a:solidFill>
                  <a:schemeClr val="bg1"/>
                </a:solidFill>
                <a:latin typeface="UGent Panno Text" panose="02000506040000040003" pitchFamily="2" charset="0"/>
              </a:rPr>
              <a:t>Pieter De Clercq, J. Steegmans, Robbert </a:t>
            </a:r>
            <a:r>
              <a:rPr lang="nl-NL" dirty="0" err="1">
                <a:solidFill>
                  <a:schemeClr val="bg1"/>
                </a:solidFill>
                <a:latin typeface="UGent Panno Text" panose="02000506040000040003" pitchFamily="2" charset="0"/>
              </a:rPr>
              <a:t>Gurdeep</a:t>
            </a:r>
            <a:r>
              <a:rPr lang="nl-NL" dirty="0">
                <a:solidFill>
                  <a:schemeClr val="bg1"/>
                </a:solidFill>
                <a:latin typeface="UGent Panno Text" panose="02000506040000040003" pitchFamily="2" charset="0"/>
              </a:rPr>
              <a:t> </a:t>
            </a:r>
            <a:r>
              <a:rPr lang="nl-NL" dirty="0" err="1">
                <a:solidFill>
                  <a:schemeClr val="bg1"/>
                </a:solidFill>
                <a:latin typeface="UGent Panno Text" panose="02000506040000040003" pitchFamily="2" charset="0"/>
              </a:rPr>
              <a:t>Singh</a:t>
            </a:r>
            <a:r>
              <a:rPr lang="nl-NL" dirty="0">
                <a:solidFill>
                  <a:schemeClr val="bg1"/>
                </a:solidFill>
                <a:latin typeface="UGent Panno Text" panose="02000506040000040003" pitchFamily="2" charset="0"/>
              </a:rPr>
              <a:t>, Viktor </a:t>
            </a:r>
            <a:r>
              <a:rPr lang="nl-NL" dirty="0" err="1">
                <a:solidFill>
                  <a:schemeClr val="bg1"/>
                </a:solidFill>
                <a:latin typeface="UGent Panno Text" panose="02000506040000040003" pitchFamily="2" charset="0"/>
              </a:rPr>
              <a:t>Verstraelen</a:t>
            </a:r>
            <a:r>
              <a:rPr lang="nl-NL" dirty="0">
                <a:solidFill>
                  <a:schemeClr val="bg1"/>
                </a:solidFill>
                <a:latin typeface="UGent Panno Text" panose="02000506040000040003" pitchFamily="2" charset="0"/>
              </a:rPr>
              <a:t>, Gust Bogaert, Koen </a:t>
            </a:r>
            <a:r>
              <a:rPr lang="nl-NL" dirty="0" err="1">
                <a:solidFill>
                  <a:schemeClr val="bg1"/>
                </a:solidFill>
                <a:latin typeface="UGent Panno Text" panose="02000506040000040003" pitchFamily="2" charset="0"/>
              </a:rPr>
              <a:t>Plevoets</a:t>
            </a:r>
            <a:r>
              <a:rPr lang="nl-NL" dirty="0">
                <a:solidFill>
                  <a:schemeClr val="bg1"/>
                </a:solidFill>
                <a:latin typeface="UGent Panno Text" panose="02000506040000040003" pitchFamily="2" charset="0"/>
              </a:rPr>
              <a:t>,</a:t>
            </a:r>
          </a:p>
          <a:p>
            <a:pPr algn="r"/>
            <a:r>
              <a:rPr lang="nl-NL" dirty="0">
                <a:solidFill>
                  <a:schemeClr val="bg1"/>
                </a:solidFill>
                <a:latin typeface="UGent Panno Text" panose="02000506040000040003" pitchFamily="2" charset="0"/>
              </a:rPr>
              <a:t> Maarten </a:t>
            </a:r>
            <a:r>
              <a:rPr lang="nl-NL" dirty="0" err="1">
                <a:solidFill>
                  <a:schemeClr val="bg1"/>
                </a:solidFill>
                <a:latin typeface="UGent Panno Text" panose="02000506040000040003" pitchFamily="2" charset="0"/>
              </a:rPr>
              <a:t>Vandercammen</a:t>
            </a:r>
            <a:r>
              <a:rPr lang="nl-NL" dirty="0">
                <a:solidFill>
                  <a:schemeClr val="bg1"/>
                </a:solidFill>
                <a:latin typeface="UGent Panno Text" panose="02000506040000040003" pitchFamily="2" charset="0"/>
              </a:rPr>
              <a:t>, Elisa </a:t>
            </a:r>
            <a:r>
              <a:rPr lang="nl-NL" dirty="0" err="1">
                <a:solidFill>
                  <a:schemeClr val="bg1"/>
                </a:solidFill>
                <a:latin typeface="UGent Panno Text" panose="02000506040000040003" pitchFamily="2" charset="0"/>
              </a:rPr>
              <a:t>Gonzalez</a:t>
            </a:r>
            <a:r>
              <a:rPr lang="nl-NL" dirty="0">
                <a:solidFill>
                  <a:schemeClr val="bg1"/>
                </a:solidFill>
                <a:latin typeface="UGent Panno Text" panose="02000506040000040003" pitchFamily="2" charset="0"/>
              </a:rPr>
              <a:t> </a:t>
            </a:r>
            <a:r>
              <a:rPr lang="nl-NL" dirty="0" err="1">
                <a:solidFill>
                  <a:schemeClr val="bg1"/>
                </a:solidFill>
                <a:latin typeface="UGent Panno Text" panose="02000506040000040003" pitchFamily="2" charset="0"/>
              </a:rPr>
              <a:t>Boix</a:t>
            </a:r>
            <a:r>
              <a:rPr lang="nl-NL" dirty="0">
                <a:solidFill>
                  <a:schemeClr val="bg1"/>
                </a:solidFill>
                <a:latin typeface="UGent Panno Text" panose="02000506040000040003" pitchFamily="2" charset="0"/>
              </a:rPr>
              <a:t>, Boris Sels, Mathijs </a:t>
            </a:r>
            <a:r>
              <a:rPr lang="nl-NL" dirty="0" err="1">
                <a:solidFill>
                  <a:schemeClr val="bg1"/>
                </a:solidFill>
                <a:latin typeface="UGent Panno Text" panose="02000506040000040003" pitchFamily="2" charset="0"/>
              </a:rPr>
              <a:t>Saey</a:t>
            </a:r>
            <a:r>
              <a:rPr lang="nl-NL" dirty="0">
                <a:solidFill>
                  <a:schemeClr val="bg1"/>
                </a:solidFill>
                <a:latin typeface="UGent Panno Text" panose="02000506040000040003" pitchFamily="2" charset="0"/>
              </a:rPr>
              <a:t>, Stijn De Clercq, Quinten </a:t>
            </a:r>
            <a:r>
              <a:rPr lang="nl-NL" dirty="0" err="1">
                <a:solidFill>
                  <a:schemeClr val="bg1"/>
                </a:solidFill>
                <a:latin typeface="UGent Panno Text" panose="02000506040000040003" pitchFamily="2" charset="0"/>
              </a:rPr>
              <a:t>Vervynck</a:t>
            </a:r>
            <a:r>
              <a:rPr lang="nl-NL" dirty="0">
                <a:solidFill>
                  <a:schemeClr val="bg1"/>
                </a:solidFill>
                <a:latin typeface="UGent Panno Text" panose="02000506040000040003" pitchFamily="2" charset="0"/>
              </a:rPr>
              <a:t>, Brecht Willems, Tim </a:t>
            </a:r>
            <a:r>
              <a:rPr lang="nl-NL" dirty="0" err="1">
                <a:solidFill>
                  <a:schemeClr val="bg1"/>
                </a:solidFill>
                <a:latin typeface="UGent Panno Text" panose="02000506040000040003" pitchFamily="2" charset="0"/>
              </a:rPr>
              <a:t>Ramlot</a:t>
            </a:r>
            <a:endParaRPr lang="nl-NL" dirty="0">
              <a:solidFill>
                <a:schemeClr val="bg1">
                  <a:lumMod val="50000"/>
                </a:schemeClr>
              </a:solidFill>
              <a:latin typeface="UGent Panno Text" panose="02000506040000040003" pitchFamily="2" charset="0"/>
            </a:endParaRPr>
          </a:p>
          <a:p>
            <a:pPr algn="r"/>
            <a:endParaRPr lang="nl-NL" sz="2400" dirty="0">
              <a:solidFill>
                <a:schemeClr val="bg1">
                  <a:lumMod val="50000"/>
                </a:schemeClr>
              </a:solidFill>
              <a:latin typeface="UGent Panno Text" panose="02000506040000040003" pitchFamily="2" charset="0"/>
            </a:endParaRPr>
          </a:p>
          <a:p>
            <a:pPr algn="r"/>
            <a:endParaRPr lang="nl-NL" sz="2400" dirty="0">
              <a:solidFill>
                <a:schemeClr val="bg1">
                  <a:lumMod val="50000"/>
                </a:schemeClr>
              </a:solidFill>
              <a:latin typeface="UGent Panno Text" panose="02000506040000040003" pitchFamily="2" charset="0"/>
            </a:endParaRPr>
          </a:p>
          <a:p>
            <a:pPr algn="r"/>
            <a:r>
              <a:rPr lang="nl-NL" sz="2400" dirty="0">
                <a:solidFill>
                  <a:srgbClr val="A7C807"/>
                </a:solidFill>
                <a:latin typeface="UGent Panno Text" panose="02000506040000040003" pitchFamily="2" charset="0"/>
              </a:rPr>
              <a:t>ontwikkelaars IDE </a:t>
            </a:r>
            <a:r>
              <a:rPr lang="nl-NL" sz="2400" dirty="0" err="1">
                <a:solidFill>
                  <a:srgbClr val="A7C807"/>
                </a:solidFill>
                <a:latin typeface="UGent Panno Text" panose="02000506040000040003" pitchFamily="2" charset="0"/>
              </a:rPr>
              <a:t>plugins</a:t>
            </a:r>
            <a:endParaRPr lang="nl-NL" sz="2400" dirty="0">
              <a:solidFill>
                <a:srgbClr val="A7C807"/>
              </a:solidFill>
              <a:latin typeface="UGent Panno Text" panose="02000506040000040003" pitchFamily="2" charset="0"/>
            </a:endParaRPr>
          </a:p>
          <a:p>
            <a:pPr algn="r"/>
            <a:r>
              <a:rPr lang="nl-NL" dirty="0">
                <a:solidFill>
                  <a:schemeClr val="bg1"/>
                </a:solidFill>
                <a:latin typeface="UGent Panno Text" panose="02000506040000040003" pitchFamily="2" charset="0"/>
              </a:rPr>
              <a:t>Pieter De Clercq, </a:t>
            </a:r>
            <a:r>
              <a:rPr lang="nl-NL" dirty="0" err="1">
                <a:solidFill>
                  <a:schemeClr val="bg1"/>
                </a:solidFill>
                <a:latin typeface="UGent Panno Text" panose="02000506040000040003" pitchFamily="2" charset="0"/>
              </a:rPr>
              <a:t>Tobiah</a:t>
            </a:r>
            <a:r>
              <a:rPr lang="nl-NL" dirty="0">
                <a:solidFill>
                  <a:schemeClr val="bg1"/>
                </a:solidFill>
                <a:latin typeface="UGent Panno Text" panose="02000506040000040003" pitchFamily="2" charset="0"/>
              </a:rPr>
              <a:t> </a:t>
            </a:r>
            <a:r>
              <a:rPr lang="nl-NL" dirty="0" err="1">
                <a:solidFill>
                  <a:schemeClr val="bg1"/>
                </a:solidFill>
                <a:latin typeface="UGent Panno Text" panose="02000506040000040003" pitchFamily="2" charset="0"/>
              </a:rPr>
              <a:t>Lissens</a:t>
            </a:r>
            <a:r>
              <a:rPr lang="nl-NL" dirty="0">
                <a:solidFill>
                  <a:schemeClr val="bg1"/>
                </a:solidFill>
                <a:latin typeface="UGent Panno Text" panose="02000506040000040003" pitchFamily="2" charset="0"/>
              </a:rPr>
              <a:t>, Stijn De Clercq, Mathijs </a:t>
            </a:r>
            <a:r>
              <a:rPr lang="nl-NL" dirty="0" err="1">
                <a:solidFill>
                  <a:schemeClr val="bg1"/>
                </a:solidFill>
                <a:latin typeface="UGent Panno Text" panose="02000506040000040003" pitchFamily="2" charset="0"/>
              </a:rPr>
              <a:t>Saey</a:t>
            </a:r>
            <a:endParaRPr lang="nl-NL" dirty="0">
              <a:solidFill>
                <a:schemeClr val="bg1">
                  <a:lumMod val="50000"/>
                </a:schemeClr>
              </a:solidFill>
              <a:latin typeface="UGent Panno Text" panose="02000506040000040003" pitchFamily="2" charset="0"/>
            </a:endParaRPr>
          </a:p>
          <a:p>
            <a:pPr algn="r"/>
            <a:endParaRPr lang="nl-NL" sz="2400" dirty="0">
              <a:solidFill>
                <a:schemeClr val="bg1">
                  <a:lumMod val="50000"/>
                </a:schemeClr>
              </a:solidFill>
              <a:latin typeface="UGent Panno Text" panose="02000506040000040003" pitchFamily="2" charset="0"/>
            </a:endParaRPr>
          </a:p>
          <a:p>
            <a:pPr algn="r"/>
            <a:endParaRPr lang="nl-NL" sz="2400" dirty="0">
              <a:solidFill>
                <a:schemeClr val="bg1">
                  <a:lumMod val="50000"/>
                </a:schemeClr>
              </a:solidFill>
              <a:latin typeface="UGent Panno Text" panose="02000506040000040003" pitchFamily="2" charset="0"/>
            </a:endParaRPr>
          </a:p>
          <a:p>
            <a:pPr algn="r"/>
            <a:r>
              <a:rPr lang="nl-NL" sz="2400" dirty="0">
                <a:solidFill>
                  <a:srgbClr val="A7C807"/>
                </a:solidFill>
                <a:latin typeface="UGent Panno Text" panose="02000506040000040003" pitchFamily="2" charset="0"/>
              </a:rPr>
              <a:t>auteurs programmeeroefeningen</a:t>
            </a:r>
          </a:p>
          <a:p>
            <a:pPr algn="r"/>
            <a:r>
              <a:rPr lang="nl-NL" sz="2400" dirty="0">
                <a:solidFill>
                  <a:schemeClr val="bg1"/>
                </a:solidFill>
                <a:latin typeface="UGent Panno Text" panose="02000506040000040003" pitchFamily="2" charset="0"/>
              </a:rPr>
              <a:t>&lt;een schier eindeloze lijst&gt;</a:t>
            </a:r>
            <a:endParaRPr lang="nl-NL" sz="2400" dirty="0">
              <a:solidFill>
                <a:schemeClr val="bg1">
                  <a:lumMod val="50000"/>
                </a:schemeClr>
              </a:solidFill>
              <a:latin typeface="UGent Panno Text" panose="02000506040000040003" pitchFamily="2" charset="0"/>
            </a:endParaRPr>
          </a:p>
          <a:p>
            <a:pPr algn="r"/>
            <a:endParaRPr lang="nl-NL" sz="2400" dirty="0">
              <a:solidFill>
                <a:srgbClr val="A7C807"/>
              </a:solidFill>
              <a:latin typeface="UGent Panno Text" panose="0200050604000004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8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y YOU Should Contribute To Open-Source - DEV Community">
            <a:extLst>
              <a:ext uri="{FF2B5EF4-FFF2-40B4-BE49-F238E27FC236}">
                <a16:creationId xmlns:a16="http://schemas.microsoft.com/office/drawing/2014/main" id="{7EBAE1CE-3D96-4A50-8FF5-A770E4742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Why YOU Should Contribute To Open-Source - DEV Community">
            <a:extLst>
              <a:ext uri="{FF2B5EF4-FFF2-40B4-BE49-F238E27FC236}">
                <a16:creationId xmlns:a16="http://schemas.microsoft.com/office/drawing/2014/main" id="{72547F33-6AE5-4027-A11A-772985322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CF308758-EB74-4E0E-99D4-B4A4674DDB83}"/>
              </a:ext>
            </a:extLst>
          </p:cNvPr>
          <p:cNvGrpSpPr/>
          <p:nvPr/>
        </p:nvGrpSpPr>
        <p:grpSpPr>
          <a:xfrm>
            <a:off x="9501154" y="1802392"/>
            <a:ext cx="2600392" cy="4912566"/>
            <a:chOff x="9482104" y="1373386"/>
            <a:chExt cx="2600392" cy="4912566"/>
          </a:xfrm>
        </p:grpSpPr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374A1FE6-A4F6-40A9-A2D6-45FFDC5E926C}"/>
                </a:ext>
              </a:extLst>
            </p:cNvPr>
            <p:cNvGrpSpPr/>
            <p:nvPr/>
          </p:nvGrpSpPr>
          <p:grpSpPr>
            <a:xfrm>
              <a:off x="9941398" y="5010507"/>
              <a:ext cx="2089033" cy="1275445"/>
              <a:chOff x="9941398" y="5010507"/>
              <a:chExt cx="2089033" cy="1275445"/>
            </a:xfrm>
          </p:grpSpPr>
          <p:sp>
            <p:nvSpPr>
              <p:cNvPr id="17" name="Tekstvak 16">
                <a:hlinkClick r:id="rId4"/>
                <a:extLst>
                  <a:ext uri="{FF2B5EF4-FFF2-40B4-BE49-F238E27FC236}">
                    <a16:creationId xmlns:a16="http://schemas.microsoft.com/office/drawing/2014/main" id="{892054F5-47C0-40EA-BB14-283DF6F35C00}"/>
                  </a:ext>
                </a:extLst>
              </p:cNvPr>
              <p:cNvSpPr txBox="1"/>
              <p:nvPr/>
            </p:nvSpPr>
            <p:spPr>
              <a:xfrm>
                <a:off x="9941398" y="5824287"/>
                <a:ext cx="20890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>
                    <a:solidFill>
                      <a:srgbClr val="FFF10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Gent Panno Text" panose="02000506040000040003" pitchFamily="2" charset="0"/>
                  </a:rPr>
                  <a:t>dodona@ugent.be</a:t>
                </a:r>
              </a:p>
            </p:txBody>
          </p:sp>
          <p:sp>
            <p:nvSpPr>
              <p:cNvPr id="18" name="Tekstvak 17">
                <a:hlinkClick r:id="rId4"/>
                <a:extLst>
                  <a:ext uri="{FF2B5EF4-FFF2-40B4-BE49-F238E27FC236}">
                    <a16:creationId xmlns:a16="http://schemas.microsoft.com/office/drawing/2014/main" id="{0BB73FC5-C560-496A-9186-0B15EB460E6D}"/>
                  </a:ext>
                </a:extLst>
              </p:cNvPr>
              <p:cNvSpPr txBox="1"/>
              <p:nvPr/>
            </p:nvSpPr>
            <p:spPr>
              <a:xfrm>
                <a:off x="10763738" y="5010507"/>
                <a:ext cx="12666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>
                    <a:solidFill>
                      <a:srgbClr val="FFF10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Gent Panno Text" panose="02000506040000040003" pitchFamily="2" charset="0"/>
                  </a:rPr>
                  <a:t>dodona.be</a:t>
                </a:r>
              </a:p>
            </p:txBody>
          </p:sp>
          <p:sp>
            <p:nvSpPr>
              <p:cNvPr id="20" name="Tekstvak 19">
                <a:hlinkClick r:id="rId4"/>
                <a:extLst>
                  <a:ext uri="{FF2B5EF4-FFF2-40B4-BE49-F238E27FC236}">
                    <a16:creationId xmlns:a16="http://schemas.microsoft.com/office/drawing/2014/main" id="{3F91C610-B094-4D68-94D5-36A57567A092}"/>
                  </a:ext>
                </a:extLst>
              </p:cNvPr>
              <p:cNvSpPr txBox="1"/>
              <p:nvPr/>
            </p:nvSpPr>
            <p:spPr>
              <a:xfrm>
                <a:off x="10444741" y="5417397"/>
                <a:ext cx="15856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>
                    <a:solidFill>
                      <a:srgbClr val="FFF10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Gent Panno Text" panose="02000506040000040003" pitchFamily="2" charset="0"/>
                  </a:rPr>
                  <a:t>@</a:t>
                </a:r>
                <a:r>
                  <a:rPr lang="nl-NL" sz="2400" dirty="0" err="1">
                    <a:solidFill>
                      <a:srgbClr val="FFF10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Gent Panno Text" panose="02000506040000040003" pitchFamily="2" charset="0"/>
                  </a:rPr>
                  <a:t>DodonaEdu</a:t>
                </a:r>
                <a:endParaRPr lang="nl-NL" sz="2400" dirty="0">
                  <a:solidFill>
                    <a:srgbClr val="FFF1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Gent Panno Text" panose="02000506040000040003" pitchFamily="2" charset="0"/>
                </a:endParaRPr>
              </a:p>
            </p:txBody>
          </p:sp>
        </p:grp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B17B68EA-F118-4C46-A722-35CEB49BF3EF}"/>
                </a:ext>
              </a:extLst>
            </p:cNvPr>
            <p:cNvGrpSpPr/>
            <p:nvPr/>
          </p:nvGrpSpPr>
          <p:grpSpPr>
            <a:xfrm>
              <a:off x="9482104" y="1373386"/>
              <a:ext cx="2600392" cy="2684264"/>
              <a:chOff x="9482104" y="4068961"/>
              <a:chExt cx="2600392" cy="2684264"/>
            </a:xfrm>
          </p:grpSpPr>
          <p:sp>
            <p:nvSpPr>
              <p:cNvPr id="15" name="Tekstvak 14">
                <a:hlinkClick r:id="rId4"/>
                <a:extLst>
                  <a:ext uri="{FF2B5EF4-FFF2-40B4-BE49-F238E27FC236}">
                    <a16:creationId xmlns:a16="http://schemas.microsoft.com/office/drawing/2014/main" id="{2AB56BDC-27DD-4032-B574-9BE57F643377}"/>
                  </a:ext>
                </a:extLst>
              </p:cNvPr>
              <p:cNvSpPr txBox="1"/>
              <p:nvPr/>
            </p:nvSpPr>
            <p:spPr>
              <a:xfrm>
                <a:off x="10496806" y="4068961"/>
                <a:ext cx="15856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nl-NL" sz="2400" dirty="0">
                    <a:solidFill>
                      <a:srgbClr val="A7C80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Gent Panno Text" panose="02000506040000040003" pitchFamily="2" charset="0"/>
                  </a:rPr>
                  <a:t>team Dodona</a:t>
                </a:r>
              </a:p>
            </p:txBody>
          </p:sp>
          <p:sp>
            <p:nvSpPr>
              <p:cNvPr id="16" name="Tekstvak 15">
                <a:hlinkClick r:id="rId4"/>
                <a:extLst>
                  <a:ext uri="{FF2B5EF4-FFF2-40B4-BE49-F238E27FC236}">
                    <a16:creationId xmlns:a16="http://schemas.microsoft.com/office/drawing/2014/main" id="{64D5AE77-072D-4897-AED4-14082F3DA092}"/>
                  </a:ext>
                </a:extLst>
              </p:cNvPr>
              <p:cNvSpPr txBox="1"/>
              <p:nvPr/>
            </p:nvSpPr>
            <p:spPr>
              <a:xfrm>
                <a:off x="9482104" y="4444901"/>
                <a:ext cx="2600392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nl-NL" sz="2400" dirty="0">
                    <a:solidFill>
                      <a:schemeClr val="bg1"/>
                    </a:solidFill>
                    <a:latin typeface="UGent Panno Text" panose="02000506040000040003" pitchFamily="2" charset="0"/>
                  </a:rPr>
                  <a:t>Peter Dawyndt</a:t>
                </a:r>
              </a:p>
              <a:p>
                <a:pPr algn="r"/>
                <a:r>
                  <a:rPr lang="nl-NL" sz="2400" dirty="0">
                    <a:solidFill>
                      <a:schemeClr val="bg1"/>
                    </a:solidFill>
                    <a:latin typeface="UGent Panno Text" panose="02000506040000040003" pitchFamily="2" charset="0"/>
                  </a:rPr>
                  <a:t>Bart Mesuere</a:t>
                </a:r>
              </a:p>
              <a:p>
                <a:pPr algn="r"/>
                <a:r>
                  <a:rPr lang="nl-NL" sz="2400" dirty="0">
                    <a:solidFill>
                      <a:schemeClr val="bg1"/>
                    </a:solidFill>
                    <a:latin typeface="UGent Panno Text" panose="02000506040000040003" pitchFamily="2" charset="0"/>
                  </a:rPr>
                  <a:t>Charlotte Van Petegem</a:t>
                </a:r>
              </a:p>
              <a:p>
                <a:pPr algn="r"/>
                <a:r>
                  <a:rPr lang="nl-NL" sz="2400" dirty="0">
                    <a:solidFill>
                      <a:schemeClr val="bg1"/>
                    </a:solidFill>
                    <a:latin typeface="UGent Panno Text" panose="02000506040000040003" pitchFamily="2" charset="0"/>
                  </a:rPr>
                  <a:t>Rien Maertens</a:t>
                </a:r>
              </a:p>
              <a:p>
                <a:pPr algn="r"/>
                <a:r>
                  <a:rPr lang="nl-NL" sz="2400" dirty="0">
                    <a:solidFill>
                      <a:schemeClr val="bg1"/>
                    </a:solidFill>
                    <a:latin typeface="UGent Panno Text" panose="02000506040000040003" pitchFamily="2" charset="0"/>
                  </a:rPr>
                  <a:t>Niko </a:t>
                </a:r>
                <a:r>
                  <a:rPr lang="nl-NL" sz="2400" dirty="0" err="1">
                    <a:solidFill>
                      <a:schemeClr val="bg1"/>
                    </a:solidFill>
                    <a:latin typeface="UGent Panno Text" panose="02000506040000040003" pitchFamily="2" charset="0"/>
                  </a:rPr>
                  <a:t>Strijbol</a:t>
                </a:r>
                <a:endParaRPr lang="nl-NL" sz="2400" dirty="0">
                  <a:solidFill>
                    <a:schemeClr val="bg1"/>
                  </a:solidFill>
                  <a:latin typeface="UGent Panno Text" panose="02000506040000040003" pitchFamily="2" charset="0"/>
                </a:endParaRPr>
              </a:p>
              <a:p>
                <a:pPr algn="r"/>
                <a:r>
                  <a:rPr lang="nl-NL" sz="2400" dirty="0">
                    <a:solidFill>
                      <a:schemeClr val="bg1"/>
                    </a:solidFill>
                    <a:latin typeface="UGent Panno Text" panose="02000506040000040003" pitchFamily="2" charset="0"/>
                  </a:rPr>
                  <a:t>Jorg Van Renterghem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273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7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D0B14B0-5F7B-402C-B70A-A33CB90206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64235"/>
            <a:ext cx="12192000" cy="559376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0D6BD64-F1C9-41A0-8784-39E6776874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0"/>
            <a:ext cx="12192000" cy="126653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32228" y="-119420"/>
            <a:ext cx="444384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ent Panno Text" panose="02000506040000040003" pitchFamily="2" charset="0"/>
              </a:rPr>
              <a:t>Dodona</a:t>
            </a:r>
            <a:endParaRPr lang="nl-BE" sz="1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ent Panno Text" panose="02000506040000040003" pitchFamily="2" charset="0"/>
            </a:endParaRPr>
          </a:p>
        </p:txBody>
      </p:sp>
      <p:grpSp>
        <p:nvGrpSpPr>
          <p:cNvPr id="21" name="Groep 20">
            <a:extLst>
              <a:ext uri="{FF2B5EF4-FFF2-40B4-BE49-F238E27FC236}">
                <a16:creationId xmlns:a16="http://schemas.microsoft.com/office/drawing/2014/main" id="{B7BD2C4E-4CD7-49B7-B920-74B0C31502A7}"/>
              </a:ext>
            </a:extLst>
          </p:cNvPr>
          <p:cNvGrpSpPr/>
          <p:nvPr/>
        </p:nvGrpSpPr>
        <p:grpSpPr>
          <a:xfrm>
            <a:off x="9960448" y="5439132"/>
            <a:ext cx="2089033" cy="1275445"/>
            <a:chOff x="9941398" y="5010507"/>
            <a:chExt cx="2089033" cy="1275445"/>
          </a:xfrm>
        </p:grpSpPr>
        <p:sp>
          <p:nvSpPr>
            <p:cNvPr id="25" name="Tekstvak 24">
              <a:hlinkClick r:id="rId5"/>
              <a:extLst>
                <a:ext uri="{FF2B5EF4-FFF2-40B4-BE49-F238E27FC236}">
                  <a16:creationId xmlns:a16="http://schemas.microsoft.com/office/drawing/2014/main" id="{FB45F660-1ACA-4C28-8CD7-67F8841E0D54}"/>
                </a:ext>
              </a:extLst>
            </p:cNvPr>
            <p:cNvSpPr txBox="1"/>
            <p:nvPr/>
          </p:nvSpPr>
          <p:spPr>
            <a:xfrm>
              <a:off x="9941398" y="5824287"/>
              <a:ext cx="20890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>
                  <a:solidFill>
                    <a:srgbClr val="FFF1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Gent Panno Text" panose="02000506040000040003" pitchFamily="2" charset="0"/>
                </a:rPr>
                <a:t>dodona@ugent.be</a:t>
              </a:r>
            </a:p>
          </p:txBody>
        </p:sp>
        <p:sp>
          <p:nvSpPr>
            <p:cNvPr id="26" name="Tekstvak 25">
              <a:hlinkClick r:id="rId5"/>
              <a:extLst>
                <a:ext uri="{FF2B5EF4-FFF2-40B4-BE49-F238E27FC236}">
                  <a16:creationId xmlns:a16="http://schemas.microsoft.com/office/drawing/2014/main" id="{3E9C7AFC-65D4-4FC2-A916-A91B3E1A52A2}"/>
                </a:ext>
              </a:extLst>
            </p:cNvPr>
            <p:cNvSpPr txBox="1"/>
            <p:nvPr/>
          </p:nvSpPr>
          <p:spPr>
            <a:xfrm>
              <a:off x="10763738" y="5010507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>
                  <a:solidFill>
                    <a:srgbClr val="FFF1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Gent Panno Text" panose="02000506040000040003" pitchFamily="2" charset="0"/>
                </a:rPr>
                <a:t>dodona.be</a:t>
              </a:r>
            </a:p>
          </p:txBody>
        </p:sp>
        <p:sp>
          <p:nvSpPr>
            <p:cNvPr id="27" name="Tekstvak 26">
              <a:hlinkClick r:id="rId5"/>
              <a:extLst>
                <a:ext uri="{FF2B5EF4-FFF2-40B4-BE49-F238E27FC236}">
                  <a16:creationId xmlns:a16="http://schemas.microsoft.com/office/drawing/2014/main" id="{5102A9DB-BC6D-4315-B5C2-DFA758E4D874}"/>
                </a:ext>
              </a:extLst>
            </p:cNvPr>
            <p:cNvSpPr txBox="1"/>
            <p:nvPr/>
          </p:nvSpPr>
          <p:spPr>
            <a:xfrm>
              <a:off x="10444741" y="5417397"/>
              <a:ext cx="1585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>
                  <a:solidFill>
                    <a:srgbClr val="FFF1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Gent Panno Text" panose="02000506040000040003" pitchFamily="2" charset="0"/>
                </a:rPr>
                <a:t>@</a:t>
              </a:r>
              <a:r>
                <a:rPr lang="nl-NL" sz="2400" dirty="0" err="1">
                  <a:solidFill>
                    <a:srgbClr val="FFF1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Gent Panno Text" panose="02000506040000040003" pitchFamily="2" charset="0"/>
                </a:rPr>
                <a:t>DodonaEdu</a:t>
              </a:r>
              <a:endParaRPr lang="nl-NL" sz="2400" dirty="0">
                <a:solidFill>
                  <a:srgbClr val="FFF1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ent Panno Text" panose="02000506040000040003" pitchFamily="2" charset="0"/>
              </a:endParaRPr>
            </a:p>
          </p:txBody>
        </p:sp>
      </p:grpSp>
      <p:grpSp>
        <p:nvGrpSpPr>
          <p:cNvPr id="22" name="Groep 21">
            <a:extLst>
              <a:ext uri="{FF2B5EF4-FFF2-40B4-BE49-F238E27FC236}">
                <a16:creationId xmlns:a16="http://schemas.microsoft.com/office/drawing/2014/main" id="{C6D12B9F-99A1-477A-8320-CD044CFFF1D9}"/>
              </a:ext>
            </a:extLst>
          </p:cNvPr>
          <p:cNvGrpSpPr/>
          <p:nvPr/>
        </p:nvGrpSpPr>
        <p:grpSpPr>
          <a:xfrm>
            <a:off x="9501154" y="1802011"/>
            <a:ext cx="2600392" cy="2684264"/>
            <a:chOff x="9482104" y="4068961"/>
            <a:chExt cx="2600392" cy="2684264"/>
          </a:xfrm>
        </p:grpSpPr>
        <p:sp>
          <p:nvSpPr>
            <p:cNvPr id="23" name="Tekstvak 22">
              <a:hlinkClick r:id="rId5"/>
              <a:extLst>
                <a:ext uri="{FF2B5EF4-FFF2-40B4-BE49-F238E27FC236}">
                  <a16:creationId xmlns:a16="http://schemas.microsoft.com/office/drawing/2014/main" id="{19368A38-80C8-4A8C-BBC4-5A0D4CC8204F}"/>
                </a:ext>
              </a:extLst>
            </p:cNvPr>
            <p:cNvSpPr txBox="1"/>
            <p:nvPr/>
          </p:nvSpPr>
          <p:spPr>
            <a:xfrm>
              <a:off x="10496806" y="4068961"/>
              <a:ext cx="1585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nl-NL" sz="2400" dirty="0">
                  <a:solidFill>
                    <a:srgbClr val="A7C80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Gent Panno Text" panose="02000506040000040003" pitchFamily="2" charset="0"/>
                </a:rPr>
                <a:t>team Dodona</a:t>
              </a:r>
            </a:p>
          </p:txBody>
        </p:sp>
        <p:sp>
          <p:nvSpPr>
            <p:cNvPr id="24" name="Tekstvak 23">
              <a:hlinkClick r:id="rId5"/>
              <a:extLst>
                <a:ext uri="{FF2B5EF4-FFF2-40B4-BE49-F238E27FC236}">
                  <a16:creationId xmlns:a16="http://schemas.microsoft.com/office/drawing/2014/main" id="{84DAF00D-EC5A-4F08-AACB-82AC63373D46}"/>
                </a:ext>
              </a:extLst>
            </p:cNvPr>
            <p:cNvSpPr txBox="1"/>
            <p:nvPr/>
          </p:nvSpPr>
          <p:spPr>
            <a:xfrm>
              <a:off x="9482104" y="4444901"/>
              <a:ext cx="2600392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nl-NL" sz="2400" dirty="0">
                  <a:solidFill>
                    <a:schemeClr val="bg1"/>
                  </a:solidFill>
                  <a:latin typeface="UGent Panno Text" panose="02000506040000040003" pitchFamily="2" charset="0"/>
                </a:rPr>
                <a:t>Peter Dawyndt</a:t>
              </a:r>
            </a:p>
            <a:p>
              <a:pPr algn="r"/>
              <a:r>
                <a:rPr lang="nl-NL" sz="2400" dirty="0">
                  <a:solidFill>
                    <a:schemeClr val="bg1"/>
                  </a:solidFill>
                  <a:latin typeface="UGent Panno Text" panose="02000506040000040003" pitchFamily="2" charset="0"/>
                </a:rPr>
                <a:t>Bart Mesuere</a:t>
              </a:r>
            </a:p>
            <a:p>
              <a:pPr algn="r"/>
              <a:r>
                <a:rPr lang="nl-NL" sz="2400" dirty="0">
                  <a:solidFill>
                    <a:schemeClr val="bg1"/>
                  </a:solidFill>
                  <a:latin typeface="UGent Panno Text" panose="02000506040000040003" pitchFamily="2" charset="0"/>
                </a:rPr>
                <a:t>Charlotte Van Petegem</a:t>
              </a:r>
            </a:p>
            <a:p>
              <a:pPr algn="r"/>
              <a:r>
                <a:rPr lang="nl-NL" sz="2400" dirty="0">
                  <a:solidFill>
                    <a:schemeClr val="bg1"/>
                  </a:solidFill>
                  <a:latin typeface="UGent Panno Text" panose="02000506040000040003" pitchFamily="2" charset="0"/>
                </a:rPr>
                <a:t>Rien Maertens</a:t>
              </a:r>
            </a:p>
            <a:p>
              <a:pPr algn="r"/>
              <a:r>
                <a:rPr lang="nl-NL" sz="2400" dirty="0">
                  <a:solidFill>
                    <a:schemeClr val="bg1"/>
                  </a:solidFill>
                  <a:latin typeface="UGent Panno Text" panose="02000506040000040003" pitchFamily="2" charset="0"/>
                </a:rPr>
                <a:t>Niko </a:t>
              </a:r>
              <a:r>
                <a:rPr lang="nl-NL" sz="2400" dirty="0" err="1">
                  <a:solidFill>
                    <a:schemeClr val="bg1"/>
                  </a:solidFill>
                  <a:latin typeface="UGent Panno Text" panose="02000506040000040003" pitchFamily="2" charset="0"/>
                </a:rPr>
                <a:t>Strijbol</a:t>
              </a:r>
              <a:endParaRPr lang="nl-NL" sz="2400" dirty="0">
                <a:solidFill>
                  <a:schemeClr val="bg1"/>
                </a:solidFill>
                <a:latin typeface="UGent Panno Text" panose="02000506040000040003" pitchFamily="2" charset="0"/>
              </a:endParaRPr>
            </a:p>
            <a:p>
              <a:pPr algn="r"/>
              <a:r>
                <a:rPr lang="nl-NL" sz="2400" dirty="0">
                  <a:solidFill>
                    <a:schemeClr val="bg1"/>
                  </a:solidFill>
                  <a:latin typeface="UGent Panno Text" panose="02000506040000040003" pitchFamily="2" charset="0"/>
                </a:rPr>
                <a:t>Jorg Van Renterghem</a:t>
              </a:r>
            </a:p>
          </p:txBody>
        </p:sp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E43F471C-4482-E59E-BA00-786C2EE171CC}"/>
              </a:ext>
            </a:extLst>
          </p:cNvPr>
          <p:cNvGrpSpPr/>
          <p:nvPr/>
        </p:nvGrpSpPr>
        <p:grpSpPr>
          <a:xfrm>
            <a:off x="10306408" y="61224"/>
            <a:ext cx="1809652" cy="1059588"/>
            <a:chOff x="10239829" y="139647"/>
            <a:chExt cx="1809652" cy="1059588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EC4FA12A-F1F7-AAF1-7594-3523176D34D0}"/>
                </a:ext>
              </a:extLst>
            </p:cNvPr>
            <p:cNvSpPr/>
            <p:nvPr/>
          </p:nvSpPr>
          <p:spPr>
            <a:xfrm>
              <a:off x="10239829" y="139647"/>
              <a:ext cx="1809652" cy="1059588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47E082E1-35BE-E5C7-F9F5-C7FB94062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9710" y="211059"/>
              <a:ext cx="1689890" cy="916765"/>
            </a:xfrm>
            <a:prstGeom prst="rect">
              <a:avLst/>
            </a:prstGeom>
          </p:spPr>
        </p:pic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ABD85B6C-D5F3-6537-CF0A-8DFDDB9C59BB}"/>
                </a:ext>
              </a:extLst>
            </p:cNvPr>
            <p:cNvSpPr txBox="1"/>
            <p:nvPr/>
          </p:nvSpPr>
          <p:spPr>
            <a:xfrm>
              <a:off x="10418941" y="661987"/>
              <a:ext cx="1451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dirty="0">
                  <a:solidFill>
                    <a:schemeClr val="bg1"/>
                  </a:solidFill>
                  <a:latin typeface="UGent Panno Text" panose="02000506040000040003" pitchFamily="2" charset="0"/>
                </a:rPr>
                <a:t>Rotary </a:t>
              </a:r>
              <a:r>
                <a:rPr lang="nl-NL" sz="1200" dirty="0" err="1">
                  <a:solidFill>
                    <a:schemeClr val="bg1"/>
                  </a:solidFill>
                  <a:latin typeface="UGent Panno Text" panose="02000506040000040003" pitchFamily="2" charset="0"/>
                </a:rPr>
                <a:t>Science</a:t>
              </a:r>
              <a:r>
                <a:rPr lang="nl-NL" sz="1200" dirty="0">
                  <a:solidFill>
                    <a:schemeClr val="bg1"/>
                  </a:solidFill>
                  <a:latin typeface="UGent Panno Text" panose="02000506040000040003" pitchFamily="2" charset="0"/>
                </a:rPr>
                <a:t> Award</a:t>
              </a:r>
              <a:endParaRPr lang="nl-BE" sz="1200" dirty="0">
                <a:solidFill>
                  <a:schemeClr val="bg1"/>
                </a:solidFill>
                <a:latin typeface="UGent Panno Text" panose="02000506040000040003" pitchFamily="2" charset="0"/>
              </a:endParaRPr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029311F7-0224-B94C-03DF-7CA3FE98381C}"/>
                </a:ext>
              </a:extLst>
            </p:cNvPr>
            <p:cNvSpPr txBox="1"/>
            <p:nvPr/>
          </p:nvSpPr>
          <p:spPr>
            <a:xfrm>
              <a:off x="10821831" y="845003"/>
              <a:ext cx="6456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600" dirty="0">
                  <a:solidFill>
                    <a:schemeClr val="bg1"/>
                  </a:solidFill>
                  <a:latin typeface="UGent Panno Text" panose="02000506040000040003" pitchFamily="2" charset="0"/>
                </a:rPr>
                <a:t>2024</a:t>
              </a:r>
              <a:endParaRPr lang="nl-BE" sz="1600" dirty="0">
                <a:solidFill>
                  <a:schemeClr val="bg1"/>
                </a:solidFill>
                <a:latin typeface="UGent Panno Text" panose="02000506040000040003" pitchFamily="2" charset="0"/>
              </a:endParaRPr>
            </a:p>
          </p:txBody>
        </p: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679F6CEC-B128-A4AE-46FF-B7FBC05F1996}"/>
                </a:ext>
              </a:extLst>
            </p:cNvPr>
            <p:cNvSpPr txBox="1"/>
            <p:nvPr/>
          </p:nvSpPr>
          <p:spPr>
            <a:xfrm>
              <a:off x="10418941" y="392438"/>
              <a:ext cx="1451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dirty="0">
                  <a:solidFill>
                    <a:schemeClr val="bg1"/>
                  </a:solidFill>
                  <a:latin typeface="UGent Panno Text" panose="02000506040000040003" pitchFamily="2" charset="0"/>
                </a:rPr>
                <a:t>Rotary Gent</a:t>
              </a:r>
              <a:endParaRPr lang="nl-BE" sz="1200" dirty="0">
                <a:solidFill>
                  <a:schemeClr val="bg1"/>
                </a:solidFill>
                <a:latin typeface="UGent Panno Text" panose="02000506040000040003" pitchFamily="2" charset="0"/>
              </a:endParaRPr>
            </a:p>
          </p:txBody>
        </p: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D71374A5-6F5A-098E-E9CB-68FDF1FF1853}"/>
              </a:ext>
            </a:extLst>
          </p:cNvPr>
          <p:cNvGrpSpPr/>
          <p:nvPr/>
        </p:nvGrpSpPr>
        <p:grpSpPr>
          <a:xfrm>
            <a:off x="6567342" y="61224"/>
            <a:ext cx="1809652" cy="1059588"/>
            <a:chOff x="10239829" y="139647"/>
            <a:chExt cx="1809652" cy="1059588"/>
          </a:xfrm>
        </p:grpSpPr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5F59F990-B11A-101A-FE48-AD5D99480BB7}"/>
                </a:ext>
              </a:extLst>
            </p:cNvPr>
            <p:cNvSpPr/>
            <p:nvPr/>
          </p:nvSpPr>
          <p:spPr>
            <a:xfrm>
              <a:off x="10239829" y="139647"/>
              <a:ext cx="1809652" cy="1059588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30" name="Afbeelding 29">
              <a:extLst>
                <a:ext uri="{FF2B5EF4-FFF2-40B4-BE49-F238E27FC236}">
                  <a16:creationId xmlns:a16="http://schemas.microsoft.com/office/drawing/2014/main" id="{8E18BB2B-652B-81BD-11DA-B5638B8AF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9710" y="211059"/>
              <a:ext cx="1689890" cy="916765"/>
            </a:xfrm>
            <a:prstGeom prst="rect">
              <a:avLst/>
            </a:prstGeom>
          </p:spPr>
        </p:pic>
        <p:sp>
          <p:nvSpPr>
            <p:cNvPr id="33" name="Tekstvak 32">
              <a:extLst>
                <a:ext uri="{FF2B5EF4-FFF2-40B4-BE49-F238E27FC236}">
                  <a16:creationId xmlns:a16="http://schemas.microsoft.com/office/drawing/2014/main" id="{C0AFE232-A319-4B2B-D02A-625CEA21CEFF}"/>
                </a:ext>
              </a:extLst>
            </p:cNvPr>
            <p:cNvSpPr txBox="1"/>
            <p:nvPr/>
          </p:nvSpPr>
          <p:spPr>
            <a:xfrm>
              <a:off x="10418941" y="661987"/>
              <a:ext cx="1451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dirty="0">
                  <a:solidFill>
                    <a:schemeClr val="bg1"/>
                  </a:solidFill>
                  <a:latin typeface="UGent Panno Text" panose="02000506040000040003" pitchFamily="2" charset="0"/>
                </a:rPr>
                <a:t>Minerva Award</a:t>
              </a:r>
              <a:endParaRPr lang="nl-BE" sz="1200" dirty="0">
                <a:solidFill>
                  <a:schemeClr val="bg1"/>
                </a:solidFill>
                <a:latin typeface="UGent Panno Text" panose="02000506040000040003" pitchFamily="2" charset="0"/>
              </a:endParaRPr>
            </a:p>
          </p:txBody>
        </p:sp>
        <p:sp>
          <p:nvSpPr>
            <p:cNvPr id="34" name="Tekstvak 33">
              <a:extLst>
                <a:ext uri="{FF2B5EF4-FFF2-40B4-BE49-F238E27FC236}">
                  <a16:creationId xmlns:a16="http://schemas.microsoft.com/office/drawing/2014/main" id="{1D7D92F2-53B0-7567-8843-3E60ADF75D61}"/>
                </a:ext>
              </a:extLst>
            </p:cNvPr>
            <p:cNvSpPr txBox="1"/>
            <p:nvPr/>
          </p:nvSpPr>
          <p:spPr>
            <a:xfrm>
              <a:off x="10821831" y="845003"/>
              <a:ext cx="6456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600" dirty="0">
                  <a:solidFill>
                    <a:schemeClr val="bg1"/>
                  </a:solidFill>
                  <a:latin typeface="UGent Panno Text" panose="02000506040000040003" pitchFamily="2" charset="0"/>
                </a:rPr>
                <a:t>2018</a:t>
              </a:r>
              <a:endParaRPr lang="nl-BE" sz="1600" dirty="0">
                <a:solidFill>
                  <a:schemeClr val="bg1"/>
                </a:solidFill>
                <a:latin typeface="UGent Panno Text" panose="02000506040000040003" pitchFamily="2" charset="0"/>
              </a:endParaRPr>
            </a:p>
          </p:txBody>
        </p: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136B8A75-462C-A2F8-DBD2-643511286E74}"/>
                </a:ext>
              </a:extLst>
            </p:cNvPr>
            <p:cNvSpPr txBox="1"/>
            <p:nvPr/>
          </p:nvSpPr>
          <p:spPr>
            <a:xfrm>
              <a:off x="10418941" y="392438"/>
              <a:ext cx="1451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dirty="0">
                  <a:solidFill>
                    <a:schemeClr val="bg1"/>
                  </a:solidFill>
                  <a:latin typeface="UGent Panno Text" panose="02000506040000040003" pitchFamily="2" charset="0"/>
                </a:rPr>
                <a:t>Universiteit Gent</a:t>
              </a:r>
              <a:endParaRPr lang="nl-BE" sz="1200" dirty="0">
                <a:solidFill>
                  <a:schemeClr val="bg1"/>
                </a:solidFill>
                <a:latin typeface="UGent Panno Text" panose="02000506040000040003" pitchFamily="2" charset="0"/>
              </a:endParaRPr>
            </a:p>
          </p:txBody>
        </p:sp>
      </p:grpSp>
      <p:grpSp>
        <p:nvGrpSpPr>
          <p:cNvPr id="36" name="Groep 35">
            <a:extLst>
              <a:ext uri="{FF2B5EF4-FFF2-40B4-BE49-F238E27FC236}">
                <a16:creationId xmlns:a16="http://schemas.microsoft.com/office/drawing/2014/main" id="{655F826E-6BBF-286A-B49D-78F44FA17403}"/>
              </a:ext>
            </a:extLst>
          </p:cNvPr>
          <p:cNvGrpSpPr/>
          <p:nvPr/>
        </p:nvGrpSpPr>
        <p:grpSpPr>
          <a:xfrm>
            <a:off x="8436875" y="61224"/>
            <a:ext cx="1809652" cy="1059588"/>
            <a:chOff x="10239829" y="139647"/>
            <a:chExt cx="1809652" cy="1059588"/>
          </a:xfrm>
        </p:grpSpPr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1681BDFA-6807-7817-118B-B8867A41E2A0}"/>
                </a:ext>
              </a:extLst>
            </p:cNvPr>
            <p:cNvSpPr/>
            <p:nvPr/>
          </p:nvSpPr>
          <p:spPr>
            <a:xfrm>
              <a:off x="10239829" y="139647"/>
              <a:ext cx="1809652" cy="1059588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3E7B5B41-CE15-5805-754C-53BAD4CB5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9710" y="211059"/>
              <a:ext cx="1689890" cy="916765"/>
            </a:xfrm>
            <a:prstGeom prst="rect">
              <a:avLst/>
            </a:prstGeom>
          </p:spPr>
        </p:pic>
        <p:sp>
          <p:nvSpPr>
            <p:cNvPr id="39" name="Tekstvak 38">
              <a:extLst>
                <a:ext uri="{FF2B5EF4-FFF2-40B4-BE49-F238E27FC236}">
                  <a16:creationId xmlns:a16="http://schemas.microsoft.com/office/drawing/2014/main" id="{DA146D0C-46F1-B7D1-3C23-A06010C254AF}"/>
                </a:ext>
              </a:extLst>
            </p:cNvPr>
            <p:cNvSpPr txBox="1"/>
            <p:nvPr/>
          </p:nvSpPr>
          <p:spPr>
            <a:xfrm>
              <a:off x="10418941" y="671057"/>
              <a:ext cx="14514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00" dirty="0">
                  <a:solidFill>
                    <a:schemeClr val="bg1"/>
                  </a:solidFill>
                  <a:latin typeface="UGent Panno Text" panose="02000506040000040003" pitchFamily="2" charset="0"/>
                </a:rPr>
                <a:t>Vlaanderen Digitaal Award</a:t>
              </a:r>
              <a:endParaRPr lang="nl-BE" sz="1000" dirty="0">
                <a:solidFill>
                  <a:schemeClr val="bg1"/>
                </a:solidFill>
                <a:latin typeface="UGent Panno Text" panose="02000506040000040003" pitchFamily="2" charset="0"/>
              </a:endParaRPr>
            </a:p>
          </p:txBody>
        </p:sp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621F7E7B-15BD-1013-05C2-0122753D3795}"/>
                </a:ext>
              </a:extLst>
            </p:cNvPr>
            <p:cNvSpPr txBox="1"/>
            <p:nvPr/>
          </p:nvSpPr>
          <p:spPr>
            <a:xfrm>
              <a:off x="10821831" y="845003"/>
              <a:ext cx="6456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600" dirty="0">
                  <a:solidFill>
                    <a:schemeClr val="bg1"/>
                  </a:solidFill>
                  <a:latin typeface="UGent Panno Text" panose="02000506040000040003" pitchFamily="2" charset="0"/>
                </a:rPr>
                <a:t>2022</a:t>
              </a:r>
              <a:endParaRPr lang="nl-BE" sz="1600" dirty="0">
                <a:solidFill>
                  <a:schemeClr val="bg1"/>
                </a:solidFill>
                <a:latin typeface="UGent Panno Text" panose="02000506040000040003" pitchFamily="2" charset="0"/>
              </a:endParaRPr>
            </a:p>
          </p:txBody>
        </p:sp>
        <p:sp>
          <p:nvSpPr>
            <p:cNvPr id="41" name="Tekstvak 40">
              <a:extLst>
                <a:ext uri="{FF2B5EF4-FFF2-40B4-BE49-F238E27FC236}">
                  <a16:creationId xmlns:a16="http://schemas.microsoft.com/office/drawing/2014/main" id="{BD48DACB-1D73-CD27-9B15-EFA4388BD182}"/>
                </a:ext>
              </a:extLst>
            </p:cNvPr>
            <p:cNvSpPr txBox="1"/>
            <p:nvPr/>
          </p:nvSpPr>
          <p:spPr>
            <a:xfrm>
              <a:off x="10418941" y="392438"/>
              <a:ext cx="1451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dirty="0">
                  <a:solidFill>
                    <a:schemeClr val="bg1"/>
                  </a:solidFill>
                  <a:latin typeface="UGent Panno Text" panose="02000506040000040003" pitchFamily="2" charset="0"/>
                </a:rPr>
                <a:t>Vlaamse Overheid</a:t>
              </a:r>
              <a:endParaRPr lang="nl-BE" sz="1200" dirty="0">
                <a:solidFill>
                  <a:schemeClr val="bg1"/>
                </a:solidFill>
                <a:latin typeface="UGent Panno Text" panose="02000506040000040003" pitchFamily="2" charset="0"/>
              </a:endParaRPr>
            </a:p>
          </p:txBody>
        </p:sp>
      </p:grpSp>
      <p:sp>
        <p:nvSpPr>
          <p:cNvPr id="42" name="Tekstvak 41">
            <a:extLst>
              <a:ext uri="{FF2B5EF4-FFF2-40B4-BE49-F238E27FC236}">
                <a16:creationId xmlns:a16="http://schemas.microsoft.com/office/drawing/2014/main" id="{CCF848F8-4805-5FB5-D5A3-09615ADF1323}"/>
              </a:ext>
            </a:extLst>
          </p:cNvPr>
          <p:cNvSpPr txBox="1"/>
          <p:nvPr/>
        </p:nvSpPr>
        <p:spPr>
          <a:xfrm>
            <a:off x="327478" y="1561179"/>
            <a:ext cx="29070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ent Panno Text" panose="02000506040000040003" pitchFamily="2" charset="0"/>
              </a:rPr>
              <a:t>learn to code with a virtual co-teacher that supports active learning</a:t>
            </a:r>
          </a:p>
        </p:txBody>
      </p:sp>
    </p:spTree>
    <p:extLst>
      <p:ext uri="{BB962C8B-B14F-4D97-AF65-F5344CB8AC3E}">
        <p14:creationId xmlns:p14="http://schemas.microsoft.com/office/powerpoint/2010/main" val="363019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781"/>
            <a:ext cx="12191999" cy="795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66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m Berners-Lee, Robert Cailliau | | rapidcityjournal.com">
            <a:extLst>
              <a:ext uri="{FF2B5EF4-FFF2-40B4-BE49-F238E27FC236}">
                <a16:creationId xmlns:a16="http://schemas.microsoft.com/office/drawing/2014/main" id="{497E0F15-C8AB-4BDA-ADC8-1B15BB441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221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977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52937"/>
            <a:ext cx="12192000" cy="812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 descr="http://home.bt.com/images/dr-craig-venter-president-bill-clinton-and-dr-francis-collins-announce-the-completion-of-the-initial-sequencing-of-the-human-genome-136398871695603901-1506251719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44" y="3748419"/>
            <a:ext cx="4925234" cy="2775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2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174" y="0"/>
            <a:ext cx="15199581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echthoek 30"/>
          <p:cNvSpPr/>
          <p:nvPr/>
        </p:nvSpPr>
        <p:spPr>
          <a:xfrm>
            <a:off x="165613" y="6518553"/>
            <a:ext cx="59293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nl-NL" sz="1200" dirty="0">
                <a:latin typeface="Calibri" pitchFamily="34" charset="0"/>
              </a:rPr>
              <a:t>Collins F.S. et al. (2003). </a:t>
            </a:r>
            <a:r>
              <a:rPr lang="nl-NL" sz="1200" i="1" dirty="0">
                <a:latin typeface="Calibri" pitchFamily="34" charset="0"/>
                <a:hlinkClick r:id="rId4"/>
              </a:rPr>
              <a:t>Nature</a:t>
            </a:r>
            <a:r>
              <a:rPr lang="nl-NL" sz="1200" dirty="0">
                <a:latin typeface="Calibri" pitchFamily="34" charset="0"/>
                <a:hlinkClick r:id="rId4"/>
              </a:rPr>
              <a:t> </a:t>
            </a:r>
            <a:r>
              <a:rPr lang="nl-NL" sz="1200" b="1" dirty="0">
                <a:latin typeface="Calibri" pitchFamily="34" charset="0"/>
                <a:hlinkClick r:id="rId4"/>
              </a:rPr>
              <a:t>422</a:t>
            </a:r>
            <a:r>
              <a:rPr lang="nl-NL" sz="1200" dirty="0">
                <a:latin typeface="Calibri" pitchFamily="34" charset="0"/>
                <a:hlinkClick r:id="rId4"/>
              </a:rPr>
              <a:t>, 835-847</a:t>
            </a:r>
            <a:r>
              <a:rPr lang="nl-NL" sz="1200" dirty="0">
                <a:latin typeface="Calibri" pitchFamily="34" charset="0"/>
              </a:rPr>
              <a:t>.</a:t>
            </a:r>
          </a:p>
        </p:txBody>
      </p:sp>
      <p:grpSp>
        <p:nvGrpSpPr>
          <p:cNvPr id="17" name="Groep 16"/>
          <p:cNvGrpSpPr/>
          <p:nvPr/>
        </p:nvGrpSpPr>
        <p:grpSpPr>
          <a:xfrm>
            <a:off x="3570778" y="3275797"/>
            <a:ext cx="3452810" cy="3256605"/>
            <a:chOff x="1141130" y="2283871"/>
            <a:chExt cx="3452810" cy="3256605"/>
          </a:xfrm>
        </p:grpSpPr>
        <p:sp>
          <p:nvSpPr>
            <p:cNvPr id="40" name="Toelichting met PIJL-OMHOOG 12"/>
            <p:cNvSpPr/>
            <p:nvPr/>
          </p:nvSpPr>
          <p:spPr bwMode="auto">
            <a:xfrm>
              <a:off x="1141130" y="2283871"/>
              <a:ext cx="3452810" cy="3256605"/>
            </a:xfrm>
            <a:prstGeom prst="upArrowCallout">
              <a:avLst>
                <a:gd name="adj1" fmla="val 10210"/>
                <a:gd name="adj2" fmla="val 5105"/>
                <a:gd name="adj3" fmla="val 25000"/>
                <a:gd name="adj4" fmla="val 64977"/>
              </a:avLst>
            </a:prstGeom>
            <a:ln>
              <a:headEnd type="none" w="med" len="med"/>
              <a:tailEnd type="triangle" w="lg" len="lg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>
                <a:buNone/>
              </a:pPr>
              <a:r>
                <a:rPr lang="en-US" sz="3600" b="1" dirty="0">
                  <a:latin typeface="Calibri" pitchFamily="34" charset="0"/>
                </a:rPr>
                <a:t>1997</a:t>
              </a:r>
              <a:br>
                <a:rPr lang="en-US" sz="2000" dirty="0">
                  <a:latin typeface="Calibri" pitchFamily="34" charset="0"/>
                </a:rPr>
              </a:br>
              <a:endParaRPr lang="en-US" sz="2000" dirty="0">
                <a:latin typeface="Calibri" pitchFamily="34" charset="0"/>
              </a:endParaRPr>
            </a:p>
            <a:p>
              <a:pPr algn="l">
                <a:buNone/>
              </a:pPr>
              <a:br>
                <a:rPr lang="en-US" sz="400" dirty="0">
                  <a:latin typeface="Calibri" pitchFamily="34" charset="0"/>
                </a:rPr>
              </a:br>
              <a:endParaRPr lang="en-US" sz="400" dirty="0">
                <a:latin typeface="Calibri" pitchFamily="34" charset="0"/>
              </a:endParaRPr>
            </a:p>
            <a:p>
              <a:pPr algn="l">
                <a:buNone/>
              </a:pPr>
              <a:endParaRPr lang="en-US" sz="400" dirty="0">
                <a:latin typeface="Calibri" pitchFamily="34" charset="0"/>
              </a:endParaRPr>
            </a:p>
            <a:p>
              <a:pPr algn="l">
                <a:buNone/>
              </a:pPr>
              <a:endParaRPr lang="en-US" sz="400" dirty="0">
                <a:latin typeface="Calibri" pitchFamily="34" charset="0"/>
              </a:endParaRPr>
            </a:p>
            <a:p>
              <a:pPr algn="l">
                <a:buNone/>
              </a:pPr>
              <a:endParaRPr lang="en-US" sz="400" dirty="0">
                <a:latin typeface="Calibri" pitchFamily="34" charset="0"/>
              </a:endParaRPr>
            </a:p>
            <a:p>
              <a:pPr algn="l">
                <a:buNone/>
              </a:pPr>
              <a:endParaRPr lang="en-US" sz="400" dirty="0">
                <a:latin typeface="Calibri" pitchFamily="34" charset="0"/>
              </a:endParaRPr>
            </a:p>
            <a:p>
              <a:pPr algn="l">
                <a:buNone/>
              </a:pPr>
              <a:endParaRPr lang="en-US" sz="400" dirty="0">
                <a:latin typeface="Calibri" pitchFamily="34" charset="0"/>
              </a:endParaRPr>
            </a:p>
            <a:p>
              <a:pPr algn="l">
                <a:buNone/>
              </a:pPr>
              <a:endParaRPr lang="en-US" sz="400" dirty="0">
                <a:latin typeface="Calibri" pitchFamily="34" charset="0"/>
              </a:endParaRPr>
            </a:p>
            <a:p>
              <a:pPr algn="l">
                <a:buNone/>
              </a:pPr>
              <a:endParaRPr lang="en-US" sz="400" dirty="0">
                <a:latin typeface="Calibri" pitchFamily="34" charset="0"/>
              </a:endParaRPr>
            </a:p>
            <a:p>
              <a:pPr algn="l">
                <a:buNone/>
              </a:pPr>
              <a:br>
                <a:rPr lang="en-US" sz="400" dirty="0">
                  <a:latin typeface="Calibri" pitchFamily="34" charset="0"/>
                </a:rPr>
              </a:br>
              <a:r>
                <a:rPr lang="en-US" dirty="0">
                  <a:latin typeface="Calibri" pitchFamily="34" charset="0"/>
                </a:rPr>
                <a:t>Found Celera Genomics, a private company, with the same goal.</a:t>
              </a: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676" y="3495063"/>
              <a:ext cx="1190629" cy="14292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2" name="Rechthoek 41"/>
            <p:cNvSpPr/>
            <p:nvPr/>
          </p:nvSpPr>
          <p:spPr>
            <a:xfrm>
              <a:off x="3412687" y="4649029"/>
              <a:ext cx="9466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2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Craig Venter</a:t>
              </a:r>
              <a:endParaRPr lang="nl-NL" sz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Groep 4"/>
          <p:cNvGrpSpPr/>
          <p:nvPr/>
        </p:nvGrpSpPr>
        <p:grpSpPr>
          <a:xfrm>
            <a:off x="902356" y="2332072"/>
            <a:ext cx="4071966" cy="2550571"/>
            <a:chOff x="899592" y="2332071"/>
            <a:chExt cx="4071966" cy="2550571"/>
          </a:xfrm>
        </p:grpSpPr>
        <p:sp>
          <p:nvSpPr>
            <p:cNvPr id="33" name="Toelichting met PIJL-LINKS 24"/>
            <p:cNvSpPr/>
            <p:nvPr/>
          </p:nvSpPr>
          <p:spPr bwMode="auto">
            <a:xfrm>
              <a:off x="899592" y="2332071"/>
              <a:ext cx="4071966" cy="2550571"/>
            </a:xfrm>
            <a:prstGeom prst="leftArrowCallout">
              <a:avLst>
                <a:gd name="adj1" fmla="val 14482"/>
                <a:gd name="adj2" fmla="val 7241"/>
                <a:gd name="adj3" fmla="val 25000"/>
                <a:gd name="adj4" fmla="val 72189"/>
              </a:avLst>
            </a:prstGeom>
            <a:ln>
              <a:headEnd type="none" w="med" len="med"/>
              <a:tailEnd type="triangle" w="lg" len="lg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>
                <a:buNone/>
              </a:pPr>
              <a:r>
                <a:rPr lang="en-US" sz="4400" b="1" dirty="0">
                  <a:latin typeface="Calibri" pitchFamily="34" charset="0"/>
                </a:rPr>
                <a:t>1990</a:t>
              </a:r>
              <a:br>
                <a:rPr lang="en-US" sz="2800" dirty="0">
                  <a:latin typeface="Calibri" pitchFamily="34" charset="0"/>
                </a:rPr>
              </a:br>
              <a:endParaRPr lang="en-US" sz="2800" dirty="0">
                <a:latin typeface="Calibri" pitchFamily="34" charset="0"/>
              </a:endParaRPr>
            </a:p>
            <a:p>
              <a:pPr algn="l">
                <a:buNone/>
              </a:pPr>
              <a:br>
                <a:rPr lang="en-US" sz="600" dirty="0">
                  <a:latin typeface="Calibri" pitchFamily="34" charset="0"/>
                </a:rPr>
              </a:br>
              <a:endParaRPr lang="en-US" sz="600" dirty="0">
                <a:latin typeface="Calibri" pitchFamily="34" charset="0"/>
              </a:endParaRPr>
            </a:p>
            <a:p>
              <a:pPr algn="l">
                <a:buNone/>
              </a:pPr>
              <a:br>
                <a:rPr lang="en-US" sz="600" dirty="0">
                  <a:latin typeface="Calibri" pitchFamily="34" charset="0"/>
                </a:rPr>
              </a:br>
              <a:endParaRPr lang="en-US" sz="600" dirty="0">
                <a:latin typeface="Calibri" pitchFamily="34" charset="0"/>
              </a:endParaRPr>
            </a:p>
            <a:p>
              <a:pPr algn="l">
                <a:buNone/>
              </a:pPr>
              <a:br>
                <a:rPr lang="en-US" sz="600" dirty="0">
                  <a:latin typeface="Calibri" pitchFamily="34" charset="0"/>
                </a:rPr>
              </a:br>
              <a:r>
                <a:rPr lang="en-US" dirty="0">
                  <a:latin typeface="Calibri" pitchFamily="34" charset="0"/>
                </a:rPr>
                <a:t>The public Human Genome Project aims to sequence the human genome by 2005.</a:t>
              </a:r>
            </a:p>
          </p:txBody>
        </p:sp>
        <p:pic>
          <p:nvPicPr>
            <p:cNvPr id="104452" name="Picture 4" descr="Francis Collins official photo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962" y="2435389"/>
              <a:ext cx="1143360" cy="14292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hthoek 37"/>
            <p:cNvSpPr/>
            <p:nvPr/>
          </p:nvSpPr>
          <p:spPr>
            <a:xfrm>
              <a:off x="3764451" y="3565786"/>
              <a:ext cx="106638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2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Francis Collins</a:t>
              </a:r>
              <a:endParaRPr lang="nl-NL" sz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65799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22565 -0.0011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Genome Project Raises Fears, Hopes | Discovery Institute">
            <a:extLst>
              <a:ext uri="{FF2B5EF4-FFF2-40B4-BE49-F238E27FC236}">
                <a16:creationId xmlns:a16="http://schemas.microsoft.com/office/drawing/2014/main" id="{55F033B5-2EA7-11AF-A4B7-236D507549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2E83E3BB-197F-47AF-9F2D-31404D4EB12B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87B0572-173D-464F-1B73-FA9360D90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64" y="709989"/>
            <a:ext cx="5481826" cy="573628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8158164-BE52-A9E8-88A8-1E6E517E2C31}"/>
              </a:ext>
            </a:extLst>
          </p:cNvPr>
          <p:cNvSpPr txBox="1"/>
          <p:nvPr/>
        </p:nvSpPr>
        <p:spPr>
          <a:xfrm>
            <a:off x="6057506" y="968885"/>
            <a:ext cx="2444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200" u="none" dirty="0">
                <a:latin typeface="Calibri" panose="020F0502020204030204" pitchFamily="34" charset="0"/>
                <a:cs typeface="Calibri" panose="020F0502020204030204" pitchFamily="34" charset="0"/>
              </a:rPr>
              <a:t>cloned genomes</a:t>
            </a:r>
            <a:endParaRPr lang="nl-BE" sz="12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B4A8D01-37EF-7E02-F029-8EABE24FF993}"/>
              </a:ext>
            </a:extLst>
          </p:cNvPr>
          <p:cNvSpPr txBox="1"/>
          <p:nvPr/>
        </p:nvSpPr>
        <p:spPr>
          <a:xfrm>
            <a:off x="6057506" y="1545346"/>
            <a:ext cx="2444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200" u="none" dirty="0">
                <a:latin typeface="Calibri" panose="020F0502020204030204" pitchFamily="34" charset="0"/>
                <a:cs typeface="Calibri" panose="020F0502020204030204" pitchFamily="34" charset="0"/>
              </a:rPr>
              <a:t>genomes divided into large segments of known order</a:t>
            </a:r>
            <a:endParaRPr lang="nl-BE" sz="12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C776D8F-0693-C5E9-C55B-1C5895AD89EE}"/>
              </a:ext>
            </a:extLst>
          </p:cNvPr>
          <p:cNvSpPr txBox="1"/>
          <p:nvPr/>
        </p:nvSpPr>
        <p:spPr>
          <a:xfrm>
            <a:off x="6057506" y="2078141"/>
            <a:ext cx="2444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200" u="none" dirty="0">
                <a:latin typeface="Calibri" panose="020F0502020204030204" pitchFamily="34" charset="0"/>
                <a:cs typeface="Calibri" panose="020F0502020204030204" pitchFamily="34" charset="0"/>
              </a:rPr>
              <a:t>ordered genome segments</a:t>
            </a:r>
            <a:endParaRPr lang="nl-BE" sz="12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EB25F90-EDA6-9C17-6EE7-A2BE83149FCA}"/>
              </a:ext>
            </a:extLst>
          </p:cNvPr>
          <p:cNvSpPr txBox="1"/>
          <p:nvPr/>
        </p:nvSpPr>
        <p:spPr>
          <a:xfrm>
            <a:off x="6057506" y="2439922"/>
            <a:ext cx="2444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200" u="none" dirty="0">
                <a:latin typeface="Calibri" panose="020F0502020204030204" pitchFamily="34" charset="0"/>
                <a:cs typeface="Calibri" panose="020F0502020204030204" pitchFamily="34" charset="0"/>
              </a:rPr>
              <a:t>multiple genome portions are sheared into variable sized segments</a:t>
            </a:r>
            <a:endParaRPr lang="nl-BE" sz="12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4370475-3DD0-6047-8BC0-1D0B3408D9DF}"/>
              </a:ext>
            </a:extLst>
          </p:cNvPr>
          <p:cNvSpPr txBox="1"/>
          <p:nvPr/>
        </p:nvSpPr>
        <p:spPr>
          <a:xfrm>
            <a:off x="6057506" y="3457326"/>
            <a:ext cx="2444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200" u="none" dirty="0">
                <a:latin typeface="Calibri" panose="020F0502020204030204" pitchFamily="34" charset="0"/>
                <a:cs typeface="Calibri" panose="020F0502020204030204" pitchFamily="34" charset="0"/>
              </a:rPr>
              <a:t>unordered sequenced segments</a:t>
            </a:r>
            <a:endParaRPr lang="nl-BE" sz="12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AFBC513-2851-0553-1CC0-DE8DC8529CB8}"/>
              </a:ext>
            </a:extLst>
          </p:cNvPr>
          <p:cNvSpPr txBox="1"/>
          <p:nvPr/>
        </p:nvSpPr>
        <p:spPr>
          <a:xfrm>
            <a:off x="6057506" y="4177406"/>
            <a:ext cx="2444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200" u="none" dirty="0">
                <a:latin typeface="Calibri" panose="020F0502020204030204" pitchFamily="34" charset="0"/>
                <a:cs typeface="Calibri" panose="020F0502020204030204" pitchFamily="34" charset="0"/>
              </a:rPr>
              <a:t>computational automated assembly</a:t>
            </a:r>
            <a:endParaRPr lang="nl-BE" sz="12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070A13EC-EE5B-71E3-7CA5-3934F445FDBF}"/>
              </a:ext>
            </a:extLst>
          </p:cNvPr>
          <p:cNvSpPr txBox="1"/>
          <p:nvPr/>
        </p:nvSpPr>
        <p:spPr>
          <a:xfrm>
            <a:off x="6057506" y="4847544"/>
            <a:ext cx="2444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200" u="none" dirty="0">
                <a:latin typeface="Calibri" panose="020F0502020204030204" pitchFamily="34" charset="0"/>
                <a:cs typeface="Calibri" panose="020F0502020204030204" pitchFamily="34" charset="0"/>
              </a:rPr>
              <a:t>resulting overlapping sequence segments (the higher the coverage the better the quality of the sequencing)</a:t>
            </a:r>
            <a:endParaRPr lang="nl-BE" sz="12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E11008BB-0D1E-797F-0F25-3067126D948F}"/>
              </a:ext>
            </a:extLst>
          </p:cNvPr>
          <p:cNvSpPr txBox="1"/>
          <p:nvPr/>
        </p:nvSpPr>
        <p:spPr>
          <a:xfrm>
            <a:off x="6057506" y="5824298"/>
            <a:ext cx="2444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200" u="none" dirty="0">
                <a:latin typeface="Calibri" panose="020F0502020204030204" pitchFamily="34" charset="0"/>
                <a:cs typeface="Calibri" panose="020F0502020204030204" pitchFamily="34" charset="0"/>
              </a:rPr>
              <a:t>overlapping sequence segments combined to construct the genome consensus</a:t>
            </a:r>
            <a:endParaRPr lang="nl-BE" sz="12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Afgeronde rechthoek 20">
            <a:extLst>
              <a:ext uri="{FF2B5EF4-FFF2-40B4-BE49-F238E27FC236}">
                <a16:creationId xmlns:a16="http://schemas.microsoft.com/office/drawing/2014/main" id="{3097803F-FF6D-2B13-600F-0F76EB1A887C}"/>
              </a:ext>
            </a:extLst>
          </p:cNvPr>
          <p:cNvSpPr/>
          <p:nvPr/>
        </p:nvSpPr>
        <p:spPr bwMode="auto">
          <a:xfrm>
            <a:off x="477217" y="681283"/>
            <a:ext cx="5265882" cy="943384"/>
          </a:xfrm>
          <a:prstGeom prst="roundRect">
            <a:avLst>
              <a:gd name="adj" fmla="val 5068"/>
            </a:avLst>
          </a:prstGeom>
          <a:solidFill>
            <a:srgbClr val="28B4F4"/>
          </a:solidFill>
          <a:ln>
            <a:headEnd type="none" w="med" len="med"/>
            <a:tailEnd type="triangle" w="lg" len="lg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b="1" u="none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hierarchical shotgun sequencing</a:t>
            </a:r>
          </a:p>
          <a:p>
            <a:pPr>
              <a:buNone/>
            </a:pPr>
            <a:r>
              <a:rPr kumimoji="0" lang="en-US" sz="2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  <a:r>
              <a:rPr kumimoji="0" lang="en-US" sz="22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Human Genome Project (HUGO)</a:t>
            </a:r>
            <a:endParaRPr kumimoji="0" lang="nl-BE" sz="22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1D73FFD2-B58F-D674-0910-709FD41664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77" y="493965"/>
            <a:ext cx="382256" cy="38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61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Genome Project Raises Fears, Hopes | Discovery Institute">
            <a:extLst>
              <a:ext uri="{FF2B5EF4-FFF2-40B4-BE49-F238E27FC236}">
                <a16:creationId xmlns:a16="http://schemas.microsoft.com/office/drawing/2014/main" id="{55F033B5-2EA7-11AF-A4B7-236D507549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2E83E3BB-197F-47AF-9F2D-31404D4EB12B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7C9195A1-FA48-0EE9-5D6F-D9800573996C}"/>
              </a:ext>
            </a:extLst>
          </p:cNvPr>
          <p:cNvSpPr txBox="1"/>
          <p:nvPr/>
        </p:nvSpPr>
        <p:spPr>
          <a:xfrm>
            <a:off x="3787350" y="1056014"/>
            <a:ext cx="2444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200" u="none" dirty="0">
                <a:latin typeface="Calibri" panose="020F0502020204030204" pitchFamily="34" charset="0"/>
                <a:cs typeface="Calibri" panose="020F0502020204030204" pitchFamily="34" charset="0"/>
              </a:rPr>
              <a:t>cloned genomes</a:t>
            </a:r>
            <a:endParaRPr lang="nl-BE" sz="12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E4559B0A-10BC-6C70-8141-27E550B51AF7}"/>
              </a:ext>
            </a:extLst>
          </p:cNvPr>
          <p:cNvSpPr txBox="1"/>
          <p:nvPr/>
        </p:nvSpPr>
        <p:spPr>
          <a:xfrm>
            <a:off x="3787350" y="1632475"/>
            <a:ext cx="2444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200" u="none" dirty="0">
                <a:latin typeface="Calibri" panose="020F0502020204030204" pitchFamily="34" charset="0"/>
                <a:cs typeface="Calibri" panose="020F0502020204030204" pitchFamily="34" charset="0"/>
              </a:rPr>
              <a:t>multiple genomes are sheared into variable sized segments</a:t>
            </a:r>
            <a:endParaRPr lang="nl-BE" sz="12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D680C9BF-870F-80C0-7494-91672166A5CD}"/>
              </a:ext>
            </a:extLst>
          </p:cNvPr>
          <p:cNvSpPr txBox="1"/>
          <p:nvPr/>
        </p:nvSpPr>
        <p:spPr>
          <a:xfrm>
            <a:off x="3787350" y="2517783"/>
            <a:ext cx="2444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200" u="none" dirty="0">
                <a:latin typeface="Calibri" panose="020F0502020204030204" pitchFamily="34" charset="0"/>
                <a:cs typeface="Calibri" panose="020F0502020204030204" pitchFamily="34" charset="0"/>
              </a:rPr>
              <a:t>unordered sequenced segments</a:t>
            </a:r>
            <a:endParaRPr lang="nl-BE" sz="12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EB56466F-030A-DB91-38FE-C7444E929EA8}"/>
              </a:ext>
            </a:extLst>
          </p:cNvPr>
          <p:cNvSpPr txBox="1"/>
          <p:nvPr/>
        </p:nvSpPr>
        <p:spPr>
          <a:xfrm>
            <a:off x="3787350" y="3504301"/>
            <a:ext cx="2444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200" u="none" dirty="0">
                <a:latin typeface="Calibri" panose="020F0502020204030204" pitchFamily="34" charset="0"/>
                <a:cs typeface="Calibri" panose="020F0502020204030204" pitchFamily="34" charset="0"/>
              </a:rPr>
              <a:t>computational automated assembly</a:t>
            </a:r>
            <a:endParaRPr lang="nl-BE" sz="12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844AFCBF-E20E-3742-0005-F6F491530E40}"/>
              </a:ext>
            </a:extLst>
          </p:cNvPr>
          <p:cNvSpPr txBox="1"/>
          <p:nvPr/>
        </p:nvSpPr>
        <p:spPr>
          <a:xfrm>
            <a:off x="3787350" y="4027407"/>
            <a:ext cx="2444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200" u="none" dirty="0">
                <a:latin typeface="Calibri" panose="020F0502020204030204" pitchFamily="34" charset="0"/>
                <a:cs typeface="Calibri" panose="020F0502020204030204" pitchFamily="34" charset="0"/>
              </a:rPr>
              <a:t>resulting overlapping sequence segments (the higher the coverage the better the quality of the sequencing)</a:t>
            </a:r>
            <a:endParaRPr lang="nl-BE" sz="12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C8F78C9A-35CB-392A-21A3-2E353F01D232}"/>
              </a:ext>
            </a:extLst>
          </p:cNvPr>
          <p:cNvSpPr txBox="1"/>
          <p:nvPr/>
        </p:nvSpPr>
        <p:spPr>
          <a:xfrm>
            <a:off x="3787350" y="5119339"/>
            <a:ext cx="2444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200" u="none" dirty="0">
                <a:latin typeface="Calibri" panose="020F0502020204030204" pitchFamily="34" charset="0"/>
                <a:cs typeface="Calibri" panose="020F0502020204030204" pitchFamily="34" charset="0"/>
              </a:rPr>
              <a:t>overlapping sequence segments combined to construct the genome consensus</a:t>
            </a:r>
            <a:endParaRPr lang="nl-BE" sz="12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Afbeelding 32">
            <a:extLst>
              <a:ext uri="{FF2B5EF4-FFF2-40B4-BE49-F238E27FC236}">
                <a16:creationId xmlns:a16="http://schemas.microsoft.com/office/drawing/2014/main" id="{43418EA8-0724-1339-9307-E8058768E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952" y="840387"/>
            <a:ext cx="5684192" cy="4767152"/>
          </a:xfrm>
          <a:prstGeom prst="rect">
            <a:avLst/>
          </a:prstGeom>
        </p:spPr>
      </p:pic>
      <p:sp>
        <p:nvSpPr>
          <p:cNvPr id="34" name="Afgeronde rechthoek 25">
            <a:extLst>
              <a:ext uri="{FF2B5EF4-FFF2-40B4-BE49-F238E27FC236}">
                <a16:creationId xmlns:a16="http://schemas.microsoft.com/office/drawing/2014/main" id="{B18503EA-5156-5B13-6CCB-50EAC3A1397E}"/>
              </a:ext>
            </a:extLst>
          </p:cNvPr>
          <p:cNvSpPr/>
          <p:nvPr/>
        </p:nvSpPr>
        <p:spPr bwMode="auto">
          <a:xfrm>
            <a:off x="6336893" y="689823"/>
            <a:ext cx="5265882" cy="943384"/>
          </a:xfrm>
          <a:prstGeom prst="roundRect">
            <a:avLst>
              <a:gd name="adj" fmla="val 5068"/>
            </a:avLst>
          </a:prstGeom>
          <a:solidFill>
            <a:srgbClr val="28B4F4"/>
          </a:solidFill>
          <a:ln>
            <a:headEnd type="none" w="med" len="med"/>
            <a:tailEnd type="triangle" w="lg" len="lg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buNone/>
            </a:pPr>
            <a:r>
              <a:rPr lang="en-US" b="1" u="none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whole genome shotgun (WGS) sequencing</a:t>
            </a:r>
          </a:p>
          <a:p>
            <a:pPr>
              <a:buNone/>
            </a:pPr>
            <a:r>
              <a:rPr kumimoji="0" lang="en-US" sz="2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private</a:t>
            </a:r>
            <a:r>
              <a:rPr kumimoji="0" lang="en-US" sz="22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Human Genome Project (Celera)</a:t>
            </a:r>
            <a:endParaRPr kumimoji="0" lang="nl-BE" sz="22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Afbeelding 34">
            <a:extLst>
              <a:ext uri="{FF2B5EF4-FFF2-40B4-BE49-F238E27FC236}">
                <a16:creationId xmlns:a16="http://schemas.microsoft.com/office/drawing/2014/main" id="{9647C241-7C14-1BF4-EB8D-B0ABE014AD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753" y="502505"/>
            <a:ext cx="382256" cy="38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2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1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339CAC3FE5A9439143D9B4DD3762DA" ma:contentTypeVersion="14" ma:contentTypeDescription="Een nieuw document maken." ma:contentTypeScope="" ma:versionID="fb1a8d051e6ff15d443e0a32fd6d9be9">
  <xsd:schema xmlns:xsd="http://www.w3.org/2001/XMLSchema" xmlns:xs="http://www.w3.org/2001/XMLSchema" xmlns:p="http://schemas.microsoft.com/office/2006/metadata/properties" xmlns:ns3="e9eefd5e-eb8a-4690-b8a3-e9c1d5bacbad" xmlns:ns4="accf210d-3568-470d-bc24-8f84c293f95d" targetNamespace="http://schemas.microsoft.com/office/2006/metadata/properties" ma:root="true" ma:fieldsID="f000960c707aff4946141eb41533ec65" ns3:_="" ns4:_="">
    <xsd:import namespace="e9eefd5e-eb8a-4690-b8a3-e9c1d5bacbad"/>
    <xsd:import namespace="accf210d-3568-470d-bc24-8f84c293f95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efd5e-eb8a-4690-b8a3-e9c1d5bacb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f210d-3568-470d-bc24-8f84c293f95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C5718A-2547-4B94-9008-338DF867F1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eefd5e-eb8a-4690-b8a3-e9c1d5bacbad"/>
    <ds:schemaRef ds:uri="accf210d-3568-470d-bc24-8f84c293f9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5117E9-A874-420C-A015-9ABC6EA90816}">
  <ds:schemaRefs>
    <ds:schemaRef ds:uri="http://schemas.microsoft.com/office/2006/documentManagement/types"/>
    <ds:schemaRef ds:uri="http://purl.org/dc/elements/1.1/"/>
    <ds:schemaRef ds:uri="e9eefd5e-eb8a-4690-b8a3-e9c1d5bacbad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ccf210d-3568-470d-bc24-8f84c293f95d"/>
  </ds:schemaRefs>
</ds:datastoreItem>
</file>

<file path=customXml/itemProps3.xml><?xml version="1.0" encoding="utf-8"?>
<ds:datastoreItem xmlns:ds="http://schemas.openxmlformats.org/officeDocument/2006/customXml" ds:itemID="{8598C54B-4D5B-4FAF-928A-AE44334ACE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2413</TotalTime>
  <Words>621</Words>
  <Application>Microsoft Macintosh PowerPoint</Application>
  <PresentationFormat>Breedbeeld</PresentationFormat>
  <Paragraphs>153</Paragraphs>
  <Slides>32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7" baseType="lpstr">
      <vt:lpstr>UGent Panno Text</vt:lpstr>
      <vt:lpstr>Arial</vt:lpstr>
      <vt:lpstr>Calibri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Why learning to code is so damn hard?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UGent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Peter Dawyndt</dc:creator>
  <cp:lastModifiedBy>Jacques Eichperger</cp:lastModifiedBy>
  <cp:revision>63</cp:revision>
  <cp:lastPrinted>2022-04-08T13:30:40Z</cp:lastPrinted>
  <dcterms:created xsi:type="dcterms:W3CDTF">2017-05-23T06:15:29Z</dcterms:created>
  <dcterms:modified xsi:type="dcterms:W3CDTF">2024-05-07T14:29:37Z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0x010100C9339CAC3FE5A9439143D9B4DD3762DA</vt:lpwstr>
  </property>
</Properties>
</file>