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426" r:id="rId3"/>
    <p:sldId id="308" r:id="rId4"/>
    <p:sldId id="263" r:id="rId5"/>
    <p:sldId id="316" r:id="rId6"/>
    <p:sldId id="421" r:id="rId7"/>
    <p:sldId id="422" r:id="rId8"/>
    <p:sldId id="266" r:id="rId9"/>
    <p:sldId id="425" r:id="rId10"/>
    <p:sldId id="428" r:id="rId11"/>
    <p:sldId id="432" r:id="rId12"/>
    <p:sldId id="423" r:id="rId13"/>
    <p:sldId id="431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9939" autoAdjust="0"/>
  </p:normalViewPr>
  <p:slideViewPr>
    <p:cSldViewPr snapToGrid="0">
      <p:cViewPr varScale="1">
        <p:scale>
          <a:sx n="89" d="100"/>
          <a:sy n="89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5D041-0004-411C-849D-05D9C9244730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E8F04-AF32-4EFC-B235-7EC8709680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8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E8F04-AF32-4EFC-B235-7EC8709680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7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Hoe </a:t>
            </a:r>
            <a:r>
              <a:rPr lang="en-GB" dirty="0" err="1"/>
              <a:t>registreren</a:t>
            </a:r>
            <a:r>
              <a:rPr lang="en-GB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E8F04-AF32-4EFC-B235-7EC8709680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35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8F04-AF32-4EFC-B235-7EC8709680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7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Jonas graag toevoegen foto’s winter games </a:t>
            </a:r>
          </a:p>
          <a:p>
            <a:r>
              <a:rPr lang="nl-BE" baseline="0" dirty="0"/>
              <a:t> Houston, Perth </a:t>
            </a:r>
            <a:r>
              <a:rPr lang="nl-BE" baseline="0" dirty="0" err="1"/>
              <a:t>etc</a:t>
            </a:r>
            <a:r>
              <a:rPr lang="nl-BE" baseline="0" dirty="0"/>
              <a:t>…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2D01-5544-4716-B544-BDC2E03B48B5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082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Iets zeggen</a:t>
            </a:r>
            <a:r>
              <a:rPr lang="nl-BE" baseline="0" dirty="0"/>
              <a:t> over winter games?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2D01-5544-4716-B544-BDC2E03B48B5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8F04-AF32-4EFC-B235-7EC8709680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3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2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7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7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52" y="1577340"/>
            <a:ext cx="5309195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599" y="1577340"/>
            <a:ext cx="5309195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9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78" y="2125980"/>
            <a:ext cx="10374291" cy="14401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57" y="3840480"/>
            <a:ext cx="8543533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57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1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0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5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77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5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738F-80B9-4CE0-BE47-7BE8D6734BF8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B076-F170-48E8-A6C0-F670B54C21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6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tiff"/><Relationship Id="rId7" Type="http://schemas.openxmlformats.org/officeDocument/2006/relationships/image" Target="../media/image35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iff"/><Relationship Id="rId5" Type="http://schemas.openxmlformats.org/officeDocument/2006/relationships/image" Target="../media/image33.jpeg"/><Relationship Id="rId4" Type="http://schemas.openxmlformats.org/officeDocument/2006/relationships/image" Target="../media/image32.tiff"/><Relationship Id="rId9" Type="http://schemas.openxmlformats.org/officeDocument/2006/relationships/image" Target="../media/image37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2.tiff"/><Relationship Id="rId7" Type="http://schemas.openxmlformats.org/officeDocument/2006/relationships/image" Target="../media/image26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10" Type="http://schemas.openxmlformats.org/officeDocument/2006/relationships/image" Target="../media/image29.jpeg"/><Relationship Id="rId4" Type="http://schemas.openxmlformats.org/officeDocument/2006/relationships/image" Target="../media/image23.tiff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524000" y="1494971"/>
            <a:ext cx="9144000" cy="201499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World Transplant Games Perth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15-21 April 2023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524000" y="3947826"/>
            <a:ext cx="9144000" cy="1655762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6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459DCB4-8A6C-704D-9D60-2E5AC13B9785}"/>
              </a:ext>
            </a:extLst>
          </p:cNvPr>
          <p:cNvSpPr txBox="1"/>
          <p:nvPr/>
        </p:nvSpPr>
        <p:spPr>
          <a:xfrm>
            <a:off x="3913723" y="187792"/>
            <a:ext cx="78522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solidFill>
                  <a:schemeClr val="bg1"/>
                </a:solidFill>
              </a:rPr>
              <a:t>TEAM BELGIUM</a:t>
            </a:r>
          </a:p>
          <a:p>
            <a:pPr algn="r"/>
            <a:r>
              <a:rPr lang="nl-BE" sz="4400" dirty="0">
                <a:solidFill>
                  <a:schemeClr val="bg1"/>
                </a:solidFill>
              </a:rPr>
              <a:t>14 atleten 20 medailles</a:t>
            </a:r>
          </a:p>
          <a:p>
            <a:pPr algn="r"/>
            <a:endParaRPr lang="nl-BE" sz="440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02E1D2-F788-5244-92E5-97D28D81C7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32" y="957233"/>
            <a:ext cx="4454522" cy="33424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27D2215-FBE9-5444-BF01-84B07915AB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68654" y="1885071"/>
            <a:ext cx="2511793" cy="18828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5F11B67-7E5A-7746-9CEA-E0C0F94B38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32" y="4424677"/>
            <a:ext cx="1751136" cy="23348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15AE5D-A6C4-A749-AB63-5037E803A9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095" y="4201204"/>
            <a:ext cx="3322905" cy="255832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9C24B3-8173-134D-AE59-A19D9EB50D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082" y="1722071"/>
            <a:ext cx="3952806" cy="26352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E1E609B-02AB-A24A-97E4-1C43C7BCB3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268" y="4805632"/>
            <a:ext cx="3116939" cy="207889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A6F914-F87C-2F4F-AFC8-3AF17A739B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08" y="3860770"/>
            <a:ext cx="2372929" cy="316390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7B5CEA9-7844-A24C-A077-262EE86F50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229" y="4357275"/>
            <a:ext cx="1727732" cy="25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459DCB4-8A6C-704D-9D60-2E5AC13B9785}"/>
              </a:ext>
            </a:extLst>
          </p:cNvPr>
          <p:cNvSpPr txBox="1"/>
          <p:nvPr/>
        </p:nvSpPr>
        <p:spPr>
          <a:xfrm>
            <a:off x="2563224" y="469146"/>
            <a:ext cx="7852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solidFill>
                  <a:schemeClr val="bg1"/>
                </a:solidFill>
              </a:rPr>
              <a:t>Dankbaarheid voor de donoren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178CD4-7EA2-2A41-B975-6F7F11C7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61" y="2082017"/>
            <a:ext cx="2977369" cy="39698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CCB93C4-7FD5-D14B-9B87-E84A1B08FA28}"/>
              </a:ext>
            </a:extLst>
          </p:cNvPr>
          <p:cNvSpPr txBox="1"/>
          <p:nvPr/>
        </p:nvSpPr>
        <p:spPr>
          <a:xfrm>
            <a:off x="5528603" y="2560320"/>
            <a:ext cx="592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Jozefien droeg haar medaille op aan haar mama die haar een nier doneerde</a:t>
            </a:r>
          </a:p>
        </p:txBody>
      </p:sp>
    </p:spTree>
    <p:extLst>
      <p:ext uri="{BB962C8B-B14F-4D97-AF65-F5344CB8AC3E}">
        <p14:creationId xmlns:p14="http://schemas.microsoft.com/office/powerpoint/2010/main" val="410801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2321" y="2323104"/>
            <a:ext cx="8234376" cy="1440180"/>
          </a:xfrm>
        </p:spPr>
        <p:txBody>
          <a:bodyPr/>
          <a:lstStyle/>
          <a:p>
            <a:pPr algn="ctr"/>
            <a:r>
              <a:rPr lang="nl-BE" sz="7248" b="1" spc="109" dirty="0">
                <a:solidFill>
                  <a:srgbClr val="DC1E34"/>
                </a:solidFill>
                <a:latin typeface="Calibri"/>
                <a:cs typeface="Calibri"/>
              </a:rPr>
              <a:t>2027... Leuven !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nl-BE" sz="1631" b="1" dirty="0"/>
              <a:t> </a:t>
            </a:r>
          </a:p>
          <a:p>
            <a:r>
              <a:rPr lang="en-US" dirty="0"/>
              <a:t> </a:t>
            </a:r>
            <a:endParaRPr lang="nl-BE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087" y="4218794"/>
            <a:ext cx="2450930" cy="15534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514" y="4218794"/>
            <a:ext cx="4049327" cy="155340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483" y="589715"/>
            <a:ext cx="1919618" cy="13995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530" y="589716"/>
            <a:ext cx="2875033" cy="1417901"/>
          </a:xfrm>
          <a:prstGeom prst="rect">
            <a:avLst/>
          </a:prstGeom>
        </p:spPr>
      </p:pic>
      <p:pic>
        <p:nvPicPr>
          <p:cNvPr id="2050" name="Picture 2" descr="ATLA – Pagina 3 – Atletiekclub Lanaken vz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604" y="589716"/>
            <a:ext cx="2021263" cy="14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indejaarscorrida « Leven in Leuv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908" y="589716"/>
            <a:ext cx="1890533" cy="14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psporthal, Leuven | KU Leuven scoort met duurzame Topsporthal - Bouwen  aan Vlaanderen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0348" y="4214275"/>
            <a:ext cx="2637143" cy="15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99FEB55-FDE6-BD4C-8B2D-A497A64292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4394"/>
            <a:ext cx="8746625" cy="564886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2C1A2D8-8910-0748-8961-917EB513FFBD}"/>
              </a:ext>
            </a:extLst>
          </p:cNvPr>
          <p:cNvSpPr txBox="1"/>
          <p:nvPr/>
        </p:nvSpPr>
        <p:spPr>
          <a:xfrm>
            <a:off x="3442812" y="267286"/>
            <a:ext cx="4787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nl-BE" sz="3200" dirty="0">
                <a:solidFill>
                  <a:schemeClr val="bg1"/>
                </a:solidFill>
              </a:rPr>
              <a:t>BEDANKT VOOR UW STEUN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A1D87D-078C-C54F-A63F-28AAA40FE6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703" y="1871003"/>
            <a:ext cx="3094905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9EFC9-7C65-FD46-9485-C1BDFC97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46" y="450424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WORLD TRANSPLANT GAMES 2023</a:t>
            </a:r>
            <a:br>
              <a:rPr lang="nl-BE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E8D163D-0B6B-4940-8894-A8B67D06A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1363" y="267103"/>
            <a:ext cx="4102100" cy="2235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17C17AA-3312-1642-87A4-02A4F401E4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636" y="5317264"/>
            <a:ext cx="6428935" cy="154073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58EFB36-549B-0B48-AC8F-F8F0C65A6CBE}"/>
              </a:ext>
            </a:extLst>
          </p:cNvPr>
          <p:cNvSpPr txBox="1"/>
          <p:nvPr/>
        </p:nvSpPr>
        <p:spPr>
          <a:xfrm>
            <a:off x="8004517" y="3165231"/>
            <a:ext cx="35166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24</a:t>
            </a:r>
            <a:r>
              <a:rPr lang="nl-BE" baseline="30000" dirty="0">
                <a:solidFill>
                  <a:schemeClr val="bg1"/>
                </a:solidFill>
              </a:rPr>
              <a:t>ste</a:t>
            </a:r>
            <a:r>
              <a:rPr lang="nl-BE" dirty="0">
                <a:solidFill>
                  <a:schemeClr val="bg1"/>
                </a:solidFill>
              </a:rPr>
              <a:t> editie van de Transplantspelen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1500 atleten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47 landen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17 sporten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14 Belgische atleten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FA51D4C-39B8-3149-9495-925EEB5094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23" y="1099759"/>
            <a:ext cx="5895677" cy="39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435C9-EC7E-3E4F-80A0-8B21D65C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877DEF-D481-234E-9D1B-55C2A45A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4D25BB-FDFD-C745-B2C2-3EC4A14625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57" y="678995"/>
            <a:ext cx="11033486" cy="21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3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TRANSPLANTOUX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898603B-2BF2-7A41-87D2-0BA61C376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0628"/>
            <a:ext cx="9373909" cy="6592102"/>
          </a:xfrm>
        </p:spPr>
      </p:pic>
    </p:spTree>
    <p:extLst>
      <p:ext uri="{BB962C8B-B14F-4D97-AF65-F5344CB8AC3E}">
        <p14:creationId xmlns:p14="http://schemas.microsoft.com/office/powerpoint/2010/main" val="302907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FF5915A-5E92-C446-8777-2BD0B4E4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40" y="0"/>
            <a:ext cx="10182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2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428" y="253704"/>
            <a:ext cx="9677144" cy="718485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624" b="1" spc="109" dirty="0">
                <a:solidFill>
                  <a:srgbClr val="DC1E34"/>
                </a:solidFill>
                <a:latin typeface="Calibri"/>
                <a:cs typeface="Calibri"/>
              </a:rPr>
              <a:t>Transplantoux &amp; </a:t>
            </a:r>
            <a:br>
              <a:rPr lang="nl-BE" sz="3624" b="1" spc="109" dirty="0">
                <a:solidFill>
                  <a:srgbClr val="DC1E34"/>
                </a:solidFill>
                <a:latin typeface="Calibri"/>
                <a:cs typeface="Calibri"/>
              </a:rPr>
            </a:br>
            <a:r>
              <a:rPr lang="nl-BE" sz="3624" b="1" spc="109" dirty="0">
                <a:solidFill>
                  <a:srgbClr val="DC1E34"/>
                </a:solidFill>
                <a:latin typeface="Calibri"/>
                <a:cs typeface="Calibri"/>
              </a:rPr>
              <a:t>World Transplant Games </a:t>
            </a:r>
            <a:r>
              <a:rPr lang="nl-BE" sz="3624" b="1" spc="109" dirty="0" err="1">
                <a:solidFill>
                  <a:srgbClr val="DC1E34"/>
                </a:solidFill>
                <a:latin typeface="Calibri"/>
                <a:cs typeface="Calibri"/>
              </a:rPr>
              <a:t>Federation</a:t>
            </a:r>
            <a:r>
              <a:rPr lang="nl-BE" sz="3624" b="1" spc="109" dirty="0">
                <a:solidFill>
                  <a:srgbClr val="DC1E34"/>
                </a:solidFill>
                <a:latin typeface="Calibri"/>
                <a:cs typeface="Calibri"/>
              </a:rPr>
              <a:t> (WTGF)</a:t>
            </a:r>
            <a:endParaRPr lang="nl-BE" sz="3624" dirty="0"/>
          </a:p>
        </p:txBody>
      </p:sp>
      <p:sp>
        <p:nvSpPr>
          <p:cNvPr id="5" name="Rechthoek 4"/>
          <p:cNvSpPr/>
          <p:nvPr/>
        </p:nvSpPr>
        <p:spPr>
          <a:xfrm>
            <a:off x="1499055" y="1357292"/>
            <a:ext cx="8882031" cy="3438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BE" sz="2174" dirty="0">
              <a:solidFill>
                <a:srgbClr val="215EAC"/>
              </a:solidFill>
              <a:cs typeface="Calibri"/>
            </a:endParaRPr>
          </a:p>
          <a:p>
            <a:pPr marL="258890" indent="-258890">
              <a:buBlip>
                <a:blip r:embed="rId3"/>
              </a:buBlip>
            </a:pPr>
            <a:r>
              <a:rPr lang="en-US" sz="2174" i="1" dirty="0" err="1">
                <a:solidFill>
                  <a:srgbClr val="215EAC"/>
                </a:solidFill>
                <a:cs typeface="Calibri"/>
              </a:rPr>
              <a:t>Officieel</a:t>
            </a:r>
            <a:r>
              <a:rPr lang="en-US" sz="2174" i="1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i="1" dirty="0" err="1">
                <a:solidFill>
                  <a:srgbClr val="215EAC"/>
                </a:solidFill>
                <a:cs typeface="Calibri"/>
              </a:rPr>
              <a:t>erkend</a:t>
            </a:r>
            <a:r>
              <a:rPr lang="en-US" sz="2174" i="1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i="1" dirty="0" err="1">
                <a:solidFill>
                  <a:srgbClr val="215EAC"/>
                </a:solidFill>
                <a:cs typeface="Calibri"/>
              </a:rPr>
              <a:t>als</a:t>
            </a:r>
            <a:r>
              <a:rPr lang="en-US" sz="2174" i="1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b="1" i="1" dirty="0">
                <a:solidFill>
                  <a:srgbClr val="215EAC"/>
                </a:solidFill>
                <a:cs typeface="Calibri"/>
              </a:rPr>
              <a:t>Multi-Sports for All </a:t>
            </a:r>
            <a:r>
              <a:rPr lang="en-US" sz="2174" b="1" i="1" dirty="0" err="1">
                <a:solidFill>
                  <a:srgbClr val="215EAC"/>
                </a:solidFill>
                <a:cs typeface="Calibri"/>
              </a:rPr>
              <a:t>Organisation</a:t>
            </a:r>
            <a:r>
              <a:rPr lang="en-US" sz="2174" b="1" i="1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i="1" dirty="0">
                <a:solidFill>
                  <a:srgbClr val="215EAC"/>
                </a:solidFill>
                <a:cs typeface="Calibri"/>
              </a:rPr>
              <a:t>door International Olympic Committee. </a:t>
            </a:r>
          </a:p>
          <a:p>
            <a:pPr marL="258890" indent="-258890">
              <a:buBlip>
                <a:blip r:embed="rId3"/>
              </a:buBlip>
            </a:pPr>
            <a:r>
              <a:rPr lang="en-US" sz="2174" b="1" i="1" dirty="0">
                <a:solidFill>
                  <a:srgbClr val="215EAC"/>
                </a:solidFill>
                <a:cs typeface="Calibri"/>
              </a:rPr>
              <a:t>not-for-profit organization</a:t>
            </a:r>
            <a:r>
              <a:rPr lang="en-US" sz="2174" i="1" dirty="0">
                <a:solidFill>
                  <a:srgbClr val="215EAC"/>
                </a:solidFill>
                <a:cs typeface="Calibri"/>
              </a:rPr>
              <a:t>, 60 </a:t>
            </a:r>
            <a:r>
              <a:rPr lang="en-US" sz="2174" i="1" dirty="0" err="1">
                <a:solidFill>
                  <a:srgbClr val="215EAC"/>
                </a:solidFill>
                <a:cs typeface="Calibri"/>
              </a:rPr>
              <a:t>landen</a:t>
            </a:r>
            <a:endParaRPr lang="en-US" sz="2174" i="1" dirty="0">
              <a:solidFill>
                <a:srgbClr val="215EAC"/>
              </a:solidFill>
              <a:cs typeface="Calibri"/>
            </a:endParaRPr>
          </a:p>
          <a:p>
            <a:pPr marL="258890" indent="-258890">
              <a:buBlip>
                <a:blip r:embed="rId3"/>
              </a:buBlip>
            </a:pPr>
            <a:r>
              <a:rPr lang="en-US" sz="2174" i="1" dirty="0" err="1">
                <a:solidFill>
                  <a:srgbClr val="215EAC"/>
                </a:solidFill>
                <a:cs typeface="Calibri"/>
              </a:rPr>
              <a:t>Jaarlijks</a:t>
            </a:r>
            <a:r>
              <a:rPr lang="en-US" sz="2174" i="1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i="1" dirty="0" err="1">
                <a:solidFill>
                  <a:srgbClr val="215EAC"/>
                </a:solidFill>
                <a:cs typeface="Calibri"/>
              </a:rPr>
              <a:t>afwisselend</a:t>
            </a:r>
            <a:r>
              <a:rPr lang="en-US" sz="2174" i="1" dirty="0">
                <a:solidFill>
                  <a:srgbClr val="215EAC"/>
                </a:solidFill>
                <a:cs typeface="Calibri"/>
              </a:rPr>
              <a:t> winter/summer games</a:t>
            </a:r>
          </a:p>
          <a:p>
            <a:pPr marL="258890" indent="-258890">
              <a:buBlip>
                <a:blip r:embed="rId3"/>
              </a:buBlip>
            </a:pPr>
            <a:r>
              <a:rPr lang="nl-BE" sz="2174" dirty="0">
                <a:solidFill>
                  <a:srgbClr val="215EAC"/>
                </a:solidFill>
                <a:cs typeface="Calibri"/>
              </a:rPr>
              <a:t>2018: eerste deelname Transplantoux  </a:t>
            </a:r>
            <a:r>
              <a:rPr lang="nl-BE" sz="2174" i="1" dirty="0">
                <a:solidFill>
                  <a:srgbClr val="215EAC"/>
                </a:solidFill>
                <a:cs typeface="Calibri"/>
              </a:rPr>
              <a:t>winter </a:t>
            </a:r>
            <a:r>
              <a:rPr lang="nl-BE" sz="2174" dirty="0">
                <a:solidFill>
                  <a:srgbClr val="215EAC"/>
                </a:solidFill>
                <a:cs typeface="Calibri"/>
              </a:rPr>
              <a:t>WTG</a:t>
            </a:r>
          </a:p>
          <a:p>
            <a:pPr marL="258890" indent="-258890">
              <a:buBlip>
                <a:blip r:embed="rId3"/>
              </a:buBlip>
            </a:pPr>
            <a:r>
              <a:rPr lang="nl-BE" sz="2174" dirty="0">
                <a:solidFill>
                  <a:srgbClr val="215EAC"/>
                </a:solidFill>
                <a:cs typeface="Calibri"/>
              </a:rPr>
              <a:t>2019: eerste deelname Transplantoux </a:t>
            </a:r>
            <a:r>
              <a:rPr lang="nl-BE" sz="2174" i="1" dirty="0" err="1">
                <a:solidFill>
                  <a:srgbClr val="215EAC"/>
                </a:solidFill>
                <a:cs typeface="Calibri"/>
              </a:rPr>
              <a:t>summer</a:t>
            </a:r>
            <a:r>
              <a:rPr lang="nl-BE" sz="2174" dirty="0">
                <a:solidFill>
                  <a:srgbClr val="215EAC"/>
                </a:solidFill>
                <a:cs typeface="Calibri"/>
              </a:rPr>
              <a:t> WTG</a:t>
            </a:r>
          </a:p>
          <a:p>
            <a:pPr marL="258890" indent="-258890">
              <a:buBlip>
                <a:blip r:embed="rId3"/>
              </a:buBlip>
            </a:pPr>
            <a:r>
              <a:rPr lang="nl-BE" sz="2174" dirty="0">
                <a:solidFill>
                  <a:srgbClr val="215EAC"/>
                </a:solidFill>
                <a:cs typeface="Calibri"/>
              </a:rPr>
              <a:t>2020: Transplantoux: full member WTGF .</a:t>
            </a:r>
          </a:p>
          <a:p>
            <a:pPr marL="310667" indent="-310667">
              <a:buFont typeface="Arial" panose="020B0604020202020204" pitchFamily="34" charset="0"/>
              <a:buChar char="•"/>
            </a:pPr>
            <a:endParaRPr lang="nl-BE" sz="2174" dirty="0">
              <a:solidFill>
                <a:srgbClr val="215EAC"/>
              </a:solidFill>
              <a:cs typeface="Calibri"/>
            </a:endParaRPr>
          </a:p>
          <a:p>
            <a:pPr marL="310667" indent="-310667">
              <a:buFont typeface="Arial" panose="020B0604020202020204" pitchFamily="34" charset="0"/>
              <a:buChar char="•"/>
            </a:pPr>
            <a:endParaRPr lang="nl-BE" sz="2174" dirty="0">
              <a:solidFill>
                <a:schemeClr val="accent1">
                  <a:lumMod val="20000"/>
                  <a:lumOff val="80000"/>
                </a:schemeClr>
              </a:solidFill>
              <a:cs typeface="Calibri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445" y="2732757"/>
            <a:ext cx="2889373" cy="412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994" y="5157443"/>
            <a:ext cx="2007712" cy="150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933" y="5157443"/>
            <a:ext cx="2007712" cy="150578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996" y="5157443"/>
            <a:ext cx="2007712" cy="1505784"/>
          </a:xfrm>
          <a:prstGeom prst="rect">
            <a:avLst/>
          </a:prstGeom>
        </p:spPr>
      </p:pic>
      <p:pic>
        <p:nvPicPr>
          <p:cNvPr id="10" name="Tijdelijke aanduiding voor inhoud 4"/>
          <p:cNvPicPr>
            <a:picLocks noGrp="1" noChangeAspect="1"/>
          </p:cNvPicPr>
          <p:nvPr>
            <p:ph sz="half" idx="4294967295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3931" y="3641830"/>
            <a:ext cx="2895377" cy="2307096"/>
          </a:xfr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169" y="954940"/>
            <a:ext cx="2267831" cy="17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24" b="1" spc="109" dirty="0">
                <a:solidFill>
                  <a:srgbClr val="DC1E34"/>
                </a:solidFill>
                <a:latin typeface="Calibri"/>
                <a:cs typeface="Calibri"/>
              </a:rPr>
              <a:t>WTG </a:t>
            </a:r>
            <a:r>
              <a:rPr lang="nl-BE" sz="3624" b="1" spc="109" dirty="0" err="1">
                <a:solidFill>
                  <a:srgbClr val="DC1E34"/>
                </a:solidFill>
                <a:latin typeface="Calibri"/>
                <a:cs typeface="Calibri"/>
              </a:rPr>
              <a:t>summer</a:t>
            </a:r>
            <a:r>
              <a:rPr lang="nl-BE" sz="3624" b="1" spc="109" dirty="0">
                <a:solidFill>
                  <a:srgbClr val="DC1E34"/>
                </a:solidFill>
                <a:latin typeface="Calibri"/>
                <a:cs typeface="Calibri"/>
              </a:rPr>
              <a:t> games </a:t>
            </a:r>
            <a:br>
              <a:rPr lang="nl-BE" sz="3624" b="1" spc="109" dirty="0">
                <a:solidFill>
                  <a:srgbClr val="DC1E34"/>
                </a:solidFill>
                <a:latin typeface="Calibri"/>
                <a:cs typeface="Calibri"/>
              </a:rPr>
            </a:br>
            <a:endParaRPr lang="nl-BE" sz="3624" b="1" spc="109" dirty="0">
              <a:solidFill>
                <a:srgbClr val="DC1E34"/>
              </a:solidFill>
              <a:latin typeface="Calibri"/>
              <a:cs typeface="Ca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631" b="1" dirty="0"/>
              <a:t> </a:t>
            </a:r>
          </a:p>
          <a:p>
            <a:r>
              <a:rPr lang="en-US" dirty="0"/>
              <a:t> </a:t>
            </a:r>
            <a:endParaRPr lang="nl-BE" b="1" dirty="0"/>
          </a:p>
        </p:txBody>
      </p:sp>
      <p:sp>
        <p:nvSpPr>
          <p:cNvPr id="9" name="object 3"/>
          <p:cNvSpPr txBox="1"/>
          <p:nvPr/>
        </p:nvSpPr>
        <p:spPr>
          <a:xfrm>
            <a:off x="1734632" y="960044"/>
            <a:ext cx="9199940" cy="5506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nl-BE" sz="1631" dirty="0">
              <a:solidFill>
                <a:srgbClr val="215EAC"/>
              </a:solidFill>
              <a:cs typeface="Calibri"/>
            </a:endParaRPr>
          </a:p>
          <a:p>
            <a:pPr marL="258890" indent="-258890">
              <a:buBlip>
                <a:blip r:embed="rId3"/>
              </a:buBlip>
            </a:pPr>
            <a:r>
              <a:rPr lang="en-US" sz="2174" dirty="0" err="1">
                <a:solidFill>
                  <a:srgbClr val="215EAC"/>
                </a:solidFill>
                <a:cs typeface="Calibri"/>
              </a:rPr>
              <a:t>Sinds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40 j  </a:t>
            </a:r>
          </a:p>
          <a:p>
            <a:pPr marL="258890" indent="-258890">
              <a:buBlip>
                <a:blip r:embed="rId3"/>
              </a:buBlip>
            </a:pPr>
            <a:r>
              <a:rPr lang="en-US" sz="2174" dirty="0" err="1">
                <a:solidFill>
                  <a:srgbClr val="215EAC"/>
                </a:solidFill>
                <a:cs typeface="Calibri"/>
              </a:rPr>
              <a:t>Tweejaarlijks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,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na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orgaan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-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beenmerg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Tx </a:t>
            </a:r>
          </a:p>
          <a:p>
            <a:pPr marL="258890" indent="-258890">
              <a:buBlip>
                <a:blip r:embed="rId3"/>
              </a:buBlip>
            </a:pPr>
            <a:r>
              <a:rPr lang="en-US" sz="2174" dirty="0">
                <a:solidFill>
                  <a:srgbClr val="215EAC"/>
                </a:solidFill>
                <a:cs typeface="Calibri"/>
              </a:rPr>
              <a:t>7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dagen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competitie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: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lage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tot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hoge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intensiteit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sporten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(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géén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elite)</a:t>
            </a:r>
          </a:p>
          <a:p>
            <a:endParaRPr lang="en-US" sz="2174" dirty="0">
              <a:solidFill>
                <a:srgbClr val="215EAC"/>
              </a:solidFill>
              <a:cs typeface="Calibri"/>
            </a:endParaRPr>
          </a:p>
          <a:p>
            <a:pPr marL="258890" indent="-258890">
              <a:buBlip>
                <a:blip r:embed="rId3"/>
              </a:buBlip>
            </a:pPr>
            <a:r>
              <a:rPr lang="en-US" sz="2174" dirty="0">
                <a:solidFill>
                  <a:srgbClr val="215EAC"/>
                </a:solidFill>
                <a:cs typeface="Calibri"/>
              </a:rPr>
              <a:t>~1.000 – 1.800 Tx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deelnemers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 &amp;  800 to 1.000 supporters (2019). </a:t>
            </a:r>
            <a:br>
              <a:rPr lang="en-US" sz="2174" dirty="0">
                <a:solidFill>
                  <a:srgbClr val="215EAC"/>
                </a:solidFill>
                <a:cs typeface="Calibri"/>
              </a:rPr>
            </a:br>
            <a:r>
              <a:rPr lang="en-US" sz="2174" dirty="0" err="1">
                <a:solidFill>
                  <a:srgbClr val="215EAC"/>
                </a:solidFill>
                <a:cs typeface="Calibri"/>
              </a:rPr>
              <a:t>Doel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WTG om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aantallen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te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</a:t>
            </a:r>
            <a:r>
              <a:rPr lang="en-US" sz="2174" dirty="0" err="1">
                <a:solidFill>
                  <a:srgbClr val="215EAC"/>
                </a:solidFill>
                <a:cs typeface="Calibri"/>
              </a:rPr>
              <a:t>verhogen</a:t>
            </a:r>
            <a:r>
              <a:rPr lang="en-US" sz="2174" dirty="0">
                <a:solidFill>
                  <a:srgbClr val="215EAC"/>
                </a:solidFill>
                <a:cs typeface="Calibri"/>
              </a:rPr>
              <a:t> in 2023-2025</a:t>
            </a:r>
            <a:endParaRPr lang="nl-BE" sz="2174" dirty="0">
              <a:solidFill>
                <a:srgbClr val="215EAC"/>
              </a:solidFill>
              <a:cs typeface="Calibri"/>
            </a:endParaRPr>
          </a:p>
          <a:p>
            <a:endParaRPr lang="nl-BE" sz="2174" dirty="0"/>
          </a:p>
          <a:p>
            <a:pPr>
              <a:lnSpc>
                <a:spcPts val="906"/>
              </a:lnSpc>
            </a:pPr>
            <a:endParaRPr lang="nl-BE" sz="2174" dirty="0"/>
          </a:p>
          <a:p>
            <a:pPr>
              <a:lnSpc>
                <a:spcPts val="997"/>
              </a:lnSpc>
              <a:spcBef>
                <a:spcPts val="53"/>
              </a:spcBef>
            </a:pPr>
            <a:endParaRPr lang="nl-BE" sz="2174" dirty="0"/>
          </a:p>
        </p:txBody>
      </p:sp>
      <p:pic>
        <p:nvPicPr>
          <p:cNvPr id="1026" name="Picture 2" descr="Dit weekend gaan de World Transplant Games van start - Nierpatiënten  Vereniging Nederland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8144" y="5436652"/>
            <a:ext cx="2942172" cy="12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TGF - Transplant Australi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3166" y="148334"/>
            <a:ext cx="2140248" cy="17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ld Transplant Games 2017 - Donor Family Networ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2803" y="3726737"/>
            <a:ext cx="2574172" cy="14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itish team announced for World Transplant Games - Tennis Foundation - LT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131" y="3421369"/>
            <a:ext cx="3450412" cy="17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52" y="5373101"/>
            <a:ext cx="3294015" cy="1417020"/>
          </a:xfrm>
          <a:prstGeom prst="rect">
            <a:avLst/>
          </a:prstGeom>
        </p:spPr>
      </p:pic>
      <p:pic>
        <p:nvPicPr>
          <p:cNvPr id="1034" name="Picture 10" descr="World Transplant Games 2011 | Transplant, World, Game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01" y="3496054"/>
            <a:ext cx="1956606" cy="19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28DE670-7455-EE43-A2A1-0032C8711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15" y="365125"/>
            <a:ext cx="1033215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459DCB4-8A6C-704D-9D60-2E5AC13B9785}"/>
              </a:ext>
            </a:extLst>
          </p:cNvPr>
          <p:cNvSpPr txBox="1"/>
          <p:nvPr/>
        </p:nvSpPr>
        <p:spPr>
          <a:xfrm>
            <a:off x="481206" y="567620"/>
            <a:ext cx="76639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Belangrijkste boodschap van de Spelen:  ‘ het leven van anderen te redden‘ door orgaantransplantatie en te tonen wat transplanten nog kunnen na hun transplantatie</a:t>
            </a:r>
          </a:p>
          <a:p>
            <a:r>
              <a:rPr lang="nl-BE" sz="1400" dirty="0">
                <a:solidFill>
                  <a:schemeClr val="bg1"/>
                </a:solidFill>
              </a:rPr>
              <a:t>Ook de contacten met lotgenoten (nationaal en internationaal)  staan centraal</a:t>
            </a:r>
          </a:p>
          <a:p>
            <a:endParaRPr lang="nl-BE" sz="440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8AFA61-60CA-9A4A-A049-A6C6356B06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21" y="1650196"/>
            <a:ext cx="3248180" cy="21664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C222355-19F5-5F44-9453-2005F7EC8F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111" y="1503884"/>
            <a:ext cx="2752286" cy="366971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7A58EB0-606C-2B49-B3EF-384F039702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462" y="967912"/>
            <a:ext cx="4273062" cy="284870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8B4185-6D5F-5D47-9F01-ED947E7903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65" y="3972698"/>
            <a:ext cx="1324580" cy="235536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AF4BB1A-65C3-0C47-939D-39D6A15EB1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269" y="4052981"/>
            <a:ext cx="2686403" cy="201371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AE012D8-F291-C44C-A074-4563F07E1C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131" y="3972698"/>
            <a:ext cx="3388142" cy="253972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064D78-3FBD-D648-ACCB-1A0CBFEA66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616" y="3816620"/>
            <a:ext cx="2412636" cy="160914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7FFD25-63F6-7944-B1FD-D64E1AE67A8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826" y="4987474"/>
            <a:ext cx="2494034" cy="18705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BECEB17-C43A-3344-9145-92906C49480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229" y="5212881"/>
            <a:ext cx="1186961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200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16694</TotalTime>
  <Words>232</Words>
  <Application>Microsoft Macintosh PowerPoint</Application>
  <PresentationFormat>Breedbeeld</PresentationFormat>
  <Paragraphs>50</Paragraphs>
  <Slides>13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World Transplant Games Perth 15-21 April 2023</vt:lpstr>
      <vt:lpstr>WORLD TRANSPLANT GAMES 2023 </vt:lpstr>
      <vt:lpstr>PowerPoint-presentatie</vt:lpstr>
      <vt:lpstr>TRANSPLANTOUX</vt:lpstr>
      <vt:lpstr>PowerPoint-presentatie</vt:lpstr>
      <vt:lpstr>Transplantoux &amp;  World Transplant Games Federation (WTGF)</vt:lpstr>
      <vt:lpstr>WTG summer games  </vt:lpstr>
      <vt:lpstr>PowerPoint-presentatie</vt:lpstr>
      <vt:lpstr>PowerPoint-presentatie</vt:lpstr>
      <vt:lpstr>PowerPoint-presentatie</vt:lpstr>
      <vt:lpstr>PowerPoint-presentatie</vt:lpstr>
      <vt:lpstr>2027... Leuven ! </vt:lpstr>
      <vt:lpstr>PowerPoint-presentatie</vt:lpstr>
    </vt:vector>
  </TitlesOfParts>
  <Company>UZ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Vanden Wyngaert Karsten</dc:creator>
  <cp:lastModifiedBy>Jacques Eichperger</cp:lastModifiedBy>
  <cp:revision>51</cp:revision>
  <dcterms:created xsi:type="dcterms:W3CDTF">2021-11-04T09:48:30Z</dcterms:created>
  <dcterms:modified xsi:type="dcterms:W3CDTF">2023-06-14T04:09:05Z</dcterms:modified>
</cp:coreProperties>
</file>