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1" r:id="rId4"/>
    <p:sldId id="262" r:id="rId5"/>
    <p:sldId id="267" r:id="rId6"/>
    <p:sldId id="257" r:id="rId7"/>
    <p:sldId id="266" r:id="rId8"/>
    <p:sldId id="263" r:id="rId9"/>
    <p:sldId id="264" r:id="rId10"/>
    <p:sldId id="269" r:id="rId11"/>
    <p:sldId id="259"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3" d="100"/>
          <a:sy n="113" d="100"/>
        </p:scale>
        <p:origin x="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6/14/23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6/14/23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E6497-72CE-8ECC-06F8-2D4D79D766E3}"/>
              </a:ext>
            </a:extLst>
          </p:cNvPr>
          <p:cNvSpPr>
            <a:spLocks noGrp="1"/>
          </p:cNvSpPr>
          <p:nvPr>
            <p:ph type="ctrTitle"/>
          </p:nvPr>
        </p:nvSpPr>
        <p:spPr>
          <a:xfrm>
            <a:off x="327805" y="1134546"/>
            <a:ext cx="8742846" cy="3255264"/>
          </a:xfrm>
        </p:spPr>
        <p:txBody>
          <a:bodyPr anchor="t">
            <a:normAutofit fontScale="90000"/>
          </a:bodyPr>
          <a:lstStyle/>
          <a:p>
            <a:r>
              <a:rPr lang="nl-NL" b="1" dirty="0">
                <a:latin typeface="Calibri" panose="020F0502020204030204" pitchFamily="34" charset="0"/>
                <a:cs typeface="Calibri" panose="020F0502020204030204" pitchFamily="34" charset="0"/>
              </a:rPr>
              <a:t>OBSG vzw</a:t>
            </a:r>
            <a:br>
              <a:rPr lang="nl-NL" b="1" dirty="0">
                <a:latin typeface="Calibri" panose="020F0502020204030204" pitchFamily="34" charset="0"/>
                <a:cs typeface="Calibri" panose="020F0502020204030204" pitchFamily="34" charset="0"/>
              </a:rPr>
            </a:br>
            <a:r>
              <a:rPr lang="nl-NL" b="1" dirty="0">
                <a:latin typeface="Calibri" panose="020F0502020204030204" pitchFamily="34" charset="0"/>
                <a:cs typeface="Calibri" panose="020F0502020204030204" pitchFamily="34" charset="0"/>
              </a:rPr>
              <a:t>Ontmoetingsplaat en thuis </a:t>
            </a:r>
            <a:br>
              <a:rPr lang="nl-NL" b="1" dirty="0">
                <a:latin typeface="Calibri" panose="020F0502020204030204" pitchFamily="34" charset="0"/>
                <a:cs typeface="Calibri" panose="020F0502020204030204" pitchFamily="34" charset="0"/>
              </a:rPr>
            </a:br>
            <a:r>
              <a:rPr lang="nl-NL" b="1" dirty="0">
                <a:latin typeface="Calibri" panose="020F0502020204030204" pitchFamily="34" charset="0"/>
                <a:cs typeface="Calibri" panose="020F0502020204030204" pitchFamily="34" charset="0"/>
              </a:rPr>
              <a:t>voor buitenlandse studenten </a:t>
            </a:r>
            <a:br>
              <a:rPr lang="nl-NL" b="1" dirty="0">
                <a:latin typeface="Calibri" panose="020F0502020204030204" pitchFamily="34" charset="0"/>
                <a:cs typeface="Calibri" panose="020F0502020204030204" pitchFamily="34" charset="0"/>
              </a:rPr>
            </a:br>
            <a:r>
              <a:rPr lang="nl-NL" b="1" dirty="0">
                <a:latin typeface="Calibri" panose="020F0502020204030204" pitchFamily="34" charset="0"/>
                <a:cs typeface="Calibri" panose="020F0502020204030204" pitchFamily="34" charset="0"/>
              </a:rPr>
              <a:t>in Gent</a:t>
            </a:r>
            <a:endParaRPr lang="nl-BE" b="1" dirty="0">
              <a:latin typeface="Calibri" panose="020F0502020204030204" pitchFamily="34" charset="0"/>
              <a:cs typeface="Calibri" panose="020F0502020204030204" pitchFamily="34" charset="0"/>
            </a:endParaRPr>
          </a:p>
        </p:txBody>
      </p:sp>
      <p:sp>
        <p:nvSpPr>
          <p:cNvPr id="3" name="Ondertitel 2">
            <a:extLst>
              <a:ext uri="{FF2B5EF4-FFF2-40B4-BE49-F238E27FC236}">
                <a16:creationId xmlns:a16="http://schemas.microsoft.com/office/drawing/2014/main" id="{48D17C6D-B3D9-8CC3-8E9C-683F029AF57E}"/>
              </a:ext>
            </a:extLst>
          </p:cNvPr>
          <p:cNvSpPr>
            <a:spLocks noGrp="1"/>
          </p:cNvSpPr>
          <p:nvPr>
            <p:ph type="subTitle" idx="1"/>
          </p:nvPr>
        </p:nvSpPr>
        <p:spPr>
          <a:xfrm>
            <a:off x="414068" y="4506343"/>
            <a:ext cx="8070158" cy="1540774"/>
          </a:xfrm>
        </p:spPr>
        <p:txBody>
          <a:bodyPr>
            <a:normAutofit fontScale="92500" lnSpcReduction="10000"/>
          </a:bodyPr>
          <a:lstStyle/>
          <a:p>
            <a:r>
              <a:rPr lang="nl-NL" b="1" dirty="0">
                <a:latin typeface="Calibri" panose="020F0502020204030204" pitchFamily="34" charset="0"/>
                <a:cs typeface="Calibri" panose="020F0502020204030204" pitchFamily="34" charset="0"/>
              </a:rPr>
              <a:t>Prof. Guido Van Huylenbroeck</a:t>
            </a:r>
          </a:p>
          <a:p>
            <a:r>
              <a:rPr lang="nl-NL" dirty="0">
                <a:latin typeface="Calibri" panose="020F0502020204030204" pitchFamily="34" charset="0"/>
                <a:cs typeface="Calibri" panose="020F0502020204030204" pitchFamily="34" charset="0"/>
              </a:rPr>
              <a:t>Voorzitter OBSG, </a:t>
            </a:r>
            <a:r>
              <a:rPr lang="nl-BE" dirty="0">
                <a:latin typeface="Calibri" panose="020F0502020204030204" pitchFamily="34" charset="0"/>
                <a:cs typeface="Calibri" panose="020F0502020204030204" pitchFamily="34" charset="0"/>
              </a:rPr>
              <a:t>Academisch Directeur Internationalisering UGent</a:t>
            </a:r>
          </a:p>
          <a:p>
            <a:pPr algn="r"/>
            <a:endParaRPr lang="nl-BE" dirty="0"/>
          </a:p>
          <a:p>
            <a:pPr algn="r"/>
            <a:r>
              <a:rPr lang="nl-BE" dirty="0">
                <a:latin typeface="Calibri" panose="020F0502020204030204" pitchFamily="34" charset="0"/>
                <a:cs typeface="Calibri" panose="020F0502020204030204" pitchFamily="34" charset="0"/>
              </a:rPr>
              <a:t>12 juni 2023, Rotary Club Gent</a:t>
            </a:r>
          </a:p>
          <a:p>
            <a:endParaRPr lang="nl-BE" dirty="0"/>
          </a:p>
        </p:txBody>
      </p:sp>
      <p:pic>
        <p:nvPicPr>
          <p:cNvPr id="5" name="Afbeelding 4">
            <a:extLst>
              <a:ext uri="{FF2B5EF4-FFF2-40B4-BE49-F238E27FC236}">
                <a16:creationId xmlns:a16="http://schemas.microsoft.com/office/drawing/2014/main" id="{275319C2-4AB5-2D00-81AA-8970A9E19F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4226" y="0"/>
            <a:ext cx="1371600" cy="1371600"/>
          </a:xfrm>
          <a:prstGeom prst="rect">
            <a:avLst/>
          </a:prstGeom>
        </p:spPr>
      </p:pic>
    </p:spTree>
    <p:extLst>
      <p:ext uri="{BB962C8B-B14F-4D97-AF65-F5344CB8AC3E}">
        <p14:creationId xmlns:p14="http://schemas.microsoft.com/office/powerpoint/2010/main" val="282612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FDC54-C129-CEAE-C678-0E489A2B796B}"/>
              </a:ext>
            </a:extLst>
          </p:cNvPr>
          <p:cNvSpPr>
            <a:spLocks noGrp="1"/>
          </p:cNvSpPr>
          <p:nvPr>
            <p:ph type="title"/>
          </p:nvPr>
        </p:nvSpPr>
        <p:spPr>
          <a:xfrm>
            <a:off x="256032" y="1143000"/>
            <a:ext cx="2834640" cy="1384540"/>
          </a:xfrm>
        </p:spPr>
        <p:txBody>
          <a:bodyPr anchor="t"/>
          <a:lstStyle/>
          <a:p>
            <a:r>
              <a:rPr lang="nl-NL" b="1" dirty="0"/>
              <a:t>Nieuwbouw</a:t>
            </a:r>
            <a:br>
              <a:rPr lang="nl-NL" b="1" dirty="0"/>
            </a:br>
            <a:r>
              <a:rPr lang="nl-NL" b="1" dirty="0"/>
              <a:t>plannen</a:t>
            </a:r>
            <a:endParaRPr lang="nl-BE" b="1" dirty="0"/>
          </a:p>
        </p:txBody>
      </p:sp>
      <p:pic>
        <p:nvPicPr>
          <p:cNvPr id="6" name="Tijdelijke aanduiding voor afbeelding 5">
            <a:extLst>
              <a:ext uri="{FF2B5EF4-FFF2-40B4-BE49-F238E27FC236}">
                <a16:creationId xmlns:a16="http://schemas.microsoft.com/office/drawing/2014/main" id="{C30C6345-00AC-816D-6148-EBA3DE9077A0}"/>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ijdelijke aanduiding voor tekst 3">
            <a:extLst>
              <a:ext uri="{FF2B5EF4-FFF2-40B4-BE49-F238E27FC236}">
                <a16:creationId xmlns:a16="http://schemas.microsoft.com/office/drawing/2014/main" id="{CE904C64-7B63-2475-FEF3-897B11E9DAB3}"/>
              </a:ext>
            </a:extLst>
          </p:cNvPr>
          <p:cNvSpPr>
            <a:spLocks noGrp="1"/>
          </p:cNvSpPr>
          <p:nvPr>
            <p:ph type="body" sz="half" idx="2"/>
          </p:nvPr>
        </p:nvSpPr>
        <p:spPr>
          <a:xfrm>
            <a:off x="325042" y="2440585"/>
            <a:ext cx="3047885" cy="2322576"/>
          </a:xfrm>
        </p:spPr>
        <p:txBody>
          <a:bodyPr>
            <a:normAutofit fontScale="62500" lnSpcReduction="20000"/>
          </a:bodyPr>
          <a:lstStyle/>
          <a:p>
            <a:r>
              <a:rPr lang="nl-NL" sz="2600" b="1" dirty="0">
                <a:latin typeface="Calibri" panose="020F0502020204030204" pitchFamily="34" charset="0"/>
                <a:cs typeface="Calibri" panose="020F0502020204030204" pitchFamily="34" charset="0"/>
              </a:rPr>
              <a:t>52 studentenkamers</a:t>
            </a:r>
          </a:p>
          <a:p>
            <a:r>
              <a:rPr lang="nl-NL" sz="2600" b="1" dirty="0">
                <a:latin typeface="Calibri" panose="020F0502020204030204" pitchFamily="34" charset="0"/>
                <a:cs typeface="Calibri" panose="020F0502020204030204" pitchFamily="34" charset="0"/>
              </a:rPr>
              <a:t>8 appartementen</a:t>
            </a:r>
          </a:p>
          <a:p>
            <a:r>
              <a:rPr lang="nl-NL" sz="2600" b="1" dirty="0">
                <a:latin typeface="Calibri" panose="020F0502020204030204" pitchFamily="34" charset="0"/>
                <a:cs typeface="Calibri" panose="020F0502020204030204" pitchFamily="34" charset="0"/>
              </a:rPr>
              <a:t>3 studio’s</a:t>
            </a:r>
          </a:p>
          <a:p>
            <a:endParaRPr lang="nl-NL" sz="2200" dirty="0">
              <a:latin typeface="Calibri" panose="020F0502020204030204" pitchFamily="34" charset="0"/>
              <a:cs typeface="Calibri" panose="020F0502020204030204" pitchFamily="34" charset="0"/>
            </a:endParaRPr>
          </a:p>
          <a:p>
            <a:r>
              <a:rPr lang="nl-NL" sz="2200" dirty="0">
                <a:latin typeface="Calibri" panose="020F0502020204030204" pitchFamily="34" charset="0"/>
                <a:cs typeface="Calibri" panose="020F0502020204030204" pitchFamily="34" charset="0"/>
              </a:rPr>
              <a:t>Vergunningsaanvraag september ’23</a:t>
            </a:r>
          </a:p>
          <a:p>
            <a:r>
              <a:rPr lang="nl-NL" sz="2200" dirty="0">
                <a:latin typeface="Calibri" panose="020F0502020204030204" pitchFamily="34" charset="0"/>
                <a:cs typeface="Calibri" panose="020F0502020204030204" pitchFamily="34" charset="0"/>
              </a:rPr>
              <a:t>Start nieuwbouw januari ’24</a:t>
            </a:r>
          </a:p>
          <a:p>
            <a:r>
              <a:rPr lang="nl-NL" sz="2200" dirty="0">
                <a:latin typeface="Calibri" panose="020F0502020204030204" pitchFamily="34" charset="0"/>
                <a:cs typeface="Calibri" panose="020F0502020204030204" pitchFamily="34" charset="0"/>
              </a:rPr>
              <a:t>Verhuis nieuwe Campus december ‘26</a:t>
            </a:r>
            <a:endParaRPr lang="nl-BE"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889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FDC54-C129-CEAE-C678-0E489A2B796B}"/>
              </a:ext>
            </a:extLst>
          </p:cNvPr>
          <p:cNvSpPr>
            <a:spLocks noGrp="1"/>
          </p:cNvSpPr>
          <p:nvPr>
            <p:ph type="title"/>
          </p:nvPr>
        </p:nvSpPr>
        <p:spPr>
          <a:xfrm>
            <a:off x="256031" y="1143000"/>
            <a:ext cx="3004753" cy="1220638"/>
          </a:xfrm>
        </p:spPr>
        <p:txBody>
          <a:bodyPr anchor="t">
            <a:noAutofit/>
          </a:bodyPr>
          <a:lstStyle/>
          <a:p>
            <a:r>
              <a:rPr lang="nl-NL" sz="2600" b="1" dirty="0"/>
              <a:t>KOST NIEUWBOUW</a:t>
            </a:r>
            <a:br>
              <a:rPr lang="nl-NL" sz="2600" b="1" dirty="0"/>
            </a:br>
            <a:r>
              <a:rPr lang="nl-NL" sz="2600" b="1" dirty="0"/>
              <a:t>€ 9.600.000</a:t>
            </a:r>
            <a:endParaRPr lang="nl-BE" sz="2600" b="1" dirty="0"/>
          </a:p>
        </p:txBody>
      </p:sp>
      <p:sp>
        <p:nvSpPr>
          <p:cNvPr id="4" name="Tijdelijke aanduiding voor tekst 3">
            <a:extLst>
              <a:ext uri="{FF2B5EF4-FFF2-40B4-BE49-F238E27FC236}">
                <a16:creationId xmlns:a16="http://schemas.microsoft.com/office/drawing/2014/main" id="{CE904C64-7B63-2475-FEF3-897B11E9DAB3}"/>
              </a:ext>
            </a:extLst>
          </p:cNvPr>
          <p:cNvSpPr>
            <a:spLocks noGrp="1"/>
          </p:cNvSpPr>
          <p:nvPr>
            <p:ph type="body" sz="half" idx="2"/>
          </p:nvPr>
        </p:nvSpPr>
        <p:spPr>
          <a:xfrm>
            <a:off x="256031" y="2363638"/>
            <a:ext cx="3082391" cy="3479378"/>
          </a:xfrm>
        </p:spPr>
        <p:txBody>
          <a:bodyPr/>
          <a:lstStyle/>
          <a:p>
            <a:r>
              <a:rPr lang="nl-NL" b="1" dirty="0">
                <a:latin typeface="Calibri" panose="020F0502020204030204" pitchFamily="34" charset="0"/>
                <a:cs typeface="Calibri" panose="020F0502020204030204" pitchFamily="34" charset="0"/>
              </a:rPr>
              <a:t>FINANCIERING</a:t>
            </a:r>
          </a:p>
          <a:p>
            <a:pPr marL="285750" indent="-285750">
              <a:buClr>
                <a:schemeClr val="bg1"/>
              </a:buClr>
              <a:buFont typeface="Arial" panose="020B0604020202020204" pitchFamily="34" charset="0"/>
              <a:buChar char="•"/>
            </a:pPr>
            <a:r>
              <a:rPr lang="nl-NL" dirty="0">
                <a:latin typeface="Calibri" panose="020F0502020204030204" pitchFamily="34" charset="0"/>
                <a:cs typeface="Calibri" panose="020F0502020204030204" pitchFamily="34" charset="0"/>
              </a:rPr>
              <a:t>€ 2.500.000 eigen inbreng</a:t>
            </a:r>
          </a:p>
          <a:p>
            <a:pPr marL="285750" indent="-285750">
              <a:buClr>
                <a:schemeClr val="bg1"/>
              </a:buClr>
              <a:buFont typeface="Arial" panose="020B0604020202020204" pitchFamily="34" charset="0"/>
              <a:buChar char="•"/>
            </a:pPr>
            <a:r>
              <a:rPr lang="nl-NL" dirty="0">
                <a:latin typeface="Calibri" panose="020F0502020204030204" pitchFamily="34" charset="0"/>
                <a:cs typeface="Calibri" panose="020F0502020204030204" pitchFamily="34" charset="0"/>
              </a:rPr>
              <a:t>€ 4.000.000 achtergestelde lening</a:t>
            </a:r>
          </a:p>
          <a:p>
            <a:pPr marL="285750" indent="-285750">
              <a:buClr>
                <a:schemeClr val="bg1"/>
              </a:buClr>
              <a:buFont typeface="Arial" panose="020B0604020202020204" pitchFamily="34" charset="0"/>
              <a:buChar char="•"/>
            </a:pPr>
            <a:r>
              <a:rPr lang="nl-NL" dirty="0">
                <a:latin typeface="Calibri" panose="020F0502020204030204" pitchFamily="34" charset="0"/>
                <a:cs typeface="Calibri" panose="020F0502020204030204" pitchFamily="34" charset="0"/>
              </a:rPr>
              <a:t>€ 2.000.000 bankfinanciering</a:t>
            </a:r>
          </a:p>
          <a:p>
            <a:pPr marL="285750" indent="-285750">
              <a:buClr>
                <a:schemeClr val="bg1"/>
              </a:buClr>
              <a:buFont typeface="Arial" panose="020B0604020202020204" pitchFamily="34" charset="0"/>
              <a:buChar char="•"/>
            </a:pPr>
            <a:r>
              <a:rPr lang="nl-NL" b="1" dirty="0">
                <a:latin typeface="Calibri" panose="020F0502020204030204" pitchFamily="34" charset="0"/>
                <a:cs typeface="Calibri" panose="020F0502020204030204" pitchFamily="34" charset="0"/>
              </a:rPr>
              <a:t>Tekort € 1.100.000 via Fundraisingproject !</a:t>
            </a:r>
            <a:endParaRPr lang="nl-BE" b="1" dirty="0">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644FC560-D474-6B9D-9EAA-897A18D9F2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9924" y="534002"/>
            <a:ext cx="8164363" cy="5669225"/>
          </a:xfrm>
          <a:prstGeom prst="rect">
            <a:avLst/>
          </a:prstGeom>
        </p:spPr>
      </p:pic>
    </p:spTree>
    <p:extLst>
      <p:ext uri="{BB962C8B-B14F-4D97-AF65-F5344CB8AC3E}">
        <p14:creationId xmlns:p14="http://schemas.microsoft.com/office/powerpoint/2010/main" val="2791873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CE904C64-7B63-2475-FEF3-897B11E9DAB3}"/>
              </a:ext>
            </a:extLst>
          </p:cNvPr>
          <p:cNvSpPr>
            <a:spLocks noGrp="1"/>
          </p:cNvSpPr>
          <p:nvPr>
            <p:ph type="body" sz="half" idx="2"/>
          </p:nvPr>
        </p:nvSpPr>
        <p:spPr>
          <a:xfrm>
            <a:off x="256032" y="3493008"/>
            <a:ext cx="2944368" cy="2322576"/>
          </a:xfrm>
        </p:spPr>
        <p:txBody>
          <a:bodyPr/>
          <a:lstStyle/>
          <a:p>
            <a:r>
              <a:rPr lang="nl-NL" dirty="0"/>
              <a:t>52 studentenkamers</a:t>
            </a:r>
          </a:p>
          <a:p>
            <a:r>
              <a:rPr lang="nl-NL" dirty="0"/>
              <a:t>8 appartementen</a:t>
            </a:r>
          </a:p>
          <a:p>
            <a:r>
              <a:rPr lang="nl-NL" dirty="0"/>
              <a:t>3 studio’s</a:t>
            </a:r>
          </a:p>
          <a:p>
            <a:endParaRPr lang="nl-NL" dirty="0"/>
          </a:p>
          <a:p>
            <a:r>
              <a:rPr lang="nl-NL" dirty="0"/>
              <a:t>Vergunningsaanvraag september ‘23</a:t>
            </a:r>
            <a:endParaRPr lang="nl-BE" dirty="0"/>
          </a:p>
        </p:txBody>
      </p:sp>
      <p:pic>
        <p:nvPicPr>
          <p:cNvPr id="5" name="Afbeelding 4">
            <a:extLst>
              <a:ext uri="{FF2B5EF4-FFF2-40B4-BE49-F238E27FC236}">
                <a16:creationId xmlns:a16="http://schemas.microsoft.com/office/drawing/2014/main" id="{EB7F5818-1AA6-5240-47F1-72164EE67C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24985"/>
            <a:ext cx="12192000" cy="4008029"/>
          </a:xfrm>
          <a:prstGeom prst="rect">
            <a:avLst/>
          </a:prstGeom>
        </p:spPr>
      </p:pic>
      <p:sp>
        <p:nvSpPr>
          <p:cNvPr id="11" name="Tekstvak 10">
            <a:extLst>
              <a:ext uri="{FF2B5EF4-FFF2-40B4-BE49-F238E27FC236}">
                <a16:creationId xmlns:a16="http://schemas.microsoft.com/office/drawing/2014/main" id="{AFC9CCBF-92BC-7E87-2A4B-02611F190630}"/>
              </a:ext>
            </a:extLst>
          </p:cNvPr>
          <p:cNvSpPr txBox="1"/>
          <p:nvPr/>
        </p:nvSpPr>
        <p:spPr>
          <a:xfrm>
            <a:off x="4184073" y="855598"/>
            <a:ext cx="5745018" cy="569387"/>
          </a:xfrm>
          <a:prstGeom prst="rect">
            <a:avLst/>
          </a:prstGeom>
          <a:noFill/>
        </p:spPr>
        <p:txBody>
          <a:bodyPr wrap="square" rtlCol="0">
            <a:spAutoFit/>
          </a:bodyPr>
          <a:lstStyle/>
          <a:p>
            <a:pPr defTabSz="914400">
              <a:lnSpc>
                <a:spcPct val="70000"/>
              </a:lnSpc>
              <a:spcBef>
                <a:spcPts val="1200"/>
              </a:spcBef>
              <a:buClr>
                <a:schemeClr val="accent1"/>
              </a:buClr>
            </a:pPr>
            <a:r>
              <a:rPr lang="nl-NL" sz="4000" b="1" kern="100" dirty="0">
                <a:solidFill>
                  <a:srgbClr val="538135"/>
                </a:solidFill>
                <a:latin typeface="Dreaming Outloud Pro" panose="03050502040302030504" pitchFamily="66" charset="0"/>
                <a:cs typeface="Times New Roman" panose="02020603050405020304" pitchFamily="18" charset="0"/>
              </a:rPr>
              <a:t>Dank voor uw steun!</a:t>
            </a:r>
            <a:endParaRPr lang="nl-BE" sz="4000" b="1" kern="100" dirty="0">
              <a:solidFill>
                <a:srgbClr val="538135"/>
              </a:solidFill>
              <a:latin typeface="Dreaming Outloud Pro" panose="03050502040302030504" pitchFamily="66" charset="0"/>
              <a:cs typeface="Times New Roman" panose="02020603050405020304" pitchFamily="18" charset="0"/>
            </a:endParaRPr>
          </a:p>
        </p:txBody>
      </p:sp>
      <p:sp>
        <p:nvSpPr>
          <p:cNvPr id="2" name="Tekstvak 1">
            <a:extLst>
              <a:ext uri="{FF2B5EF4-FFF2-40B4-BE49-F238E27FC236}">
                <a16:creationId xmlns:a16="http://schemas.microsoft.com/office/drawing/2014/main" id="{4B4A1B1A-8BE4-0E1D-8152-792E8ECAEF43}"/>
              </a:ext>
            </a:extLst>
          </p:cNvPr>
          <p:cNvSpPr txBox="1"/>
          <p:nvPr/>
        </p:nvSpPr>
        <p:spPr>
          <a:xfrm>
            <a:off x="256032" y="855598"/>
            <a:ext cx="1984075" cy="461665"/>
          </a:xfrm>
          <a:prstGeom prst="rect">
            <a:avLst/>
          </a:prstGeom>
          <a:noFill/>
        </p:spPr>
        <p:txBody>
          <a:bodyPr wrap="square" rtlCol="0">
            <a:spAutoFit/>
          </a:bodyPr>
          <a:lstStyle/>
          <a:p>
            <a:r>
              <a:rPr lang="nl-BE" sz="2400" b="1" spc="-60" dirty="0">
                <a:solidFill>
                  <a:srgbClr val="FFFFFF"/>
                </a:solidFill>
                <a:latin typeface="Calibri" panose="020F0502020204030204" pitchFamily="34" charset="0"/>
                <a:ea typeface="+mj-ea"/>
                <a:cs typeface="Calibri" panose="020F0502020204030204" pitchFamily="34" charset="0"/>
              </a:rPr>
              <a:t>www.obsg.be</a:t>
            </a:r>
            <a:endParaRPr lang="nl-BE" sz="2400" b="1" dirty="0"/>
          </a:p>
        </p:txBody>
      </p:sp>
    </p:spTree>
    <p:extLst>
      <p:ext uri="{BB962C8B-B14F-4D97-AF65-F5344CB8AC3E}">
        <p14:creationId xmlns:p14="http://schemas.microsoft.com/office/powerpoint/2010/main" val="2433041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1B7BA769-A724-CF05-B0B1-086D4C0322D2}"/>
              </a:ext>
            </a:extLst>
          </p:cNvPr>
          <p:cNvSpPr txBox="1"/>
          <p:nvPr/>
        </p:nvSpPr>
        <p:spPr>
          <a:xfrm>
            <a:off x="3622962" y="614877"/>
            <a:ext cx="8116455" cy="5586145"/>
          </a:xfrm>
          <a:prstGeom prst="rect">
            <a:avLst/>
          </a:prstGeom>
          <a:noFill/>
        </p:spPr>
        <p:txBody>
          <a:bodyPr wrap="square">
            <a:spAutoFit/>
          </a:bodyPr>
          <a:lstStyle/>
          <a:p>
            <a:pPr marL="342900" indent="-342900">
              <a:buSzPts val="1000"/>
              <a:buFont typeface="Symbol" panose="05050102010706020507" pitchFamily="18" charset="2"/>
              <a:buChar char=""/>
              <a:tabLst>
                <a:tab pos="4572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V.Z.W., bestaat sinds 1977, 3 </a:t>
            </a:r>
            <a:r>
              <a:rPr lang="nl-BE" sz="1700" kern="100" dirty="0" err="1">
                <a:solidFill>
                  <a:schemeClr val="tx1">
                    <a:lumMod val="65000"/>
                    <a:lumOff val="35000"/>
                  </a:schemeClr>
                </a:solidFill>
                <a:latin typeface="Calibri" panose="020F0502020204030204" pitchFamily="34" charset="0"/>
                <a:cs typeface="Times New Roman" panose="02020603050405020304" pitchFamily="18" charset="0"/>
              </a:rPr>
              <a:t>FTE’s</a:t>
            </a:r>
            <a:endParaRPr lang="nl-BE" sz="1700" kern="1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nl-BE" sz="1700" kern="1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Erkend en gesubsidieerd door FOD Ontwikkelingssamenwerking</a:t>
            </a:r>
          </a:p>
          <a:p>
            <a:pPr lvl="0">
              <a:buSzPts val="1000"/>
              <a:tabLst>
                <a:tab pos="457200" algn="l"/>
              </a:tabLst>
            </a:pPr>
            <a:endParaRPr lang="nl-BE" sz="1700" kern="1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Huisvesting en sociale hulp aan internationale studenten uit het Globale Zuiden</a:t>
            </a:r>
          </a:p>
          <a:p>
            <a:pPr lvl="0">
              <a:buSzPts val="1000"/>
              <a:tabLst>
                <a:tab pos="4572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       (</a:t>
            </a:r>
            <a:r>
              <a:rPr lang="nl-NL" sz="1700" kern="100" dirty="0">
                <a:solidFill>
                  <a:schemeClr val="tx1">
                    <a:lumMod val="65000"/>
                    <a:lumOff val="35000"/>
                  </a:schemeClr>
                </a:solidFill>
                <a:latin typeface="Calibri" panose="020F0502020204030204" pitchFamily="34" charset="0"/>
                <a:cs typeface="Times New Roman" panose="02020603050405020304" pitchFamily="18" charset="0"/>
              </a:rPr>
              <a:t>32 partnerlanden van de Belgische ontwikkelingssamenwerking)</a:t>
            </a:r>
            <a:endParaRPr lang="nl-BE" sz="1700" kern="100" dirty="0">
              <a:solidFill>
                <a:schemeClr val="tx1">
                  <a:lumMod val="65000"/>
                  <a:lumOff val="35000"/>
                </a:schemeClr>
              </a:solidFill>
              <a:latin typeface="Calibri" panose="020F0502020204030204" pitchFamily="34" charset="0"/>
              <a:cs typeface="Times New Roman" panose="02020603050405020304" pitchFamily="18" charset="0"/>
            </a:endParaRPr>
          </a:p>
          <a:p>
            <a:pPr lvl="0">
              <a:buSzPts val="1000"/>
              <a:tabLst>
                <a:tab pos="457200" algn="l"/>
              </a:tabLst>
            </a:pPr>
            <a:endParaRPr lang="nl-BE" sz="1700" kern="1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34 kamers en 11 appartementen</a:t>
            </a:r>
          </a:p>
          <a:p>
            <a:pPr marL="342900" lvl="0" indent="-342900">
              <a:buSzPts val="1000"/>
              <a:buFont typeface="Symbol" panose="05050102010706020507" pitchFamily="18" charset="2"/>
              <a:buChar char=""/>
              <a:tabLst>
                <a:tab pos="457200" algn="l"/>
              </a:tabLst>
            </a:pPr>
            <a:endParaRPr lang="nl-BE" sz="1700" kern="1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Op heden 55 residenten, 18 nationaliteiten :</a:t>
            </a:r>
          </a:p>
          <a:p>
            <a:pPr marL="742950" lvl="1" indent="-285750">
              <a:buSzPts val="1000"/>
              <a:buFont typeface="Courier New" panose="02070309020205020404" pitchFamily="49" charset="0"/>
              <a:buChar char="o"/>
              <a:tabLst>
                <a:tab pos="9144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mix van Master studenten en </a:t>
            </a:r>
            <a:r>
              <a:rPr lang="nl-BE" sz="1700" kern="100" dirty="0" err="1">
                <a:solidFill>
                  <a:schemeClr val="tx1">
                    <a:lumMod val="65000"/>
                    <a:lumOff val="35000"/>
                  </a:schemeClr>
                </a:solidFill>
                <a:latin typeface="Calibri" panose="020F0502020204030204" pitchFamily="34" charset="0"/>
                <a:cs typeface="Times New Roman" panose="02020603050405020304" pitchFamily="18" charset="0"/>
              </a:rPr>
              <a:t>Ph.D</a:t>
            </a: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 kandidaten (met en zonder beurs)</a:t>
            </a:r>
          </a:p>
          <a:p>
            <a:pPr marL="742950" lvl="1" indent="-285750">
              <a:buSzPts val="1000"/>
              <a:buFont typeface="Courier New" panose="02070309020205020404" pitchFamily="49" charset="0"/>
              <a:buChar char="o"/>
              <a:tabLst>
                <a:tab pos="9144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gemiddelde leeftijd Master student : 29 jaar</a:t>
            </a:r>
          </a:p>
          <a:p>
            <a:pPr marL="742950" lvl="1" indent="-285750">
              <a:buSzPts val="1000"/>
              <a:buFont typeface="Courier New" panose="02070309020205020404" pitchFamily="49" charset="0"/>
              <a:buChar char="o"/>
              <a:tabLst>
                <a:tab pos="9144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gemiddelde leeftijd </a:t>
            </a:r>
            <a:r>
              <a:rPr lang="nl-BE" sz="1700" kern="100" dirty="0" err="1">
                <a:solidFill>
                  <a:schemeClr val="tx1">
                    <a:lumMod val="65000"/>
                    <a:lumOff val="35000"/>
                  </a:schemeClr>
                </a:solidFill>
                <a:latin typeface="Calibri" panose="020F0502020204030204" pitchFamily="34" charset="0"/>
                <a:cs typeface="Times New Roman" panose="02020603050405020304" pitchFamily="18" charset="0"/>
              </a:rPr>
              <a:t>Ph.D</a:t>
            </a: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 kandidaat : 36 jaar</a:t>
            </a:r>
          </a:p>
          <a:p>
            <a:pPr marL="742950" lvl="1" indent="-285750">
              <a:buSzPts val="1000"/>
              <a:buFont typeface="Courier New" panose="02070309020205020404" pitchFamily="49" charset="0"/>
              <a:buChar char="o"/>
              <a:tabLst>
                <a:tab pos="9144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verblijf tussen 3 maanden en 4 jaar</a:t>
            </a:r>
          </a:p>
          <a:p>
            <a:pPr marL="742950" lvl="1" indent="-285750">
              <a:buSzPts val="1000"/>
              <a:buFont typeface="Courier New" panose="02070309020205020404" pitchFamily="49" charset="0"/>
              <a:buChar char="o"/>
              <a:tabLst>
                <a:tab pos="9144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ook koppels en/of gezinnen</a:t>
            </a:r>
          </a:p>
          <a:p>
            <a:pPr marL="742950" lvl="1" indent="-285750">
              <a:buSzPts val="1000"/>
              <a:buFont typeface="Courier New" panose="02070309020205020404" pitchFamily="49" charset="0"/>
              <a:buChar char="o"/>
              <a:tabLst>
                <a:tab pos="914400" algn="l"/>
              </a:tabLst>
            </a:pPr>
            <a:endParaRPr lang="nl-BE" sz="1700" kern="1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Huurprijs onder de markt (min. 20% goedkoper), kortverblijf mogelijk (sandwich-PhD), grote flexibiliteit</a:t>
            </a:r>
          </a:p>
          <a:p>
            <a:pPr lvl="0">
              <a:buSzPts val="1000"/>
              <a:tabLst>
                <a:tab pos="457200" algn="l"/>
              </a:tabLst>
            </a:pPr>
            <a:endParaRPr lang="nl-BE" sz="1700" kern="100" dirty="0">
              <a:solidFill>
                <a:schemeClr val="tx1">
                  <a:lumMod val="65000"/>
                  <a:lumOff val="35000"/>
                </a:schemeClr>
              </a:solidFill>
              <a:latin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nl-BE" sz="1700" kern="100" dirty="0">
                <a:solidFill>
                  <a:schemeClr val="tx1">
                    <a:lumMod val="65000"/>
                    <a:lumOff val="35000"/>
                  </a:schemeClr>
                </a:solidFill>
                <a:latin typeface="Calibri" panose="020F0502020204030204" pitchFamily="34" charset="0"/>
                <a:cs typeface="Times New Roman" panose="02020603050405020304" pitchFamily="18" charset="0"/>
              </a:rPr>
              <a:t>Sociale dienst, ook open voor internationale studenten uit het Globale Zuiden die niet bij OBSG verblijven</a:t>
            </a:r>
          </a:p>
        </p:txBody>
      </p:sp>
      <p:pic>
        <p:nvPicPr>
          <p:cNvPr id="5" name="Afbeelding 4">
            <a:extLst>
              <a:ext uri="{FF2B5EF4-FFF2-40B4-BE49-F238E27FC236}">
                <a16:creationId xmlns:a16="http://schemas.microsoft.com/office/drawing/2014/main" id="{B9651A5C-348B-9514-129B-11C71AB6363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914" y="906001"/>
            <a:ext cx="3265083" cy="2448813"/>
          </a:xfrm>
          <a:prstGeom prst="rect">
            <a:avLst/>
          </a:prstGeom>
          <a:noFill/>
          <a:ln>
            <a:noFill/>
          </a:ln>
        </p:spPr>
      </p:pic>
      <p:pic>
        <p:nvPicPr>
          <p:cNvPr id="7" name="Afbeelding 6">
            <a:extLst>
              <a:ext uri="{FF2B5EF4-FFF2-40B4-BE49-F238E27FC236}">
                <a16:creationId xmlns:a16="http://schemas.microsoft.com/office/drawing/2014/main" id="{E81EF87B-1CDE-8F3C-FEC1-792E5EDD4AA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914" y="3503187"/>
            <a:ext cx="3265083" cy="2448812"/>
          </a:xfrm>
          <a:prstGeom prst="rect">
            <a:avLst/>
          </a:prstGeom>
          <a:noFill/>
          <a:ln>
            <a:noFill/>
          </a:ln>
        </p:spPr>
      </p:pic>
    </p:spTree>
    <p:extLst>
      <p:ext uri="{BB962C8B-B14F-4D97-AF65-F5344CB8AC3E}">
        <p14:creationId xmlns:p14="http://schemas.microsoft.com/office/powerpoint/2010/main" val="2762282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CE904C64-7B63-2475-FEF3-897B11E9DAB3}"/>
              </a:ext>
            </a:extLst>
          </p:cNvPr>
          <p:cNvSpPr>
            <a:spLocks noGrp="1"/>
          </p:cNvSpPr>
          <p:nvPr>
            <p:ph type="body" sz="half" idx="2"/>
          </p:nvPr>
        </p:nvSpPr>
        <p:spPr>
          <a:xfrm>
            <a:off x="256032" y="1104181"/>
            <a:ext cx="2944368" cy="4891177"/>
          </a:xfrm>
        </p:spPr>
        <p:txBody>
          <a:bodyPr>
            <a:normAutofit fontScale="85000" lnSpcReduction="10000"/>
          </a:bodyPr>
          <a:lstStyle/>
          <a:p>
            <a:pPr>
              <a:lnSpc>
                <a:spcPct val="120000"/>
              </a:lnSpc>
              <a:spcBef>
                <a:spcPts val="0"/>
              </a:spcBef>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“Dear OBSG,</a:t>
            </a:r>
          </a:p>
          <a:p>
            <a:pPr>
              <a:lnSpc>
                <a:spcPct val="120000"/>
              </a:lnSpc>
              <a:spcBef>
                <a:spcPts val="0"/>
              </a:spcBef>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From the moment I arrived at OBSG, I was greeted with open arms and a friendly smile. Your dedication to creating a welcoming environment for international students like myself has made my time here truly memorable. The assistance provided by “all of you”, the well-maintained facilities and the vibrant community atmosphere have all contributed to making OBSG a second home for me. I’ll forever be grateful.” </a:t>
            </a:r>
          </a:p>
          <a:p>
            <a:pPr>
              <a:lnSpc>
                <a:spcPct val="120000"/>
              </a:lnSpc>
              <a:spcBef>
                <a:spcPts val="0"/>
              </a:spcBef>
            </a:pP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Chris Ntazinda Aubin </a:t>
            </a:r>
          </a:p>
          <a:p>
            <a:pPr>
              <a:spcBef>
                <a:spcPts val="0"/>
              </a:spcBef>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from Rwanda</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pursuing a master’s degree in Nutrition and Rural Development.</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latin typeface="Calibri" panose="020F0502020204030204" pitchFamily="34" charset="0"/>
              <a:cs typeface="Calibri" panose="020F0502020204030204" pitchFamily="34" charset="0"/>
            </a:endParaRPr>
          </a:p>
        </p:txBody>
      </p:sp>
      <p:pic>
        <p:nvPicPr>
          <p:cNvPr id="18" name="Afbeelding 17">
            <a:extLst>
              <a:ext uri="{FF2B5EF4-FFF2-40B4-BE49-F238E27FC236}">
                <a16:creationId xmlns:a16="http://schemas.microsoft.com/office/drawing/2014/main" id="{22DAD549-C6E9-B2E2-6F83-CDEACDA2E0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6961" y="772529"/>
            <a:ext cx="7073330" cy="5304998"/>
          </a:xfrm>
          <a:prstGeom prst="rect">
            <a:avLst/>
          </a:prstGeom>
        </p:spPr>
      </p:pic>
    </p:spTree>
    <p:extLst>
      <p:ext uri="{BB962C8B-B14F-4D97-AF65-F5344CB8AC3E}">
        <p14:creationId xmlns:p14="http://schemas.microsoft.com/office/powerpoint/2010/main" val="1913274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0A1049F1-FED3-CA27-F0B2-C23D6BB22AAD}"/>
              </a:ext>
            </a:extLst>
          </p:cNvPr>
          <p:cNvSpPr>
            <a:spLocks noGrp="1"/>
          </p:cNvSpPr>
          <p:nvPr>
            <p:ph type="subTitle" idx="1"/>
          </p:nvPr>
        </p:nvSpPr>
        <p:spPr/>
        <p:txBody>
          <a:bodyPr/>
          <a:lstStyle/>
          <a:p>
            <a:endParaRPr lang="nl-BE"/>
          </a:p>
        </p:txBody>
      </p:sp>
      <p:pic>
        <p:nvPicPr>
          <p:cNvPr id="4" name="Afbeelding 3">
            <a:extLst>
              <a:ext uri="{FF2B5EF4-FFF2-40B4-BE49-F238E27FC236}">
                <a16:creationId xmlns:a16="http://schemas.microsoft.com/office/drawing/2014/main" id="{0E0017CD-0F35-3F25-22E4-D85CDC353E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600" y="1349773"/>
            <a:ext cx="4533209" cy="3777673"/>
          </a:xfrm>
          <a:prstGeom prst="rect">
            <a:avLst/>
          </a:prstGeom>
        </p:spPr>
      </p:pic>
      <p:pic>
        <p:nvPicPr>
          <p:cNvPr id="6" name="Afbeelding 5">
            <a:extLst>
              <a:ext uri="{FF2B5EF4-FFF2-40B4-BE49-F238E27FC236}">
                <a16:creationId xmlns:a16="http://schemas.microsoft.com/office/drawing/2014/main" id="{D793A0D3-7453-B9D1-E3BC-7D530921D3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5205" y="757382"/>
            <a:ext cx="7105842" cy="5329382"/>
          </a:xfrm>
          <a:prstGeom prst="rect">
            <a:avLst/>
          </a:prstGeom>
        </p:spPr>
      </p:pic>
    </p:spTree>
    <p:extLst>
      <p:ext uri="{BB962C8B-B14F-4D97-AF65-F5344CB8AC3E}">
        <p14:creationId xmlns:p14="http://schemas.microsoft.com/office/powerpoint/2010/main" val="4141700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B88F2E8-712C-9A98-ACCB-B100E80A740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7200"/>
                    </a14:imgEffect>
                    <a14:imgEffect>
                      <a14:saturation sat="66000"/>
                    </a14:imgEffect>
                    <a14:imgEffect>
                      <a14:brightnessContrast bright="20000" contrast="-40000"/>
                    </a14:imgEffect>
                  </a14:imgLayer>
                </a14:imgProps>
              </a:ext>
              <a:ext uri="{28A0092B-C50C-407E-A947-70E740481C1C}">
                <a14:useLocalDpi xmlns:a14="http://schemas.microsoft.com/office/drawing/2010/main"/>
              </a:ext>
            </a:extLst>
          </a:blip>
          <a:srcRect l="-770" r="-448"/>
          <a:stretch/>
        </p:blipFill>
        <p:spPr>
          <a:xfrm>
            <a:off x="9261216" y="2185366"/>
            <a:ext cx="2930784" cy="2895557"/>
          </a:xfrm>
          <a:prstGeom prst="rect">
            <a:avLst/>
          </a:prstGeom>
          <a:ln>
            <a:gradFill>
              <a:gsLst>
                <a:gs pos="10000">
                  <a:srgbClr val="E2F5F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graphicFrame>
        <p:nvGraphicFramePr>
          <p:cNvPr id="5" name="Tabel 4">
            <a:extLst>
              <a:ext uri="{FF2B5EF4-FFF2-40B4-BE49-F238E27FC236}">
                <a16:creationId xmlns:a16="http://schemas.microsoft.com/office/drawing/2014/main" id="{5A7B28BB-F9CF-9FDC-E50D-5DBED6184041}"/>
              </a:ext>
            </a:extLst>
          </p:cNvPr>
          <p:cNvGraphicFramePr>
            <a:graphicFrameLocks noGrp="1"/>
          </p:cNvGraphicFramePr>
          <p:nvPr>
            <p:extLst>
              <p:ext uri="{D42A27DB-BD31-4B8C-83A1-F6EECF244321}">
                <p14:modId xmlns:p14="http://schemas.microsoft.com/office/powerpoint/2010/main" val="1008762191"/>
              </p:ext>
            </p:extLst>
          </p:nvPr>
        </p:nvGraphicFramePr>
        <p:xfrm>
          <a:off x="5745193" y="1587889"/>
          <a:ext cx="3279266" cy="4390806"/>
        </p:xfrm>
        <a:graphic>
          <a:graphicData uri="http://schemas.openxmlformats.org/drawingml/2006/table">
            <a:tbl>
              <a:tblPr>
                <a:tableStyleId>{5C22544A-7EE6-4342-B048-85BDC9FD1C3A}</a:tableStyleId>
              </a:tblPr>
              <a:tblGrid>
                <a:gridCol w="1298043">
                  <a:extLst>
                    <a:ext uri="{9D8B030D-6E8A-4147-A177-3AD203B41FA5}">
                      <a16:colId xmlns:a16="http://schemas.microsoft.com/office/drawing/2014/main" val="2191112901"/>
                    </a:ext>
                  </a:extLst>
                </a:gridCol>
                <a:gridCol w="1038434">
                  <a:extLst>
                    <a:ext uri="{9D8B030D-6E8A-4147-A177-3AD203B41FA5}">
                      <a16:colId xmlns:a16="http://schemas.microsoft.com/office/drawing/2014/main" val="1473095271"/>
                    </a:ext>
                  </a:extLst>
                </a:gridCol>
                <a:gridCol w="942789">
                  <a:extLst>
                    <a:ext uri="{9D8B030D-6E8A-4147-A177-3AD203B41FA5}">
                      <a16:colId xmlns:a16="http://schemas.microsoft.com/office/drawing/2014/main" val="2117728822"/>
                    </a:ext>
                  </a:extLst>
                </a:gridCol>
              </a:tblGrid>
              <a:tr h="209086">
                <a:tc>
                  <a:txBody>
                    <a:bodyPr/>
                    <a:lstStyle/>
                    <a:p>
                      <a:pPr algn="ctr" fontAlgn="t"/>
                      <a:r>
                        <a:rPr lang="nl-BE" sz="1100" u="none" strike="noStrike">
                          <a:effectLst/>
                        </a:rPr>
                        <a:t>Ethiopia</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nl-BE" sz="1100" u="none" strike="noStrike">
                          <a:effectLst/>
                        </a:rPr>
                        <a:t>26</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b"/>
                      <a:r>
                        <a:rPr lang="nl-BE" sz="1100" u="none" strike="noStrike">
                          <a:effectLst/>
                        </a:rPr>
                        <a:t>31%</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8774345"/>
                  </a:ext>
                </a:extLst>
              </a:tr>
              <a:tr h="209086">
                <a:tc>
                  <a:txBody>
                    <a:bodyPr/>
                    <a:lstStyle/>
                    <a:p>
                      <a:pPr algn="ctr" fontAlgn="t"/>
                      <a:r>
                        <a:rPr lang="nl-BE" sz="1100" u="none" strike="noStrike">
                          <a:effectLst/>
                        </a:rPr>
                        <a:t>Indonesia</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nl-BE" sz="1100" u="none" strike="noStrike">
                          <a:effectLst/>
                        </a:rPr>
                        <a:t>11</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b"/>
                      <a:r>
                        <a:rPr lang="nl-BE" sz="1100" u="none" strike="noStrike">
                          <a:effectLst/>
                        </a:rPr>
                        <a:t>13%</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4897402"/>
                  </a:ext>
                </a:extLst>
              </a:tr>
              <a:tr h="209086">
                <a:tc>
                  <a:txBody>
                    <a:bodyPr/>
                    <a:lstStyle/>
                    <a:p>
                      <a:pPr algn="ctr" fontAlgn="b"/>
                      <a:r>
                        <a:rPr lang="nl-BE" sz="1100" u="none" strike="noStrike">
                          <a:effectLst/>
                        </a:rPr>
                        <a:t>Rwanda</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8</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10%</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7305229"/>
                  </a:ext>
                </a:extLst>
              </a:tr>
              <a:tr h="209086">
                <a:tc>
                  <a:txBody>
                    <a:bodyPr/>
                    <a:lstStyle/>
                    <a:p>
                      <a:pPr algn="ctr" fontAlgn="b"/>
                      <a:r>
                        <a:rPr lang="nl-BE" sz="1100" u="none" strike="noStrike">
                          <a:effectLst/>
                        </a:rPr>
                        <a:t>Kenya</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5</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6%</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1420521"/>
                  </a:ext>
                </a:extLst>
              </a:tr>
              <a:tr h="209086">
                <a:tc>
                  <a:txBody>
                    <a:bodyPr/>
                    <a:lstStyle/>
                    <a:p>
                      <a:pPr algn="ctr" fontAlgn="b"/>
                      <a:r>
                        <a:rPr lang="nl-BE" sz="1100" u="none" strike="noStrike">
                          <a:effectLst/>
                        </a:rPr>
                        <a:t>Philippines</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5</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6%</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1465459"/>
                  </a:ext>
                </a:extLst>
              </a:tr>
              <a:tr h="209086">
                <a:tc>
                  <a:txBody>
                    <a:bodyPr/>
                    <a:lstStyle/>
                    <a:p>
                      <a:pPr algn="ctr" fontAlgn="b"/>
                      <a:r>
                        <a:rPr lang="nl-BE" sz="1100" u="none" strike="noStrike" dirty="0">
                          <a:effectLst/>
                        </a:rPr>
                        <a:t>Uganda</a:t>
                      </a:r>
                      <a:endParaRPr lang="nl-BE"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4</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5%</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4005747"/>
                  </a:ext>
                </a:extLst>
              </a:tr>
              <a:tr h="209086">
                <a:tc>
                  <a:txBody>
                    <a:bodyPr/>
                    <a:lstStyle/>
                    <a:p>
                      <a:pPr algn="ctr" fontAlgn="b"/>
                      <a:r>
                        <a:rPr lang="nl-BE" sz="1100" u="none" strike="noStrike">
                          <a:effectLst/>
                        </a:rPr>
                        <a:t>Vietnam</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4</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5%</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64134949"/>
                  </a:ext>
                </a:extLst>
              </a:tr>
              <a:tr h="209086">
                <a:tc>
                  <a:txBody>
                    <a:bodyPr/>
                    <a:lstStyle/>
                    <a:p>
                      <a:pPr algn="ctr" fontAlgn="b"/>
                      <a:r>
                        <a:rPr lang="nl-BE" sz="1100" u="none" strike="noStrike">
                          <a:effectLst/>
                        </a:rPr>
                        <a:t>Benin</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3</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4%</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7848248"/>
                  </a:ext>
                </a:extLst>
              </a:tr>
              <a:tr h="209086">
                <a:tc>
                  <a:txBody>
                    <a:bodyPr/>
                    <a:lstStyle/>
                    <a:p>
                      <a:pPr algn="ctr" fontAlgn="b"/>
                      <a:r>
                        <a:rPr lang="nl-BE" sz="1100" u="none" strike="noStrike">
                          <a:effectLst/>
                        </a:rPr>
                        <a:t>Zimbabwe</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3</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4%</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4842193"/>
                  </a:ext>
                </a:extLst>
              </a:tr>
              <a:tr h="209086">
                <a:tc>
                  <a:txBody>
                    <a:bodyPr/>
                    <a:lstStyle/>
                    <a:p>
                      <a:pPr algn="ctr" fontAlgn="t"/>
                      <a:r>
                        <a:rPr lang="nl-BE" sz="1100" u="none" strike="noStrike">
                          <a:effectLst/>
                        </a:rPr>
                        <a:t>Cameroon</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nl-BE" sz="1100" u="none" strike="noStrike">
                          <a:effectLst/>
                        </a:rPr>
                        <a:t>2</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b"/>
                      <a:r>
                        <a:rPr lang="nl-BE" sz="1100" u="none" strike="noStrike">
                          <a:effectLst/>
                        </a:rPr>
                        <a:t>2%</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3370549"/>
                  </a:ext>
                </a:extLst>
              </a:tr>
              <a:tr h="209086">
                <a:tc>
                  <a:txBody>
                    <a:bodyPr/>
                    <a:lstStyle/>
                    <a:p>
                      <a:pPr algn="ctr" fontAlgn="b"/>
                      <a:r>
                        <a:rPr lang="nl-BE" sz="1100" u="none" strike="noStrike">
                          <a:effectLst/>
                        </a:rPr>
                        <a:t>Guatemala</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2</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2%</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3933631"/>
                  </a:ext>
                </a:extLst>
              </a:tr>
              <a:tr h="209086">
                <a:tc>
                  <a:txBody>
                    <a:bodyPr/>
                    <a:lstStyle/>
                    <a:p>
                      <a:pPr algn="ctr" fontAlgn="b"/>
                      <a:r>
                        <a:rPr lang="nl-BE" sz="1100" u="none" strike="noStrike">
                          <a:effectLst/>
                        </a:rPr>
                        <a:t>Tanzania</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2</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2%</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41935761"/>
                  </a:ext>
                </a:extLst>
              </a:tr>
              <a:tr h="209086">
                <a:tc>
                  <a:txBody>
                    <a:bodyPr/>
                    <a:lstStyle/>
                    <a:p>
                      <a:pPr algn="ctr" fontAlgn="b"/>
                      <a:r>
                        <a:rPr lang="nl-BE" sz="1100" u="none" strike="noStrike">
                          <a:effectLst/>
                        </a:rPr>
                        <a:t>Bolivia</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72852701"/>
                  </a:ext>
                </a:extLst>
              </a:tr>
              <a:tr h="209086">
                <a:tc>
                  <a:txBody>
                    <a:bodyPr/>
                    <a:lstStyle/>
                    <a:p>
                      <a:pPr algn="ctr" fontAlgn="t"/>
                      <a:r>
                        <a:rPr lang="nl-BE" sz="1100" u="none" strike="noStrike">
                          <a:effectLst/>
                        </a:rPr>
                        <a:t>Burkina Faso</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8157607"/>
                  </a:ext>
                </a:extLst>
              </a:tr>
              <a:tr h="209086">
                <a:tc>
                  <a:txBody>
                    <a:bodyPr/>
                    <a:lstStyle/>
                    <a:p>
                      <a:pPr algn="ctr" fontAlgn="t"/>
                      <a:r>
                        <a:rPr lang="nl-BE" sz="1100" u="none" strike="noStrike">
                          <a:effectLst/>
                        </a:rPr>
                        <a:t>Cuba</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6837935"/>
                  </a:ext>
                </a:extLst>
              </a:tr>
              <a:tr h="209086">
                <a:tc>
                  <a:txBody>
                    <a:bodyPr/>
                    <a:lstStyle/>
                    <a:p>
                      <a:pPr algn="ctr" fontAlgn="t"/>
                      <a:r>
                        <a:rPr lang="nl-BE" sz="1100" u="none" strike="noStrike" dirty="0">
                          <a:effectLst/>
                        </a:rPr>
                        <a:t>Ecuador</a:t>
                      </a:r>
                      <a:endParaRPr lang="nl-BE" sz="11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79604654"/>
                  </a:ext>
                </a:extLst>
              </a:tr>
              <a:tr h="209086">
                <a:tc>
                  <a:txBody>
                    <a:bodyPr/>
                    <a:lstStyle/>
                    <a:p>
                      <a:pPr algn="ctr" fontAlgn="t"/>
                      <a:r>
                        <a:rPr lang="nl-BE" sz="1100" u="none" strike="noStrike" dirty="0">
                          <a:effectLst/>
                        </a:rPr>
                        <a:t>Haïti</a:t>
                      </a:r>
                      <a:endParaRPr lang="nl-BE" sz="11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07699661"/>
                  </a:ext>
                </a:extLst>
              </a:tr>
              <a:tr h="209086">
                <a:tc>
                  <a:txBody>
                    <a:bodyPr/>
                    <a:lstStyle/>
                    <a:p>
                      <a:pPr algn="ctr" fontAlgn="b"/>
                      <a:r>
                        <a:rPr lang="nl-BE" sz="1100" u="none" strike="noStrike" dirty="0">
                          <a:effectLst/>
                        </a:rPr>
                        <a:t>Ukraine</a:t>
                      </a:r>
                      <a:endParaRPr lang="nl-BE"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20433139"/>
                  </a:ext>
                </a:extLst>
              </a:tr>
              <a:tr h="209086">
                <a:tc>
                  <a:txBody>
                    <a:bodyPr/>
                    <a:lstStyle/>
                    <a:p>
                      <a:pPr algn="ctr" fontAlgn="b"/>
                      <a:r>
                        <a:rPr lang="nl-BE" sz="1100" u="none" strike="noStrike">
                          <a:effectLst/>
                        </a:rPr>
                        <a:t>Peru</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73697"/>
                  </a:ext>
                </a:extLst>
              </a:tr>
              <a:tr h="209086">
                <a:tc>
                  <a:txBody>
                    <a:bodyPr/>
                    <a:lstStyle/>
                    <a:p>
                      <a:pPr algn="ctr" fontAlgn="b"/>
                      <a:r>
                        <a:rPr lang="nl-BE" sz="1100" u="none" strike="noStrike">
                          <a:effectLst/>
                        </a:rPr>
                        <a:t>RD Congo</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99941616"/>
                  </a:ext>
                </a:extLst>
              </a:tr>
              <a:tr h="209086">
                <a:tc>
                  <a:txBody>
                    <a:bodyPr/>
                    <a:lstStyle/>
                    <a:p>
                      <a:pPr algn="ctr" fontAlgn="b"/>
                      <a:r>
                        <a:rPr lang="nl-BE" sz="1100" u="none" strike="noStrike">
                          <a:effectLst/>
                        </a:rPr>
                        <a:t>Senegal</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a:effectLst/>
                        </a:rPr>
                        <a:t>1</a:t>
                      </a:r>
                      <a:endParaRPr lang="nl-B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l-BE" sz="1100" u="none" strike="noStrike" dirty="0">
                          <a:effectLst/>
                        </a:rPr>
                        <a:t>1%</a:t>
                      </a:r>
                      <a:endParaRPr lang="nl-BE"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56443007"/>
                  </a:ext>
                </a:extLst>
              </a:tr>
            </a:tbl>
          </a:graphicData>
        </a:graphic>
      </p:graphicFrame>
      <p:sp>
        <p:nvSpPr>
          <p:cNvPr id="8" name="Tekstvak 7">
            <a:extLst>
              <a:ext uri="{FF2B5EF4-FFF2-40B4-BE49-F238E27FC236}">
                <a16:creationId xmlns:a16="http://schemas.microsoft.com/office/drawing/2014/main" id="{A6D48708-6BF9-9416-732C-CFBD0C318427}"/>
              </a:ext>
            </a:extLst>
          </p:cNvPr>
          <p:cNvSpPr txBox="1"/>
          <p:nvPr/>
        </p:nvSpPr>
        <p:spPr>
          <a:xfrm>
            <a:off x="-176840" y="997036"/>
            <a:ext cx="6525882" cy="461665"/>
          </a:xfrm>
          <a:prstGeom prst="rect">
            <a:avLst/>
          </a:prstGeom>
          <a:noFill/>
        </p:spPr>
        <p:txBody>
          <a:bodyPr wrap="square">
            <a:spAutoFit/>
          </a:bodyPr>
          <a:lstStyle/>
          <a:p>
            <a:pPr algn="ctr"/>
            <a:r>
              <a:rPr lang="nl-BE" sz="2400" b="1" spc="-60" dirty="0">
                <a:solidFill>
                  <a:srgbClr val="FFFFFF"/>
                </a:solidFill>
                <a:latin typeface="Calibri" panose="020F0502020204030204" pitchFamily="34" charset="0"/>
                <a:ea typeface="+mj-ea"/>
                <a:cs typeface="Calibri" panose="020F0502020204030204" pitchFamily="34" charset="0"/>
              </a:rPr>
              <a:t>84 studenten uit 21 verschillende landen </a:t>
            </a:r>
            <a:r>
              <a:rPr lang="nl-BE" sz="2400" spc="-60" dirty="0">
                <a:solidFill>
                  <a:srgbClr val="FFFFFF"/>
                </a:solidFill>
                <a:latin typeface="Calibri" panose="020F0502020204030204" pitchFamily="34" charset="0"/>
                <a:ea typeface="+mj-ea"/>
                <a:cs typeface="Calibri" panose="020F0502020204030204" pitchFamily="34" charset="0"/>
              </a:rPr>
              <a:t>(2022)</a:t>
            </a:r>
          </a:p>
        </p:txBody>
      </p:sp>
      <p:sp>
        <p:nvSpPr>
          <p:cNvPr id="10" name="Tekstvak 9">
            <a:extLst>
              <a:ext uri="{FF2B5EF4-FFF2-40B4-BE49-F238E27FC236}">
                <a16:creationId xmlns:a16="http://schemas.microsoft.com/office/drawing/2014/main" id="{2FC01A48-26E5-52FF-EF38-487D24BC30DA}"/>
              </a:ext>
            </a:extLst>
          </p:cNvPr>
          <p:cNvSpPr txBox="1"/>
          <p:nvPr/>
        </p:nvSpPr>
        <p:spPr>
          <a:xfrm>
            <a:off x="144493" y="2046181"/>
            <a:ext cx="4832949" cy="3034742"/>
          </a:xfrm>
          <a:prstGeom prst="rect">
            <a:avLst/>
          </a:prstGeom>
          <a:noFill/>
        </p:spPr>
        <p:txBody>
          <a:bodyPr wrap="square">
            <a:spAutoFit/>
          </a:bodyPr>
          <a:lstStyle/>
          <a:p>
            <a:pPr algn="just">
              <a:lnSpc>
                <a:spcPct val="107000"/>
              </a:lnSpc>
              <a:spcAft>
                <a:spcPts val="800"/>
              </a:spcAft>
            </a:pPr>
            <a:r>
              <a:rPr lang="en-GB" sz="1500" i="1" kern="100" dirty="0">
                <a:solidFill>
                  <a:srgbClr val="FFFFFF"/>
                </a:solidFill>
                <a:latin typeface="Calibri" panose="020F0502020204030204" pitchFamily="34" charset="0"/>
                <a:cs typeface="Times New Roman" panose="02020603050405020304" pitchFamily="18" charset="0"/>
              </a:rPr>
              <a:t>“OBSG is an allegory of interculturality. It is easy to meet Ph.D. candidates from several countries all over the world. It is promoting the relationship between people from different cultures and enhances social inclusion.”</a:t>
            </a:r>
          </a:p>
          <a:p>
            <a:pPr algn="just"/>
            <a:endParaRPr lang="en-GB" sz="1500" i="1" kern="100" dirty="0">
              <a:solidFill>
                <a:srgbClr val="FFFFFF"/>
              </a:solidFill>
              <a:latin typeface="Calibri" panose="020F0502020204030204" pitchFamily="34" charset="0"/>
              <a:cs typeface="Times New Roman" panose="02020603050405020304" pitchFamily="18" charset="0"/>
            </a:endParaRPr>
          </a:p>
          <a:p>
            <a:pPr algn="just"/>
            <a:r>
              <a:rPr lang="en-GB" sz="1500" b="1" i="1" kern="100" dirty="0">
                <a:solidFill>
                  <a:srgbClr val="FFFFFF"/>
                </a:solidFill>
                <a:latin typeface="Calibri" panose="020F0502020204030204" pitchFamily="34" charset="0"/>
                <a:cs typeface="Times New Roman" panose="02020603050405020304" pitchFamily="18" charset="0"/>
              </a:rPr>
              <a:t>Guy Mulinganya from RD Congo,</a:t>
            </a:r>
            <a:endParaRPr lang="nl-BE" sz="1500" b="1" i="1" kern="100" dirty="0">
              <a:solidFill>
                <a:srgbClr val="FFFFFF"/>
              </a:solidFill>
              <a:latin typeface="Calibri" panose="020F0502020204030204" pitchFamily="34" charset="0"/>
              <a:cs typeface="Times New Roman" panose="02020603050405020304" pitchFamily="18" charset="0"/>
            </a:endParaRPr>
          </a:p>
          <a:p>
            <a:pPr algn="just"/>
            <a:r>
              <a:rPr lang="fr-BE" sz="1500" i="1" kern="100" dirty="0" err="1">
                <a:solidFill>
                  <a:srgbClr val="FFFFFF"/>
                </a:solidFill>
                <a:latin typeface="Calibri" panose="020F0502020204030204" pitchFamily="34" charset="0"/>
                <a:cs typeface="Times New Roman" panose="02020603050405020304" pitchFamily="18" charset="0"/>
              </a:rPr>
              <a:t>Medical</a:t>
            </a:r>
            <a:r>
              <a:rPr lang="fr-BE" sz="1500" i="1" kern="100" dirty="0">
                <a:solidFill>
                  <a:srgbClr val="FFFFFF"/>
                </a:solidFill>
                <a:latin typeface="Calibri" panose="020F0502020204030204" pitchFamily="34" charset="0"/>
                <a:cs typeface="Times New Roman" panose="02020603050405020304" pitchFamily="18" charset="0"/>
              </a:rPr>
              <a:t> </a:t>
            </a:r>
            <a:r>
              <a:rPr lang="fr-BE" sz="1500" i="1" kern="100" dirty="0" err="1">
                <a:solidFill>
                  <a:srgbClr val="FFFFFF"/>
                </a:solidFill>
                <a:latin typeface="Calibri" panose="020F0502020204030204" pitchFamily="34" charset="0"/>
                <a:cs typeface="Times New Roman" panose="02020603050405020304" pitchFamily="18" charset="0"/>
              </a:rPr>
              <a:t>Director</a:t>
            </a:r>
            <a:r>
              <a:rPr lang="fr-BE" sz="1500" i="1" kern="100" dirty="0">
                <a:solidFill>
                  <a:srgbClr val="FFFFFF"/>
                </a:solidFill>
                <a:latin typeface="Calibri" panose="020F0502020204030204" pitchFamily="34" charset="0"/>
                <a:cs typeface="Times New Roman" panose="02020603050405020304" pitchFamily="18" charset="0"/>
              </a:rPr>
              <a:t> and consultant in </a:t>
            </a:r>
            <a:r>
              <a:rPr lang="fr-BE" sz="1500" i="1" kern="100" dirty="0" err="1">
                <a:solidFill>
                  <a:srgbClr val="FFFFFF"/>
                </a:solidFill>
                <a:latin typeface="Calibri" panose="020F0502020204030204" pitchFamily="34" charset="0"/>
                <a:cs typeface="Times New Roman" panose="02020603050405020304" pitchFamily="18" charset="0"/>
              </a:rPr>
              <a:t>Obstetrics</a:t>
            </a:r>
            <a:r>
              <a:rPr lang="fr-BE" sz="1500" i="1" kern="100" dirty="0">
                <a:solidFill>
                  <a:srgbClr val="FFFFFF"/>
                </a:solidFill>
                <a:latin typeface="Calibri" panose="020F0502020204030204" pitchFamily="34" charset="0"/>
                <a:cs typeface="Times New Roman" panose="02020603050405020304" pitchFamily="18" charset="0"/>
              </a:rPr>
              <a:t> and </a:t>
            </a:r>
            <a:r>
              <a:rPr lang="fr-BE" sz="1500" i="1" kern="100" dirty="0" err="1">
                <a:solidFill>
                  <a:srgbClr val="FFFFFF"/>
                </a:solidFill>
                <a:latin typeface="Calibri" panose="020F0502020204030204" pitchFamily="34" charset="0"/>
                <a:cs typeface="Times New Roman" panose="02020603050405020304" pitchFamily="18" charset="0"/>
              </a:rPr>
              <a:t>Gynecology</a:t>
            </a:r>
            <a:r>
              <a:rPr lang="fr-BE" sz="1500" i="1" kern="100" dirty="0">
                <a:solidFill>
                  <a:srgbClr val="FFFFFF"/>
                </a:solidFill>
                <a:latin typeface="Calibri" panose="020F0502020204030204" pitchFamily="34" charset="0"/>
                <a:cs typeface="Times New Roman" panose="02020603050405020304" pitchFamily="18" charset="0"/>
              </a:rPr>
              <a:t> at the Provincial </a:t>
            </a:r>
            <a:r>
              <a:rPr lang="fr-BE" sz="1500" i="1" kern="100" dirty="0" err="1">
                <a:solidFill>
                  <a:srgbClr val="FFFFFF"/>
                </a:solidFill>
                <a:latin typeface="Calibri" panose="020F0502020204030204" pitchFamily="34" charset="0"/>
                <a:cs typeface="Times New Roman" panose="02020603050405020304" pitchFamily="18" charset="0"/>
              </a:rPr>
              <a:t>Referral</a:t>
            </a:r>
            <a:r>
              <a:rPr lang="fr-BE" sz="1500" i="1" kern="100" dirty="0">
                <a:solidFill>
                  <a:srgbClr val="FFFFFF"/>
                </a:solidFill>
                <a:latin typeface="Calibri" panose="020F0502020204030204" pitchFamily="34" charset="0"/>
                <a:cs typeface="Times New Roman" panose="02020603050405020304" pitchFamily="18" charset="0"/>
              </a:rPr>
              <a:t> Hospital of Bukavu, consultant</a:t>
            </a:r>
          </a:p>
          <a:p>
            <a:pPr algn="just"/>
            <a:r>
              <a:rPr lang="en-GB" sz="1500" i="1" kern="100" dirty="0">
                <a:solidFill>
                  <a:srgbClr val="FFFFFF"/>
                </a:solidFill>
                <a:latin typeface="Calibri" panose="020F0502020204030204" pitchFamily="34" charset="0"/>
                <a:cs typeface="Times New Roman" panose="02020603050405020304" pitchFamily="18" charset="0"/>
              </a:rPr>
              <a:t>Doctor of Health Sciences within the Faculty of Medicine and Health Sciences at </a:t>
            </a:r>
            <a:r>
              <a:rPr lang="en-GB" sz="1500" i="1" kern="100" dirty="0" err="1">
                <a:solidFill>
                  <a:srgbClr val="FFFFFF"/>
                </a:solidFill>
                <a:latin typeface="Calibri" panose="020F0502020204030204" pitchFamily="34" charset="0"/>
                <a:cs typeface="Times New Roman" panose="02020603050405020304" pitchFamily="18" charset="0"/>
              </a:rPr>
              <a:t>UGhent</a:t>
            </a:r>
            <a:r>
              <a:rPr lang="en-GB" sz="1500" i="1" kern="100" dirty="0">
                <a:solidFill>
                  <a:srgbClr val="FFFFFF"/>
                </a:solidFill>
                <a:latin typeface="Calibri" panose="020F0502020204030204" pitchFamily="34" charset="0"/>
                <a:cs typeface="Times New Roman" panose="02020603050405020304" pitchFamily="18" charset="0"/>
              </a:rPr>
              <a:t>. </a:t>
            </a:r>
            <a:endParaRPr lang="nl-BE" sz="1500" i="1" kern="100" dirty="0">
              <a:solidFill>
                <a:srgbClr val="FFFFFF"/>
              </a:solidFill>
              <a:latin typeface="Calibri" panose="020F0502020204030204" pitchFamily="34" charset="0"/>
              <a:cs typeface="Times New Roman" panose="02020603050405020304" pitchFamily="18" charset="0"/>
            </a:endParaRPr>
          </a:p>
          <a:p>
            <a:pPr algn="just">
              <a:lnSpc>
                <a:spcPct val="107000"/>
              </a:lnSpc>
              <a:spcAft>
                <a:spcPts val="800"/>
              </a:spcAft>
            </a:pPr>
            <a:endParaRPr lang="nl-BE" sz="1500" i="1" kern="100" dirty="0">
              <a:solidFill>
                <a:srgbClr val="FFFFFF"/>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528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05CC2-DDF8-A344-8F8B-620C89D5BF0E}"/>
              </a:ext>
            </a:extLst>
          </p:cNvPr>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Onze Ambitie</a:t>
            </a:r>
            <a:endParaRPr lang="nl-BE" b="1" dirty="0">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C1195D0-54AD-B1FE-7EBC-55ADDD751C22}"/>
              </a:ext>
            </a:extLst>
          </p:cNvPr>
          <p:cNvSpPr>
            <a:spLocks noGrp="1"/>
          </p:cNvSpPr>
          <p:nvPr>
            <p:ph idx="1"/>
          </p:nvPr>
        </p:nvSpPr>
        <p:spPr>
          <a:xfrm>
            <a:off x="3869268" y="864108"/>
            <a:ext cx="7897162" cy="5120640"/>
          </a:xfrm>
        </p:spPr>
        <p:txBody>
          <a:bodyPr>
            <a:normAutofit/>
          </a:bodyPr>
          <a:lstStyle/>
          <a:p>
            <a:pPr marL="0" indent="0">
              <a:lnSpc>
                <a:spcPct val="100000"/>
              </a:lnSpc>
              <a:spcBef>
                <a:spcPts val="0"/>
              </a:spcBef>
              <a:buNone/>
            </a:pPr>
            <a:r>
              <a:rPr lang="nl-NL" sz="2400" kern="100" dirty="0">
                <a:latin typeface="Calibri" panose="020F0502020204030204" pitchFamily="34" charset="0"/>
                <a:cs typeface="Times New Roman" panose="02020603050405020304" pitchFamily="18" charset="0"/>
              </a:rPr>
              <a:t>Bijdragen aan een rechtvaardiger wereld door een ankerpunt te zijn voor studenten uit het globale Zuiden. </a:t>
            </a:r>
          </a:p>
          <a:p>
            <a:pPr marL="0" indent="0">
              <a:buNone/>
            </a:pP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Dit ankerpunt helpt studenten zich volop persoonlijk te ontwikkelen (Master &amp;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Ph.D</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alsook een internationaal netwerk uit te bouwen met verschillende partners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mede-studenten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universiteit, bedrijven) om hen te ondersteunen in hun activiteiten in hun thuisland.</a:t>
            </a:r>
            <a:endParaRPr lang="nl-B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2800" b="1" kern="100" dirty="0">
                <a:solidFill>
                  <a:srgbClr val="538135"/>
                </a:solidFill>
                <a:effectLst/>
                <a:latin typeface="Dreaming Outloud Pro" panose="03050502040302030504" pitchFamily="66" charset="0"/>
                <a:ea typeface="Calibri" panose="020F0502020204030204" pitchFamily="34" charset="0"/>
                <a:cs typeface="Times New Roman" panose="02020603050405020304" pitchFamily="18" charset="0"/>
              </a:rPr>
              <a:t> </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2543783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05CC2-DDF8-A344-8F8B-620C89D5BF0E}"/>
              </a:ext>
            </a:extLst>
          </p:cNvPr>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Doelstellingen</a:t>
            </a:r>
            <a:endParaRPr lang="nl-BE" b="1" dirty="0">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C1195D0-54AD-B1FE-7EBC-55ADDD751C22}"/>
              </a:ext>
            </a:extLst>
          </p:cNvPr>
          <p:cNvSpPr>
            <a:spLocks noGrp="1"/>
          </p:cNvSpPr>
          <p:nvPr>
            <p:ph idx="1"/>
          </p:nvPr>
        </p:nvSpPr>
        <p:spPr>
          <a:xfrm>
            <a:off x="3869268" y="864108"/>
            <a:ext cx="7802272" cy="5120640"/>
          </a:xfrm>
        </p:spPr>
        <p:txBody>
          <a:bodyPr>
            <a:normAutofit/>
          </a:bodyPr>
          <a:lstStyle/>
          <a:p>
            <a:pPr marL="0" indent="0">
              <a:buNone/>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1" kern="100" dirty="0">
                <a:solidFill>
                  <a:srgbClr val="538135"/>
                </a:solidFill>
                <a:effectLst/>
                <a:latin typeface="Dreaming Outloud Pro" panose="03050502040302030504" pitchFamily="66" charset="0"/>
                <a:ea typeface="Calibri" panose="020F0502020204030204" pitchFamily="34" charset="0"/>
                <a:cs typeface="Times New Roman" panose="02020603050405020304" pitchFamily="18" charset="0"/>
              </a:rPr>
              <a:t>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b="1" kern="100" dirty="0">
                <a:solidFill>
                  <a:schemeClr val="accent1"/>
                </a:solidFill>
                <a:effectLst/>
                <a:latin typeface="Dreaming Outloud Pro" panose="03050502040302030504" pitchFamily="66" charset="0"/>
                <a:ea typeface="Calibri" panose="020F0502020204030204" pitchFamily="34" charset="0"/>
                <a:cs typeface="Times New Roman" panose="02020603050405020304" pitchFamily="18" charset="0"/>
              </a:rPr>
              <a:t>Uitbreiding van onze Sociale Dienstverlening</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naar de bredere gemeenschap van buitenlandse studenten in Gent (± 3.000/jaar). </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nl-B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b="1" kern="100" dirty="0">
                <a:solidFill>
                  <a:schemeClr val="accent1"/>
                </a:solidFill>
                <a:latin typeface="Dreaming Outloud Pro" panose="03050502040302030504" pitchFamily="66" charset="0"/>
                <a:cs typeface="Times New Roman" panose="02020603050405020304" pitchFamily="18" charset="0"/>
              </a:rPr>
              <a:t>Uitbouw van een Sterke Gemeenschap</a:t>
            </a:r>
            <a:br>
              <a:rPr lang="nl-NL" sz="2400" b="1" kern="100" dirty="0">
                <a:solidFill>
                  <a:srgbClr val="538135"/>
                </a:solidFill>
                <a:effectLst/>
                <a:latin typeface="Dreaming Outloud Pro" panose="03050502040302030504" pitchFamily="66"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waar studenten en afgestudeerden een sterke band opbouwen met elkaar, en met bedrijven, sponsors en sympathisanten een brug slaan tussen België en hun thuisland. </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nl-B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pPr>
            <a:r>
              <a:rPr lang="nl-NL" sz="2400" b="1" kern="100" dirty="0">
                <a:solidFill>
                  <a:schemeClr val="accent1"/>
                </a:solidFill>
                <a:latin typeface="Dreaming Outloud Pro" panose="03050502040302030504" pitchFamily="66" charset="0"/>
                <a:cs typeface="Times New Roman" panose="02020603050405020304" pitchFamily="18" charset="0"/>
              </a:rPr>
              <a:t>Uitbreiding van onze Woon- en Onthaalcapaciteit</a:t>
            </a:r>
          </a:p>
          <a:p>
            <a:pPr marL="0" lvl="0" indent="0">
              <a:lnSpc>
                <a:spcPct val="100000"/>
              </a:lnSpc>
              <a:spcBef>
                <a:spcPts val="0"/>
              </a:spcBef>
              <a:buNone/>
            </a:pPr>
            <a:r>
              <a:rPr lang="nl-NL" sz="2400" kern="100" dirty="0">
                <a:latin typeface="Calibri" panose="020F0502020204030204" pitchFamily="34" charset="0"/>
                <a:cs typeface="Times New Roman" panose="02020603050405020304" pitchFamily="18" charset="0"/>
              </a:rPr>
              <a:t>      met een nieuwe, moderne en duurzame Campus.</a:t>
            </a:r>
            <a:endParaRPr lang="nl-BE" sz="2400" kern="100" dirty="0">
              <a:latin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381533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05CC2-DDF8-A344-8F8B-620C89D5BF0E}"/>
              </a:ext>
            </a:extLst>
          </p:cNvPr>
          <p:cNvSpPr>
            <a:spLocks noGrp="1"/>
          </p:cNvSpPr>
          <p:nvPr>
            <p:ph type="title"/>
          </p:nvPr>
        </p:nvSpPr>
        <p:spPr>
          <a:xfrm>
            <a:off x="305055" y="221859"/>
            <a:ext cx="2947482" cy="5379964"/>
          </a:xfrm>
        </p:spPr>
        <p:txBody>
          <a:bodyPr>
            <a:normAutofit/>
          </a:bodyPr>
          <a:lstStyle/>
          <a:p>
            <a:pPr>
              <a:lnSpc>
                <a:spcPct val="107000"/>
              </a:lnSpc>
              <a:spcAft>
                <a:spcPts val="800"/>
              </a:spcAft>
            </a:pPr>
            <a:r>
              <a:rPr lang="nl-NL" b="1" dirty="0">
                <a:latin typeface="Calibri" panose="020F0502020204030204" pitchFamily="34" charset="0"/>
                <a:cs typeface="Calibri" panose="020F0502020204030204" pitchFamily="34" charset="0"/>
              </a:rPr>
              <a:t>Community</a:t>
            </a:r>
            <a:br>
              <a:rPr lang="nl-NL" dirty="0">
                <a:latin typeface="Calibri" panose="020F0502020204030204" pitchFamily="34" charset="0"/>
                <a:cs typeface="Calibri" panose="020F0502020204030204" pitchFamily="34" charset="0"/>
              </a:rPr>
            </a:br>
            <a:br>
              <a:rPr lang="nl-BE" sz="1700" i="1" kern="100" dirty="0">
                <a:latin typeface="Calibri" panose="020F0502020204030204" pitchFamily="34" charset="0"/>
                <a:cs typeface="Times New Roman" panose="02020603050405020304" pitchFamily="18" charset="0"/>
              </a:rPr>
            </a:br>
            <a:r>
              <a:rPr lang="en-US" sz="1700" i="1" kern="100" dirty="0">
                <a:latin typeface="Calibri" panose="020F0502020204030204" pitchFamily="34" charset="0"/>
                <a:cs typeface="Times New Roman" panose="02020603050405020304" pitchFamily="18" charset="0"/>
              </a:rPr>
              <a:t>“It gives me great pleasure that at OBSG I can enjoy my stay with students of different nationalities. Staying at OBSG gives me the feeling that I have family here in Belgium. I will always remember the kindness, care and support that I received during my stay in Ghent.”</a:t>
            </a:r>
            <a:br>
              <a:rPr lang="nl-BE" sz="1800" kern="100" dirty="0">
                <a:effectLst/>
                <a:latin typeface="Calibri" panose="020F0502020204030204" pitchFamily="34" charset="0"/>
                <a:ea typeface="Calibri" panose="020F0502020204030204" pitchFamily="34" charset="0"/>
                <a:cs typeface="Times New Roman" panose="02020603050405020304" pitchFamily="18" charset="0"/>
              </a:rPr>
            </a:br>
            <a:br>
              <a:rPr lang="nl-BE"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700" b="1" i="1" kern="100" dirty="0">
                <a:latin typeface="Calibri" panose="020F0502020204030204" pitchFamily="34" charset="0"/>
                <a:cs typeface="Times New Roman" panose="02020603050405020304" pitchFamily="18" charset="0"/>
              </a:rPr>
              <a:t>Yohannes Sileshi from Ethiopia, Doctor in Pharmaceutical Sciences at </a:t>
            </a:r>
            <a:r>
              <a:rPr lang="en-US" sz="1700" b="1" i="1" kern="100" dirty="0" err="1">
                <a:latin typeface="Calibri" panose="020F0502020204030204" pitchFamily="34" charset="0"/>
                <a:cs typeface="Times New Roman" panose="02020603050405020304" pitchFamily="18" charset="0"/>
              </a:rPr>
              <a:t>UGhent</a:t>
            </a:r>
            <a:endParaRPr lang="nl-BE" sz="1700" b="1" i="1" kern="100" dirty="0">
              <a:latin typeface="Calibri" panose="020F0502020204030204" pitchFamily="34" charset="0"/>
              <a:cs typeface="Times New Roman" panose="02020603050405020304" pitchFamily="18" charset="0"/>
            </a:endParaRPr>
          </a:p>
        </p:txBody>
      </p:sp>
      <p:pic>
        <p:nvPicPr>
          <p:cNvPr id="7" name="Tijdelijke aanduiding voor inhoud 6">
            <a:extLst>
              <a:ext uri="{FF2B5EF4-FFF2-40B4-BE49-F238E27FC236}">
                <a16:creationId xmlns:a16="http://schemas.microsoft.com/office/drawing/2014/main" id="{1ADC3BAA-B5EF-1D8A-AB68-FAF8BF307CF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088460" y="3129524"/>
            <a:ext cx="2100716" cy="3728476"/>
          </a:xfrm>
        </p:spPr>
      </p:pic>
      <p:pic>
        <p:nvPicPr>
          <p:cNvPr id="5" name="Afbeelding 4">
            <a:extLst>
              <a:ext uri="{FF2B5EF4-FFF2-40B4-BE49-F238E27FC236}">
                <a16:creationId xmlns:a16="http://schemas.microsoft.com/office/drawing/2014/main" id="{82B2B311-1A7B-A0E7-CD96-9A7CF322D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5549" y="354212"/>
            <a:ext cx="4132446" cy="2207834"/>
          </a:xfrm>
          <a:prstGeom prst="rect">
            <a:avLst/>
          </a:prstGeom>
        </p:spPr>
      </p:pic>
      <p:pic>
        <p:nvPicPr>
          <p:cNvPr id="9" name="Afbeelding 8">
            <a:extLst>
              <a:ext uri="{FF2B5EF4-FFF2-40B4-BE49-F238E27FC236}">
                <a16:creationId xmlns:a16="http://schemas.microsoft.com/office/drawing/2014/main" id="{9E50C59D-400B-7556-4D5C-D0592646A6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769" y="4726441"/>
            <a:ext cx="3430608" cy="2455157"/>
          </a:xfrm>
          <a:prstGeom prst="rect">
            <a:avLst/>
          </a:prstGeom>
        </p:spPr>
      </p:pic>
      <p:pic>
        <p:nvPicPr>
          <p:cNvPr id="11" name="Afbeelding 10">
            <a:extLst>
              <a:ext uri="{FF2B5EF4-FFF2-40B4-BE49-F238E27FC236}">
                <a16:creationId xmlns:a16="http://schemas.microsoft.com/office/drawing/2014/main" id="{87F0CF16-2DFF-A7C5-654E-628AC7737F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7927" y="2535549"/>
            <a:ext cx="2751013" cy="2145971"/>
          </a:xfrm>
          <a:prstGeom prst="rect">
            <a:avLst/>
          </a:prstGeom>
        </p:spPr>
      </p:pic>
      <p:pic>
        <p:nvPicPr>
          <p:cNvPr id="13" name="Afbeelding 12">
            <a:extLst>
              <a:ext uri="{FF2B5EF4-FFF2-40B4-BE49-F238E27FC236}">
                <a16:creationId xmlns:a16="http://schemas.microsoft.com/office/drawing/2014/main" id="{7ED1460C-510E-FAA8-E006-015C94B0D2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245876"/>
            <a:ext cx="3902905" cy="2145971"/>
          </a:xfrm>
          <a:prstGeom prst="rect">
            <a:avLst/>
          </a:prstGeom>
        </p:spPr>
      </p:pic>
      <p:pic>
        <p:nvPicPr>
          <p:cNvPr id="15" name="Afbeelding 14">
            <a:extLst>
              <a:ext uri="{FF2B5EF4-FFF2-40B4-BE49-F238E27FC236}">
                <a16:creationId xmlns:a16="http://schemas.microsoft.com/office/drawing/2014/main" id="{5F045558-44F6-A3B5-44C7-078A9165DB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7592" y="354212"/>
            <a:ext cx="3612640" cy="2136416"/>
          </a:xfrm>
          <a:prstGeom prst="rect">
            <a:avLst/>
          </a:prstGeom>
        </p:spPr>
      </p:pic>
      <p:pic>
        <p:nvPicPr>
          <p:cNvPr id="17" name="Afbeelding 16">
            <a:extLst>
              <a:ext uri="{FF2B5EF4-FFF2-40B4-BE49-F238E27FC236}">
                <a16:creationId xmlns:a16="http://schemas.microsoft.com/office/drawing/2014/main" id="{22E15F7A-A83F-192B-EB75-577DEFC571C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42479" y="2616609"/>
            <a:ext cx="2425007" cy="3089987"/>
          </a:xfrm>
          <a:prstGeom prst="rect">
            <a:avLst/>
          </a:prstGeom>
        </p:spPr>
      </p:pic>
    </p:spTree>
    <p:extLst>
      <p:ext uri="{BB962C8B-B14F-4D97-AF65-F5344CB8AC3E}">
        <p14:creationId xmlns:p14="http://schemas.microsoft.com/office/powerpoint/2010/main" val="3919672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05CC2-DDF8-A344-8F8B-620C89D5BF0E}"/>
              </a:ext>
            </a:extLst>
          </p:cNvPr>
          <p:cNvSpPr>
            <a:spLocks noGrp="1"/>
          </p:cNvSpPr>
          <p:nvPr>
            <p:ph type="title"/>
          </p:nvPr>
        </p:nvSpPr>
        <p:spPr/>
        <p:txBody>
          <a:bodyPr>
            <a:normAutofit fontScale="90000"/>
          </a:bodyPr>
          <a:lstStyle/>
          <a:p>
            <a:pPr>
              <a:lnSpc>
                <a:spcPct val="107000"/>
              </a:lnSpc>
              <a:spcAft>
                <a:spcPts val="800"/>
              </a:spcAft>
            </a:pPr>
            <a:r>
              <a:rPr lang="nl-NL" b="1" dirty="0">
                <a:latin typeface="Calibri" panose="020F0502020204030204" pitchFamily="34" charset="0"/>
                <a:cs typeface="Calibri" panose="020F0502020204030204" pitchFamily="34" charset="0"/>
              </a:rPr>
              <a:t>Social service</a:t>
            </a:r>
            <a:br>
              <a:rPr lang="nl-NL" dirty="0">
                <a:latin typeface="Calibri" panose="020F0502020204030204" pitchFamily="34" charset="0"/>
                <a:cs typeface="Calibri" panose="020F0502020204030204" pitchFamily="34" charset="0"/>
              </a:rPr>
            </a:br>
            <a:br>
              <a:rPr lang="nl-NL" dirty="0">
                <a:latin typeface="Calibri" panose="020F0502020204030204" pitchFamily="34" charset="0"/>
                <a:cs typeface="Calibri" panose="020F0502020204030204" pitchFamily="34" charset="0"/>
              </a:rPr>
            </a:br>
            <a:r>
              <a:rPr lang="nl-NL" sz="1800" i="1" kern="100" dirty="0">
                <a:latin typeface="Calibri" panose="020F0502020204030204" pitchFamily="34" charset="0"/>
                <a:cs typeface="Times New Roman" panose="02020603050405020304" pitchFamily="18" charset="0"/>
              </a:rPr>
              <a:t>“</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OBSG has been extremely helpful with rent and food during the COVID-19 lockdown. OBSG makes every effort to accommodate us, the international students and their families, during these difficult situations. Not only for the residents, but also for the foreign students outside OBSG.”</a:t>
            </a:r>
            <a:br>
              <a:rPr lang="nl-BE" sz="1800" kern="100" dirty="0">
                <a:effectLst/>
                <a:latin typeface="Calibri" panose="020F0502020204030204" pitchFamily="34" charset="0"/>
                <a:ea typeface="Calibri" panose="020F0502020204030204" pitchFamily="34" charset="0"/>
                <a:cs typeface="Times New Roman" panose="02020603050405020304" pitchFamily="18" charset="0"/>
              </a:rPr>
            </a:br>
            <a:br>
              <a:rPr lang="nl-BE"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b="1" kern="100" dirty="0">
                <a:latin typeface="Calibri" panose="020F0502020204030204" pitchFamily="34" charset="0"/>
                <a:cs typeface="Times New Roman" panose="02020603050405020304" pitchFamily="18" charset="0"/>
              </a:rPr>
              <a:t>Anto Hardianto from Indonesia, Doctor in Materials Engineering at </a:t>
            </a:r>
            <a:r>
              <a:rPr lang="en-GB" sz="1800" b="1" kern="100" dirty="0" err="1">
                <a:latin typeface="Calibri" panose="020F0502020204030204" pitchFamily="34" charset="0"/>
                <a:cs typeface="Times New Roman" panose="02020603050405020304" pitchFamily="18" charset="0"/>
              </a:rPr>
              <a:t>UGhent</a:t>
            </a:r>
            <a:r>
              <a:rPr lang="en-GB" sz="1800" b="1" kern="100" dirty="0">
                <a:latin typeface="Calibri" panose="020F0502020204030204" pitchFamily="34" charset="0"/>
                <a:cs typeface="Times New Roman" panose="02020603050405020304" pitchFamily="18" charset="0"/>
              </a:rPr>
              <a:t>. </a:t>
            </a:r>
            <a:br>
              <a:rPr lang="nl-BE" sz="1800" b="1" kern="100" dirty="0">
                <a:latin typeface="Calibri" panose="020F0502020204030204" pitchFamily="34" charset="0"/>
                <a:cs typeface="Times New Roman" panose="02020603050405020304" pitchFamily="18" charset="0"/>
              </a:rPr>
            </a:br>
            <a:endParaRPr lang="nl-BE" sz="1800" b="1" kern="100" dirty="0">
              <a:latin typeface="Calibri" panose="020F0502020204030204" pitchFamily="34" charset="0"/>
              <a:cs typeface="Times New Roman" panose="02020603050405020304" pitchFamily="18" charset="0"/>
            </a:endParaRPr>
          </a:p>
        </p:txBody>
      </p:sp>
      <p:sp>
        <p:nvSpPr>
          <p:cNvPr id="3" name="Tijdelijke aanduiding voor inhoud 2">
            <a:extLst>
              <a:ext uri="{FF2B5EF4-FFF2-40B4-BE49-F238E27FC236}">
                <a16:creationId xmlns:a16="http://schemas.microsoft.com/office/drawing/2014/main" id="{6C1195D0-54AD-B1FE-7EBC-55ADDD751C22}"/>
              </a:ext>
            </a:extLst>
          </p:cNvPr>
          <p:cNvSpPr>
            <a:spLocks noGrp="1"/>
          </p:cNvSpPr>
          <p:nvPr>
            <p:ph idx="1"/>
          </p:nvPr>
        </p:nvSpPr>
        <p:spPr>
          <a:xfrm>
            <a:off x="3869268" y="864108"/>
            <a:ext cx="7802272" cy="5120640"/>
          </a:xfrm>
        </p:spPr>
        <p:txBody>
          <a:bodyPr>
            <a:normAutofit/>
          </a:bodyPr>
          <a:lstStyle/>
          <a:p>
            <a:pPr marL="0" indent="0">
              <a:buNone/>
            </a:pP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br>
              <a:rPr lang="nl-NL"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pic>
        <p:nvPicPr>
          <p:cNvPr id="5" name="Afbeelding 4">
            <a:extLst>
              <a:ext uri="{FF2B5EF4-FFF2-40B4-BE49-F238E27FC236}">
                <a16:creationId xmlns:a16="http://schemas.microsoft.com/office/drawing/2014/main" id="{478F4585-7493-2C20-411A-711E49FC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1152" y="1996328"/>
            <a:ext cx="4000388" cy="2874307"/>
          </a:xfrm>
          <a:prstGeom prst="rect">
            <a:avLst/>
          </a:prstGeom>
        </p:spPr>
      </p:pic>
      <p:sp>
        <p:nvSpPr>
          <p:cNvPr id="7" name="Tekstvak 6">
            <a:extLst>
              <a:ext uri="{FF2B5EF4-FFF2-40B4-BE49-F238E27FC236}">
                <a16:creationId xmlns:a16="http://schemas.microsoft.com/office/drawing/2014/main" id="{6654DDE4-6C21-4915-81F0-C44D3A85E161}"/>
              </a:ext>
            </a:extLst>
          </p:cNvPr>
          <p:cNvSpPr txBox="1"/>
          <p:nvPr/>
        </p:nvSpPr>
        <p:spPr>
          <a:xfrm>
            <a:off x="5102525" y="4921038"/>
            <a:ext cx="6098874" cy="1323439"/>
          </a:xfrm>
          <a:prstGeom prst="rect">
            <a:avLst/>
          </a:prstGeom>
          <a:noFill/>
        </p:spPr>
        <p:txBody>
          <a:bodyPr wrap="square">
            <a:spAutoFit/>
          </a:bodyPr>
          <a:lstStyle/>
          <a:p>
            <a:r>
              <a:rPr lang="en-GB" sz="1600" i="1" kern="100" dirty="0">
                <a:solidFill>
                  <a:schemeClr val="tx1">
                    <a:lumMod val="65000"/>
                    <a:lumOff val="35000"/>
                  </a:schemeClr>
                </a:solidFill>
                <a:latin typeface="Calibri" panose="020F0502020204030204" pitchFamily="34" charset="0"/>
                <a:cs typeface="Times New Roman" panose="02020603050405020304" pitchFamily="18" charset="0"/>
              </a:rPr>
              <a:t>“I really thank OBSG because they are helping me with the food parcels, which in some ways reduces the effects of my stress.” </a:t>
            </a:r>
            <a:endParaRPr lang="nl-BE" sz="1600" i="1" kern="100" dirty="0">
              <a:solidFill>
                <a:schemeClr val="tx1">
                  <a:lumMod val="65000"/>
                  <a:lumOff val="35000"/>
                </a:schemeClr>
              </a:solidFill>
              <a:latin typeface="Calibri" panose="020F0502020204030204" pitchFamily="34" charset="0"/>
              <a:cs typeface="Times New Roman" panose="02020603050405020304" pitchFamily="18" charset="0"/>
            </a:endParaRPr>
          </a:p>
          <a:p>
            <a:r>
              <a:rPr lang="en-GB" sz="1600" kern="100" dirty="0">
                <a:solidFill>
                  <a:schemeClr val="tx1">
                    <a:lumMod val="65000"/>
                    <a:lumOff val="35000"/>
                  </a:schemeClr>
                </a:solidFill>
                <a:latin typeface="Calibri" panose="020F0502020204030204" pitchFamily="34" charset="0"/>
                <a:cs typeface="Times New Roman" panose="02020603050405020304" pitchFamily="18" charset="0"/>
              </a:rPr>
              <a:t>Arnold William from Tanzania, </a:t>
            </a:r>
            <a:endParaRPr lang="nl-BE" sz="1600" kern="100" dirty="0">
              <a:solidFill>
                <a:schemeClr val="tx1">
                  <a:lumMod val="65000"/>
                  <a:lumOff val="35000"/>
                </a:schemeClr>
              </a:solidFill>
              <a:latin typeface="Calibri" panose="020F0502020204030204" pitchFamily="34" charset="0"/>
              <a:cs typeface="Times New Roman" panose="02020603050405020304" pitchFamily="18" charset="0"/>
            </a:endParaRPr>
          </a:p>
          <a:p>
            <a:r>
              <a:rPr lang="en-GB" sz="1600" kern="100" dirty="0">
                <a:solidFill>
                  <a:schemeClr val="tx1">
                    <a:lumMod val="65000"/>
                    <a:lumOff val="35000"/>
                  </a:schemeClr>
                </a:solidFill>
                <a:latin typeface="Calibri" panose="020F0502020204030204" pitchFamily="34" charset="0"/>
                <a:cs typeface="Times New Roman" panose="02020603050405020304" pitchFamily="18" charset="0"/>
              </a:rPr>
              <a:t>attending a Master course of Science in Nutrition and Rural Development, Faculty of Bioscience Engineering at </a:t>
            </a:r>
            <a:r>
              <a:rPr lang="en-GB" sz="1600" kern="100" dirty="0" err="1">
                <a:solidFill>
                  <a:schemeClr val="tx1">
                    <a:lumMod val="65000"/>
                    <a:lumOff val="35000"/>
                  </a:schemeClr>
                </a:solidFill>
                <a:latin typeface="Calibri" panose="020F0502020204030204" pitchFamily="34" charset="0"/>
                <a:cs typeface="Times New Roman" panose="02020603050405020304" pitchFamily="18" charset="0"/>
              </a:rPr>
              <a:t>UGhent</a:t>
            </a:r>
            <a:endParaRPr lang="nl-BE" sz="1600" kern="100" dirty="0">
              <a:solidFill>
                <a:schemeClr val="tx1">
                  <a:lumMod val="65000"/>
                  <a:lumOff val="35000"/>
                </a:schemeClr>
              </a:solidFill>
              <a:latin typeface="Calibri" panose="020F0502020204030204" pitchFamily="34" charset="0"/>
              <a:cs typeface="Times New Roman" panose="02020603050405020304" pitchFamily="18" charset="0"/>
            </a:endParaRPr>
          </a:p>
        </p:txBody>
      </p:sp>
      <p:pic>
        <p:nvPicPr>
          <p:cNvPr id="9" name="Afbeelding 8">
            <a:extLst>
              <a:ext uri="{FF2B5EF4-FFF2-40B4-BE49-F238E27FC236}">
                <a16:creationId xmlns:a16="http://schemas.microsoft.com/office/drawing/2014/main" id="{CFB0B466-EC86-846B-2B2A-84BEC31ADF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9523" y="767751"/>
            <a:ext cx="4015843" cy="2637910"/>
          </a:xfrm>
          <a:prstGeom prst="rect">
            <a:avLst/>
          </a:prstGeom>
        </p:spPr>
      </p:pic>
    </p:spTree>
    <p:extLst>
      <p:ext uri="{BB962C8B-B14F-4D97-AF65-F5344CB8AC3E}">
        <p14:creationId xmlns:p14="http://schemas.microsoft.com/office/powerpoint/2010/main" val="2242311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0</TotalTime>
  <Words>822</Words>
  <Application>Microsoft Macintosh PowerPoint</Application>
  <PresentationFormat>Breedbeeld</PresentationFormat>
  <Paragraphs>137</Paragraphs>
  <Slides>12</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Arial</vt:lpstr>
      <vt:lpstr>Calibri</vt:lpstr>
      <vt:lpstr>Corbel</vt:lpstr>
      <vt:lpstr>Courier New</vt:lpstr>
      <vt:lpstr>Dreaming Outloud Pro</vt:lpstr>
      <vt:lpstr>Symbol</vt:lpstr>
      <vt:lpstr>Wingdings 2</vt:lpstr>
      <vt:lpstr>Frame</vt:lpstr>
      <vt:lpstr>OBSG vzw Ontmoetingsplaat en thuis  voor buitenlandse studenten  in Gent</vt:lpstr>
      <vt:lpstr>PowerPoint-presentatie</vt:lpstr>
      <vt:lpstr>PowerPoint-presentatie</vt:lpstr>
      <vt:lpstr>PowerPoint-presentatie</vt:lpstr>
      <vt:lpstr>PowerPoint-presentatie</vt:lpstr>
      <vt:lpstr>Onze Ambitie</vt:lpstr>
      <vt:lpstr>Doelstellingen</vt:lpstr>
      <vt:lpstr>Community  “It gives me great pleasure that at OBSG I can enjoy my stay with students of different nationalities. Staying at OBSG gives me the feeling that I have family here in Belgium. I will always remember the kindness, care and support that I received during my stay in Ghent.”  Yohannes Sileshi from Ethiopia, Doctor in Pharmaceutical Sciences at UGhent</vt:lpstr>
      <vt:lpstr>Social service  “OBSG has been extremely helpful with rent and food during the COVID-19 lockdown. OBSG makes every effort to accommodate us, the international students and their families, during these difficult situations. Not only for the residents, but also for the foreign students outside OBSG.”  Anto Hardianto from Indonesia, Doctor in Materials Engineering at UGhent.  </vt:lpstr>
      <vt:lpstr>Nieuwbouw plannen</vt:lpstr>
      <vt:lpstr>KOST NIEUWBOUW € 9.600.000</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OBSG vzw Ontmoetingsplaat en thuis  voor buitenlandse studenten  in Gent</dc:title>
  <dc:creator>Fanny Schepens | OBSG</dc:creator>
  <cp:lastModifiedBy>Jacques Eichperger</cp:lastModifiedBy>
  <cp:revision>7</cp:revision>
  <dcterms:created xsi:type="dcterms:W3CDTF">2023-05-25T13:39:25Z</dcterms:created>
  <dcterms:modified xsi:type="dcterms:W3CDTF">2023-06-14T04:10:05Z</dcterms:modified>
</cp:coreProperties>
</file>