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4" r:id="rId16"/>
    <p:sldId id="272" r:id="rId17"/>
    <p:sldId id="273" r:id="rId1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73A4-4965-4BE9-A46C-1A49EAD274C7}" type="datetimeFigureOut">
              <a:rPr lang="nl-BE" smtClean="0"/>
              <a:t>8/05/2023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507D-ECBC-4355-A0F8-6A60A1D8A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0236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73A4-4965-4BE9-A46C-1A49EAD274C7}" type="datetimeFigureOut">
              <a:rPr lang="nl-BE" smtClean="0"/>
              <a:t>8/05/2023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507D-ECBC-4355-A0F8-6A60A1D8A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6332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73A4-4965-4BE9-A46C-1A49EAD274C7}" type="datetimeFigureOut">
              <a:rPr lang="nl-BE" smtClean="0"/>
              <a:t>8/05/2023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507D-ECBC-4355-A0F8-6A60A1D8A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471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73A4-4965-4BE9-A46C-1A49EAD274C7}" type="datetimeFigureOut">
              <a:rPr lang="nl-BE" smtClean="0"/>
              <a:t>8/05/2023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507D-ECBC-4355-A0F8-6A60A1D8A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095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73A4-4965-4BE9-A46C-1A49EAD274C7}" type="datetimeFigureOut">
              <a:rPr lang="nl-BE" smtClean="0"/>
              <a:t>8/05/2023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507D-ECBC-4355-A0F8-6A60A1D8A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242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73A4-4965-4BE9-A46C-1A49EAD274C7}" type="datetimeFigureOut">
              <a:rPr lang="nl-BE" smtClean="0"/>
              <a:t>8/05/2023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507D-ECBC-4355-A0F8-6A60A1D8A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061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73A4-4965-4BE9-A46C-1A49EAD274C7}" type="datetimeFigureOut">
              <a:rPr lang="nl-BE" smtClean="0"/>
              <a:t>8/05/2023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507D-ECBC-4355-A0F8-6A60A1D8A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280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73A4-4965-4BE9-A46C-1A49EAD274C7}" type="datetimeFigureOut">
              <a:rPr lang="nl-BE" smtClean="0"/>
              <a:t>8/05/2023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507D-ECBC-4355-A0F8-6A60A1D8A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24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73A4-4965-4BE9-A46C-1A49EAD274C7}" type="datetimeFigureOut">
              <a:rPr lang="nl-BE" smtClean="0"/>
              <a:t>8/05/2023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507D-ECBC-4355-A0F8-6A60A1D8A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7435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73A4-4965-4BE9-A46C-1A49EAD274C7}" type="datetimeFigureOut">
              <a:rPr lang="nl-BE" smtClean="0"/>
              <a:t>8/05/2023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507D-ECBC-4355-A0F8-6A60A1D8A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661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73A4-4965-4BE9-A46C-1A49EAD274C7}" type="datetimeFigureOut">
              <a:rPr lang="nl-BE" smtClean="0"/>
              <a:t>8/05/2023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507D-ECBC-4355-A0F8-6A60A1D8A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91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173A4-4965-4BE9-A46C-1A49EAD274C7}" type="datetimeFigureOut">
              <a:rPr lang="nl-BE" smtClean="0"/>
              <a:t>8/05/2023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F507D-ECBC-4355-A0F8-6A60A1D8A1F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223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02" b="2764"/>
          <a:stretch/>
        </p:blipFill>
        <p:spPr>
          <a:xfrm>
            <a:off x="0" y="0"/>
            <a:ext cx="12192000" cy="691699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85628" y="176142"/>
            <a:ext cx="5372076" cy="62507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sz="2400" b="1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b="1" i="1" dirty="0" smtClean="0">
              <a:solidFill>
                <a:schemeClr val="bg1"/>
              </a:solidFill>
              <a:latin typeface="Gill Sans MT" panose="020B0502020104020203" pitchFamily="34" charset="0"/>
              <a:cs typeface="Calibri Light" panose="020F030202020403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Calibri Light" panose="020F0302020204030204" pitchFamily="34" charset="0"/>
              </a:rPr>
              <a:t>(ON)GEZIEN. 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3600" b="1" dirty="0" smtClean="0">
              <a:solidFill>
                <a:schemeClr val="bg1"/>
              </a:solidFill>
              <a:latin typeface="Gill Sans MT" panose="020B0502020104020203" pitchFamily="34" charset="0"/>
              <a:cs typeface="Calibri Light" panose="020F030202020403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6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Calibri Light" panose="020F0302020204030204" pitchFamily="34" charset="0"/>
              </a:rPr>
              <a:t>SAMEN BOUWEN AAN EEN STAD DIE MENSEN IN HERSTEL VAN EEN VERSLAVING KANSEN BIEDT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3600" b="1" dirty="0">
              <a:solidFill>
                <a:schemeClr val="bg1"/>
              </a:solidFill>
              <a:latin typeface="Gill Sans MT" panose="020B0502020104020203" pitchFamily="34" charset="0"/>
              <a:cs typeface="Calibri Light" panose="020F030202020403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Calibri Light" panose="020F0302020204030204" pitchFamily="34" charset="0"/>
              </a:rPr>
              <a:t>Prof. Charlotte Colman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Gill Sans MT" panose="020B0502020104020203" pitchFamily="34" charset="0"/>
                <a:cs typeface="Calibri Light" panose="020F0302020204030204" pitchFamily="34" charset="0"/>
              </a:rPr>
              <a:t>ROSA, 2023</a:t>
            </a:r>
            <a:endParaRPr lang="nl-BE" sz="1600" b="1" dirty="0">
              <a:solidFill>
                <a:schemeClr val="bg1"/>
              </a:solidFill>
              <a:latin typeface="Gill Sans MT" panose="020B0502020104020203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0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9" y="1436279"/>
            <a:ext cx="6510890" cy="4351338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90" y="365125"/>
            <a:ext cx="4583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7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"/>
    </mc:Choice>
    <mc:Fallback xmlns="">
      <p:transition spd="slow" advTm="46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68" y="1838099"/>
            <a:ext cx="6501045" cy="434475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1" y="217714"/>
            <a:ext cx="4583317" cy="6858000"/>
          </a:xfrm>
          <a:prstGeom prst="rect">
            <a:avLst/>
          </a:prstGeom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22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"/>
    </mc:Choice>
    <mc:Fallback xmlns="">
      <p:transition spd="slow" advTm="42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/>
          <a:stretch/>
        </p:blipFill>
        <p:spPr>
          <a:xfrm>
            <a:off x="3872881" y="113212"/>
            <a:ext cx="5767867" cy="435133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40"/>
          <a:stretch/>
        </p:blipFill>
        <p:spPr>
          <a:xfrm>
            <a:off x="7349090" y="2481942"/>
            <a:ext cx="4583317" cy="448926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3" y="775063"/>
            <a:ext cx="3958513" cy="59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4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"/>
    </mc:Choice>
    <mc:Fallback xmlns="">
      <p:transition spd="slow" advTm="32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74" y="3187123"/>
            <a:ext cx="4325257" cy="3243943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9457766" y="555813"/>
            <a:ext cx="3263152" cy="4715435"/>
          </a:xfrm>
          <a:prstGeom prst="ellipse">
            <a:avLst/>
          </a:prstGeom>
          <a:solidFill>
            <a:srgbClr val="008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Samen </a:t>
            </a:r>
          </a:p>
          <a:p>
            <a:r>
              <a:rPr lang="nl-BE" sz="2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aan het werk</a:t>
            </a:r>
          </a:p>
          <a:p>
            <a:endParaRPr lang="nl-BE" sz="24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r>
              <a:rPr lang="nl-BE" sz="2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(April 2023)</a:t>
            </a:r>
          </a:p>
          <a:p>
            <a:endParaRPr lang="nl-BE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algn="ctr"/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8" r="1068" b="4634"/>
          <a:stretch/>
        </p:blipFill>
        <p:spPr>
          <a:xfrm>
            <a:off x="450125" y="555813"/>
            <a:ext cx="5088527" cy="6156960"/>
          </a:xfrm>
          <a:prstGeom prst="rect">
            <a:avLst/>
          </a:prstGeom>
        </p:spPr>
      </p:pic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16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"/>
    </mc:Choice>
    <mc:Fallback xmlns="">
      <p:transition spd="slow" advTm="38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12" y="2695325"/>
            <a:ext cx="6365036" cy="4245429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9457766" y="555813"/>
            <a:ext cx="3263152" cy="4715435"/>
          </a:xfrm>
          <a:prstGeom prst="ellipse">
            <a:avLst/>
          </a:prstGeom>
          <a:solidFill>
            <a:srgbClr val="008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Sport verbindt</a:t>
            </a:r>
          </a:p>
          <a:p>
            <a:endParaRPr lang="nl-BE" sz="20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r>
              <a:rPr lang="nl-BE" sz="20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nl-BE" sz="20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(TBD, December 2023)</a:t>
            </a:r>
            <a:endParaRPr lang="nl-BE" sz="2000" b="1" dirty="0" smtClean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endParaRPr lang="nl-BE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algn="ctr"/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3" y="156119"/>
            <a:ext cx="65333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2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"/>
    </mc:Choice>
    <mc:Fallback xmlns="">
      <p:transition spd="slow" advTm="38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031" y="-2862469"/>
            <a:ext cx="14729020" cy="9818508"/>
          </a:xfrm>
          <a:prstGeom prst="rect">
            <a:avLst/>
          </a:prstGeom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09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057" b="12574"/>
          <a:stretch/>
        </p:blipFill>
        <p:spPr>
          <a:xfrm>
            <a:off x="855617" y="224958"/>
            <a:ext cx="7735712" cy="293145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2104" t="39210" r="2972" b="4884"/>
          <a:stretch/>
        </p:blipFill>
        <p:spPr>
          <a:xfrm>
            <a:off x="838200" y="3648892"/>
            <a:ext cx="8543110" cy="2830285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9167948" y="1756443"/>
            <a:ext cx="2185852" cy="853440"/>
          </a:xfrm>
          <a:prstGeom prst="rect">
            <a:avLst/>
          </a:prstGeom>
          <a:solidFill>
            <a:srgbClr val="008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Inclusivecities.info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848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5141" y="-116541"/>
            <a:ext cx="10959354" cy="73062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64138" y="199256"/>
            <a:ext cx="4241074" cy="2387600"/>
          </a:xfrm>
        </p:spPr>
        <p:txBody>
          <a:bodyPr>
            <a:normAutofit/>
          </a:bodyPr>
          <a:lstStyle/>
          <a:p>
            <a:pPr algn="l"/>
            <a:r>
              <a:rPr lang="nl-BE" sz="3200" b="1" dirty="0" smtClean="0">
                <a:latin typeface="Bahnschrift Condensed" panose="020B0502040204020203" pitchFamily="34" charset="0"/>
              </a:rPr>
              <a:t>HARTELIJK DANK</a:t>
            </a:r>
            <a:br>
              <a:rPr lang="nl-BE" sz="3200" b="1" dirty="0" smtClean="0">
                <a:latin typeface="Bahnschrift Condensed" panose="020B0502040204020203" pitchFamily="34" charset="0"/>
              </a:rPr>
            </a:br>
            <a:r>
              <a:rPr lang="nl-BE" sz="3200" b="1" dirty="0">
                <a:latin typeface="Bahnschrift Condensed" panose="020B0502040204020203" pitchFamily="34" charset="0"/>
              </a:rPr>
              <a:t/>
            </a:r>
            <a:br>
              <a:rPr lang="nl-BE" sz="3200" b="1" dirty="0">
                <a:latin typeface="Bahnschrift Condensed" panose="020B0502040204020203" pitchFamily="34" charset="0"/>
              </a:rPr>
            </a:br>
            <a:r>
              <a:rPr lang="nl-BE" sz="3200" b="1" dirty="0" smtClean="0">
                <a:latin typeface="Bahnschrift Condensed" panose="020B0502040204020203" pitchFamily="34" charset="0"/>
              </a:rPr>
              <a:t>charlotte.colman@ugent.be</a:t>
            </a:r>
            <a:endParaRPr lang="nl-BE" sz="3200" b="1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03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"/>
    </mc:Choice>
    <mc:Fallback xmlns="">
      <p:transition spd="slow" advTm="82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02" b="2764"/>
          <a:stretch/>
        </p:blipFill>
        <p:spPr>
          <a:xfrm>
            <a:off x="0" y="0"/>
            <a:ext cx="12192000" cy="691699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85628" y="176142"/>
            <a:ext cx="5372076" cy="57155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sz="2400" b="1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b="1" i="1" dirty="0" smtClean="0">
              <a:solidFill>
                <a:schemeClr val="bg1"/>
              </a:solidFill>
              <a:latin typeface="Gill Sans MT" panose="020B0502020104020203" pitchFamily="34" charset="0"/>
              <a:cs typeface="Calibri Light" panose="020F030202020403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b="1" i="1" dirty="0" smtClean="0">
                <a:solidFill>
                  <a:schemeClr val="bg1"/>
                </a:solidFill>
                <a:latin typeface="Gill Sans MT" panose="020B0502020104020203" pitchFamily="34" charset="0"/>
                <a:cs typeface="Calibri Light" panose="020F0302020204030204" pitchFamily="34" charset="0"/>
              </a:rPr>
              <a:t> “</a:t>
            </a:r>
            <a:r>
              <a:rPr lang="en-US" b="1" i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IK KIES OM TE LEVEN.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b="1" i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IK WIL GRAAG OUD WORDEN, ZONDER DRUGS, ZONDER EEN LEVEN OP STRAAT”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b="1" i="1" dirty="0" smtClean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b="1" dirty="0" smtClean="0">
                <a:solidFill>
                  <a:schemeClr val="bg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(PETER*, 2010)</a:t>
            </a:r>
            <a:endParaRPr lang="nl-BE" b="1" dirty="0">
              <a:solidFill>
                <a:schemeClr val="bg1"/>
              </a:solidFill>
              <a:latin typeface="Bahnschrift Condensed" panose="020B0502040204020203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65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2" b="7772"/>
          <a:stretch/>
        </p:blipFill>
        <p:spPr>
          <a:xfrm>
            <a:off x="0" y="-25052"/>
            <a:ext cx="12192000" cy="68893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4111" y="6130212"/>
            <a:ext cx="4079032" cy="533693"/>
          </a:xfrm>
        </p:spPr>
        <p:txBody>
          <a:bodyPr>
            <a:noAutofit/>
          </a:bodyPr>
          <a:lstStyle/>
          <a:p>
            <a:r>
              <a:rPr lang="nl-BE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Faces</a:t>
            </a:r>
            <a:r>
              <a:rPr lang="nl-B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 of </a:t>
            </a:r>
            <a:r>
              <a:rPr lang="nl-BE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Addiction</a:t>
            </a:r>
            <a:r>
              <a:rPr lang="nl-BE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, rehabs.com</a:t>
            </a:r>
            <a:endParaRPr lang="nl-BE" sz="18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FaceAddiction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3000" contrast="5000"/>
          </a:blip>
          <a:stretch>
            <a:fillRect/>
          </a:stretch>
        </p:blipFill>
        <p:spPr>
          <a:xfrm>
            <a:off x="4054847" y="365125"/>
            <a:ext cx="4174751" cy="5573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536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7"/>
          <a:stretch/>
        </p:blipFill>
        <p:spPr>
          <a:xfrm>
            <a:off x="0" y="-73742"/>
            <a:ext cx="12185354" cy="6931742"/>
          </a:xfrm>
          <a:prstGeom prst="rect">
            <a:avLst/>
          </a:prstGeom>
        </p:spPr>
      </p:pic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106129" y="4036629"/>
            <a:ext cx="3213322" cy="599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GEMEENSCHAP</a:t>
            </a:r>
            <a:endParaRPr lang="nl-BE" b="1" dirty="0">
              <a:solidFill>
                <a:schemeClr val="bg1"/>
              </a:solidFill>
              <a:latin typeface="Bahnschrift Condensed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106129" y="2625943"/>
            <a:ext cx="1987658" cy="599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SOCIAAL</a:t>
            </a:r>
            <a:endParaRPr kumimoji="0" lang="nl-B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Condensed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1106129" y="1215258"/>
            <a:ext cx="2978191" cy="599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PERSOONLIJK</a:t>
            </a:r>
            <a:endParaRPr kumimoji="0" lang="nl-B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Condensed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372" y="1537665"/>
            <a:ext cx="1700931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 t="24763" r="6700"/>
          <a:stretch/>
        </p:blipFill>
        <p:spPr>
          <a:xfrm>
            <a:off x="-1" y="-176981"/>
            <a:ext cx="12344401" cy="7034981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6129" y="4124529"/>
            <a:ext cx="5648632" cy="38248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BE" b="1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0" indent="0" algn="ctr">
              <a:buNone/>
            </a:pPr>
            <a:r>
              <a:rPr lang="nl-BE" i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“I SUPPORT HELP FOR PEOPLE IN RECOVERY, AS LONG AS IT’S NOT IN MY BACK YARD”</a:t>
            </a: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7138222" y="4970103"/>
            <a:ext cx="3087329" cy="619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( UK SURVEY)</a:t>
            </a:r>
            <a:endParaRPr kumimoji="0" lang="nl-BE" sz="28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67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036" y="-353860"/>
            <a:ext cx="15470430" cy="10313619"/>
          </a:xfrm>
          <a:prstGeom prst="rect">
            <a:avLst/>
          </a:prstGeom>
        </p:spPr>
      </p:pic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553422" y="409129"/>
            <a:ext cx="2987019" cy="599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hnschrift Condensed" panose="020B0502040204020203" pitchFamily="34" charset="0"/>
              </a:rPr>
              <a:t>STADSBESTUUR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ahnschrift Condensed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81" y="1338165"/>
            <a:ext cx="1251984" cy="1251984"/>
          </a:xfrm>
          <a:prstGeom prst="rect">
            <a:avLst/>
          </a:prstGeom>
        </p:spPr>
      </p:pic>
      <p:sp>
        <p:nvSpPr>
          <p:cNvPr id="19" name="Tijdelijke aanduiding voor inhoud 2"/>
          <p:cNvSpPr txBox="1">
            <a:spLocks/>
          </p:cNvSpPr>
          <p:nvPr/>
        </p:nvSpPr>
        <p:spPr>
          <a:xfrm>
            <a:off x="1848162" y="1408641"/>
            <a:ext cx="2987019" cy="599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hnschrift Condensed" panose="020B0502040204020203" pitchFamily="34" charset="0"/>
              </a:rPr>
              <a:t>PUBLIEKE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hnschrift Condensed" panose="020B0502040204020203" pitchFamily="34" charset="0"/>
                <a:cs typeface="Calibri Light" panose="020F0302020204030204" pitchFamily="34" charset="0"/>
              </a:rPr>
              <a:t>ORGANISATIE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ahnschrift Condensed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ijdelijke aanduiding voor inhoud 2"/>
          <p:cNvSpPr txBox="1">
            <a:spLocks/>
          </p:cNvSpPr>
          <p:nvPr/>
        </p:nvSpPr>
        <p:spPr>
          <a:xfrm>
            <a:off x="5003570" y="4203668"/>
            <a:ext cx="1690550" cy="599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hnschrift Condensed" panose="020B0502040204020203" pitchFamily="34" charset="0"/>
              </a:rPr>
              <a:t>JIJ EN IK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ahnschrift Condensed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ijdelijke aanduiding voor inhoud 2"/>
          <p:cNvSpPr txBox="1">
            <a:spLocks/>
          </p:cNvSpPr>
          <p:nvPr/>
        </p:nvSpPr>
        <p:spPr>
          <a:xfrm>
            <a:off x="7287263" y="1571883"/>
            <a:ext cx="2987019" cy="599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hnschrift Condensed" panose="020B0502040204020203" pitchFamily="34" charset="0"/>
              </a:rPr>
              <a:t>WERKGEVERS</a:t>
            </a:r>
          </a:p>
        </p:txBody>
      </p:sp>
      <p:sp>
        <p:nvSpPr>
          <p:cNvPr id="22" name="Tijdelijke aanduiding voor inhoud 2"/>
          <p:cNvSpPr txBox="1">
            <a:spLocks/>
          </p:cNvSpPr>
          <p:nvPr/>
        </p:nvSpPr>
        <p:spPr>
          <a:xfrm>
            <a:off x="7356046" y="3476248"/>
            <a:ext cx="2987019" cy="599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hnschrift Condensed" panose="020B0502040204020203" pitchFamily="34" charset="0"/>
              </a:rPr>
              <a:t>WELZIJN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ahnschrift Condensed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ijdelijke aanduiding voor inhoud 2"/>
          <p:cNvSpPr txBox="1">
            <a:spLocks/>
          </p:cNvSpPr>
          <p:nvPr/>
        </p:nvSpPr>
        <p:spPr>
          <a:xfrm>
            <a:off x="2981369" y="2690739"/>
            <a:ext cx="4959608" cy="599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STERKTE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Bahnschrift Condensed" panose="020B0502040204020203" pitchFamily="34" charset="0"/>
                <a:cs typeface="Calibri Light" panose="020F0302020204030204" pitchFamily="34" charset="0"/>
              </a:rPr>
              <a:t>VERTROUWEN</a:t>
            </a:r>
          </a:p>
        </p:txBody>
      </p:sp>
      <p:sp>
        <p:nvSpPr>
          <p:cNvPr id="24" name="Tijdelijke aanduiding voor inhoud 2"/>
          <p:cNvSpPr txBox="1">
            <a:spLocks/>
          </p:cNvSpPr>
          <p:nvPr/>
        </p:nvSpPr>
        <p:spPr>
          <a:xfrm>
            <a:off x="1781206" y="3462527"/>
            <a:ext cx="2987019" cy="599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hnschrift Condensed" panose="020B0502040204020203" pitchFamily="34" charset="0"/>
              </a:rPr>
              <a:t>PRIVATE ORGANISATIE</a:t>
            </a:r>
          </a:p>
        </p:txBody>
      </p:sp>
    </p:spTree>
    <p:extLst>
      <p:ext uri="{BB962C8B-B14F-4D97-AF65-F5344CB8AC3E}">
        <p14:creationId xmlns:p14="http://schemas.microsoft.com/office/powerpoint/2010/main" val="29933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89" y="-1314995"/>
            <a:ext cx="13193484" cy="87956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89166" y="-140379"/>
            <a:ext cx="6383383" cy="2387600"/>
          </a:xfrm>
        </p:spPr>
        <p:txBody>
          <a:bodyPr>
            <a:normAutofit/>
          </a:bodyPr>
          <a:lstStyle/>
          <a:p>
            <a:pPr algn="l"/>
            <a:r>
              <a:rPr lang="nl-BE" sz="3200" b="1" dirty="0" smtClean="0">
                <a:latin typeface="Bahnschrift Condensed" panose="020B0502040204020203" pitchFamily="34" charset="0"/>
              </a:rPr>
              <a:t>GENT ALS INCLUSIEVE STAD VOOR MENSEN IN HERSTEL VAN DRUGGEBRUIK</a:t>
            </a:r>
            <a:endParaRPr lang="nl-BE" sz="3200" b="1" dirty="0">
              <a:latin typeface="Bahnschrift Condensed" panose="020B0502040204020203" pitchFamily="34" charset="0"/>
            </a:endParaRPr>
          </a:p>
        </p:txBody>
      </p:sp>
      <p:sp>
        <p:nvSpPr>
          <p:cNvPr id="5" name="Ovaal 4"/>
          <p:cNvSpPr/>
          <p:nvPr/>
        </p:nvSpPr>
        <p:spPr>
          <a:xfrm>
            <a:off x="9457766" y="555813"/>
            <a:ext cx="3263152" cy="5298140"/>
          </a:xfrm>
          <a:prstGeom prst="ellipse">
            <a:avLst/>
          </a:prstGeom>
          <a:solidFill>
            <a:srgbClr val="008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Verbinden</a:t>
            </a:r>
          </a:p>
          <a:p>
            <a:endParaRPr lang="nl-BE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r>
              <a:rPr lang="nl-BE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Kennisvermeerdering</a:t>
            </a:r>
          </a:p>
          <a:p>
            <a:endParaRPr lang="nl-BE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r>
              <a:rPr lang="nl-BE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Herstel vieren</a:t>
            </a:r>
          </a:p>
          <a:p>
            <a:endParaRPr lang="nl-BE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nl-BE" dirty="0" smtClean="0">
                <a:solidFill>
                  <a:schemeClr val="bg1"/>
                </a:solidFill>
                <a:latin typeface="Bahnschrift Condensed" panose="020B0502040204020203" pitchFamily="34" charset="0"/>
                <a:sym typeface="Wingdings" panose="05000000000000000000" pitchFamily="2" charset="2"/>
              </a:rPr>
              <a:t>Zichtbaarheid &gt;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nl-BE" dirty="0" smtClean="0">
                <a:solidFill>
                  <a:schemeClr val="bg1"/>
                </a:solidFill>
                <a:latin typeface="Bahnschrift Condensed" panose="020B0502040204020203" pitchFamily="34" charset="0"/>
                <a:sym typeface="Wingdings" panose="05000000000000000000" pitchFamily="2" charset="2"/>
              </a:rPr>
              <a:t>Stigma </a:t>
            </a:r>
            <a:r>
              <a:rPr lang="nl-BE" dirty="0" smtClean="0">
                <a:solidFill>
                  <a:schemeClr val="bg1"/>
                </a:solidFill>
                <a:latin typeface="Bahnschrift Condensed" panose="020B0502040204020203" pitchFamily="34" charset="0"/>
                <a:sym typeface="Wingdings" panose="05000000000000000000" pitchFamily="2" charset="2"/>
              </a:rPr>
              <a:t>&lt;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nl-BE" dirty="0">
              <a:solidFill>
                <a:schemeClr val="bg1"/>
              </a:solidFill>
              <a:latin typeface="Bahnschrift Condensed" panose="020B0502040204020203" pitchFamily="34" charset="0"/>
              <a:sym typeface="Wingdings" panose="05000000000000000000" pitchFamily="2" charset="2"/>
            </a:endParaRPr>
          </a:p>
          <a:p>
            <a:r>
              <a:rPr lang="nl-BE" dirty="0" smtClean="0">
                <a:solidFill>
                  <a:schemeClr val="bg1"/>
                </a:solidFill>
                <a:latin typeface="Bahnschrift Condensed" panose="020B0502040204020203" pitchFamily="34" charset="0"/>
                <a:sym typeface="Wingdings" panose="05000000000000000000" pitchFamily="2" charset="2"/>
              </a:rPr>
              <a:t>Stadsniveau</a:t>
            </a:r>
            <a:endParaRPr lang="nl-BE" dirty="0" smtClean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endParaRPr lang="nl-BE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212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"/>
    </mc:Choice>
    <mc:Fallback xmlns="">
      <p:transition spd="slow" advTm="82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11" y="-2180730"/>
            <a:ext cx="14555183" cy="9727474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9457766" y="555813"/>
            <a:ext cx="3263152" cy="5298140"/>
          </a:xfrm>
          <a:prstGeom prst="ellipse">
            <a:avLst/>
          </a:prstGeom>
          <a:solidFill>
            <a:srgbClr val="008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Kerngroep</a:t>
            </a:r>
          </a:p>
          <a:p>
            <a:endParaRPr lang="nl-BE" sz="20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r>
              <a:rPr lang="nl-BE" sz="20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Gentse vrienden van herstel</a:t>
            </a:r>
          </a:p>
          <a:p>
            <a:endParaRPr lang="nl-BE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algn="ctr"/>
            <a:endParaRPr lang="nl-BE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16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52"/>
    </mc:Choice>
    <mc:Fallback xmlns="">
      <p:transition spd="slow" advTm="2365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264" y="-478971"/>
            <a:ext cx="13044182" cy="8717646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9457766" y="555813"/>
            <a:ext cx="3263152" cy="4715435"/>
          </a:xfrm>
          <a:prstGeom prst="ellipse">
            <a:avLst/>
          </a:prstGeom>
          <a:solidFill>
            <a:srgbClr val="008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BE" sz="2400" b="1" dirty="0" smtClean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r>
              <a:rPr lang="nl-BE" sz="2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Kick-off</a:t>
            </a:r>
          </a:p>
          <a:p>
            <a:endParaRPr lang="nl-BE" sz="24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r>
              <a:rPr lang="nl-BE" sz="2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(December 2022)</a:t>
            </a:r>
            <a:endParaRPr lang="nl-BE" sz="2400" b="1" dirty="0" smtClean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endParaRPr lang="nl-BE" sz="2400" b="1" dirty="0" smtClean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endParaRPr lang="nl-BE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algn="ctr"/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"/>
    </mc:Choice>
    <mc:Fallback xmlns="">
      <p:transition spd="slow" advTm="59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149</Words>
  <Application>Microsoft Office PowerPoint</Application>
  <PresentationFormat>Breedbeeld</PresentationFormat>
  <Paragraphs>58</Paragraphs>
  <Slides>17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5" baseType="lpstr">
      <vt:lpstr>Arial</vt:lpstr>
      <vt:lpstr>Bahnschrift Condensed</vt:lpstr>
      <vt:lpstr>Bahnschrift SemiCondensed</vt:lpstr>
      <vt:lpstr>Calibri</vt:lpstr>
      <vt:lpstr>Calibri Light</vt:lpstr>
      <vt:lpstr>Gill Sans MT</vt:lpstr>
      <vt:lpstr>Wingdings</vt:lpstr>
      <vt:lpstr>Kantoorthema</vt:lpstr>
      <vt:lpstr>PowerPoint-presentatie</vt:lpstr>
      <vt:lpstr>PowerPoint-presentatie</vt:lpstr>
      <vt:lpstr>Faces of Addiction, rehabs.com</vt:lpstr>
      <vt:lpstr>PowerPoint-presentatie</vt:lpstr>
      <vt:lpstr>PowerPoint-presentatie</vt:lpstr>
      <vt:lpstr>PowerPoint-presentatie</vt:lpstr>
      <vt:lpstr>GENT ALS INCLUSIEVE STAD VOOR MENSEN IN HERSTEL VAN DRUGGEBRUIK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HARTELIJK DANK  charlotte.colman@ugent.be</vt:lpstr>
    </vt:vector>
  </TitlesOfParts>
  <Company>UGent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Charlotte Colman</dc:creator>
  <cp:lastModifiedBy>Charlotte Colman</cp:lastModifiedBy>
  <cp:revision>8</cp:revision>
  <dcterms:created xsi:type="dcterms:W3CDTF">2023-05-02T08:14:17Z</dcterms:created>
  <dcterms:modified xsi:type="dcterms:W3CDTF">2023-05-08T15:47:47Z</dcterms:modified>
</cp:coreProperties>
</file>