
<file path=[Content_Types].xml><?xml version="1.0" encoding="utf-8"?>
<Types xmlns="http://schemas.openxmlformats.org/package/2006/content-types">
  <Default Extension="jfif" ContentType="image/jpeg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6"/>
  </p:sldMasterIdLst>
  <p:notesMasterIdLst>
    <p:notesMasterId r:id="rId21"/>
  </p:notesMasterIdLst>
  <p:handoutMasterIdLst>
    <p:handoutMasterId r:id="rId22"/>
  </p:handoutMasterIdLst>
  <p:sldIdLst>
    <p:sldId id="296" r:id="rId7"/>
    <p:sldId id="297" r:id="rId8"/>
    <p:sldId id="298" r:id="rId9"/>
    <p:sldId id="299" r:id="rId10"/>
    <p:sldId id="300" r:id="rId11"/>
    <p:sldId id="310" r:id="rId12"/>
    <p:sldId id="301" r:id="rId13"/>
    <p:sldId id="303" r:id="rId14"/>
    <p:sldId id="306" r:id="rId15"/>
    <p:sldId id="307" r:id="rId16"/>
    <p:sldId id="308" r:id="rId17"/>
    <p:sldId id="311" r:id="rId18"/>
    <p:sldId id="309" r:id="rId19"/>
    <p:sldId id="305" r:id="rId20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7" autoAdjust="0"/>
    <p:restoredTop sz="94061" autoAdjust="0"/>
  </p:normalViewPr>
  <p:slideViewPr>
    <p:cSldViewPr snapToGrid="0">
      <p:cViewPr>
        <p:scale>
          <a:sx n="75" d="100"/>
          <a:sy n="75" d="100"/>
        </p:scale>
        <p:origin x="840" y="245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3134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49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werkblad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karstenvandenwyngaert\Desktop\AYA\Powerpoint%20Transitie\Poli-activiteiten_16-35Jaar_2019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karstenvandenwyngaert\Desktop\AYA\Powerpoint%20Transitie\Poli-activiteiten_16-35Jaar_201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>
                <a:solidFill>
                  <a:schemeClr val="bg1"/>
                </a:solidFill>
              </a:rPr>
              <a:t>&gt;20 disciplines</a:t>
            </a:r>
            <a:endParaRPr lang="en-US" sz="1200" baseline="0" dirty="0">
              <a:solidFill>
                <a:schemeClr val="bg1"/>
              </a:solidFill>
            </a:endParaRPr>
          </a:p>
          <a:p>
            <a:pPr>
              <a:defRPr sz="1200">
                <a:solidFill>
                  <a:schemeClr val="bg1"/>
                </a:solidFill>
              </a:defRPr>
            </a:pPr>
            <a:r>
              <a:rPr lang="en-US" sz="1200" baseline="0" dirty="0">
                <a:solidFill>
                  <a:schemeClr val="bg1"/>
                </a:solidFill>
              </a:rPr>
              <a:t>&gt;</a:t>
            </a:r>
            <a:r>
              <a:rPr lang="en-US" sz="1200" dirty="0">
                <a:solidFill>
                  <a:schemeClr val="bg1"/>
                </a:solidFill>
              </a:rPr>
              <a:t>250 </a:t>
            </a:r>
            <a:r>
              <a:rPr lang="en-US" sz="1200" dirty="0" err="1">
                <a:solidFill>
                  <a:schemeClr val="bg1"/>
                </a:solidFill>
              </a:rPr>
              <a:t>primaire</a:t>
            </a:r>
            <a:r>
              <a:rPr lang="en-US" sz="1200" dirty="0">
                <a:solidFill>
                  <a:schemeClr val="bg1"/>
                </a:solidFill>
              </a:rPr>
              <a:t> studies</a:t>
            </a:r>
          </a:p>
        </c:rich>
      </c:tx>
      <c:layout>
        <c:manualLayout>
          <c:xMode val="edge"/>
          <c:yMode val="edge"/>
          <c:x val="0.37297738740900149"/>
          <c:y val="3.39320100231111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nl-BE"/>
        </a:p>
      </c:txPr>
    </c:title>
    <c:autoTitleDeleted val="0"/>
    <c:plotArea>
      <c:layout>
        <c:manualLayout>
          <c:layoutTarget val="inner"/>
          <c:xMode val="edge"/>
          <c:yMode val="edge"/>
          <c:x val="0.30348141006077406"/>
          <c:y val="0.21776684019735801"/>
          <c:w val="0.42934565157881721"/>
          <c:h val="0.5927932625592319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Pathologieën (&gt;250 primaire studies)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5">
                  <a:tint val="40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EF6-3D4D-B536-C10DFAC84A06}"/>
              </c:ext>
            </c:extLst>
          </c:dPt>
          <c:dPt>
            <c:idx val="1"/>
            <c:bubble3D val="0"/>
            <c:spPr>
              <a:solidFill>
                <a:schemeClr val="accent5">
                  <a:tint val="49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EF6-3D4D-B536-C10DFAC84A06}"/>
              </c:ext>
            </c:extLst>
          </c:dPt>
          <c:dPt>
            <c:idx val="2"/>
            <c:bubble3D val="0"/>
            <c:spPr>
              <a:solidFill>
                <a:schemeClr val="accent5">
                  <a:tint val="58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EF6-3D4D-B536-C10DFAC84A06}"/>
              </c:ext>
            </c:extLst>
          </c:dPt>
          <c:dPt>
            <c:idx val="3"/>
            <c:bubble3D val="0"/>
            <c:spPr>
              <a:solidFill>
                <a:schemeClr val="accent5">
                  <a:tint val="68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EF6-3D4D-B536-C10DFAC84A06}"/>
              </c:ext>
            </c:extLst>
          </c:dPt>
          <c:dPt>
            <c:idx val="4"/>
            <c:bubble3D val="0"/>
            <c:spPr>
              <a:solidFill>
                <a:schemeClr val="accent5">
                  <a:tint val="77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EF6-3D4D-B536-C10DFAC84A06}"/>
              </c:ext>
            </c:extLst>
          </c:dPt>
          <c:dPt>
            <c:idx val="5"/>
            <c:bubble3D val="0"/>
            <c:spPr>
              <a:solidFill>
                <a:schemeClr val="accent5">
                  <a:tint val="86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EF6-3D4D-B536-C10DFAC84A06}"/>
              </c:ext>
            </c:extLst>
          </c:dPt>
          <c:dPt>
            <c:idx val="6"/>
            <c:bubble3D val="0"/>
            <c:spPr>
              <a:solidFill>
                <a:schemeClr val="accent5">
                  <a:tint val="96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EF6-3D4D-B536-C10DFAC84A06}"/>
              </c:ext>
            </c:extLst>
          </c:dPt>
          <c:dPt>
            <c:idx val="7"/>
            <c:bubble3D val="0"/>
            <c:spPr>
              <a:solidFill>
                <a:schemeClr val="accent5">
                  <a:shade val="95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FEF6-3D4D-B536-C10DFAC84A06}"/>
              </c:ext>
            </c:extLst>
          </c:dPt>
          <c:dPt>
            <c:idx val="8"/>
            <c:bubble3D val="0"/>
            <c:spPr>
              <a:solidFill>
                <a:schemeClr val="accent5">
                  <a:shade val="86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FEF6-3D4D-B536-C10DFAC84A06}"/>
              </c:ext>
            </c:extLst>
          </c:dPt>
          <c:dPt>
            <c:idx val="9"/>
            <c:bubble3D val="0"/>
            <c:spPr>
              <a:solidFill>
                <a:schemeClr val="accent5">
                  <a:shade val="76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0A79-A349-B167-9840777F55DD}"/>
              </c:ext>
            </c:extLst>
          </c:dPt>
          <c:dPt>
            <c:idx val="10"/>
            <c:bubble3D val="0"/>
            <c:spPr>
              <a:solidFill>
                <a:schemeClr val="accent5">
                  <a:shade val="67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A79-A349-B167-9840777F55DD}"/>
              </c:ext>
            </c:extLst>
          </c:dPt>
          <c:dPt>
            <c:idx val="11"/>
            <c:bubble3D val="0"/>
            <c:spPr>
              <a:solidFill>
                <a:schemeClr val="accent5">
                  <a:shade val="58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A79-A349-B167-9840777F55DD}"/>
              </c:ext>
            </c:extLst>
          </c:dPt>
          <c:dPt>
            <c:idx val="12"/>
            <c:bubble3D val="0"/>
            <c:spPr>
              <a:solidFill>
                <a:schemeClr val="accent5">
                  <a:shade val="48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A79-A349-B167-9840777F55DD}"/>
              </c:ext>
            </c:extLst>
          </c:dPt>
          <c:dPt>
            <c:idx val="13"/>
            <c:bubble3D val="0"/>
            <c:spPr>
              <a:solidFill>
                <a:schemeClr val="accent5">
                  <a:shade val="39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A79-A349-B167-9840777F55DD}"/>
              </c:ext>
            </c:extLst>
          </c:dPt>
          <c:dLbls>
            <c:dLbl>
              <c:idx val="1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A79-A349-B167-9840777F55DD}"/>
                </c:ext>
                <c:ext xmlns:c15="http://schemas.microsoft.com/office/drawing/2012/chart" uri="{CE6537A1-D6FC-4f65-9D91-7224C49458BB}"/>
              </c:extLst>
            </c:dLbl>
            <c:dLbl>
              <c:idx val="1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A79-A349-B167-9840777F55DD}"/>
                </c:ext>
                <c:ext xmlns:c15="http://schemas.microsoft.com/office/drawing/2012/chart" uri="{CE6537A1-D6FC-4f65-9D91-7224C49458BB}"/>
              </c:extLst>
            </c:dLbl>
            <c:dLbl>
              <c:idx val="1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A79-A349-B167-9840777F55DD}"/>
                </c:ext>
                <c:ext xmlns:c15="http://schemas.microsoft.com/office/drawing/2012/chart" uri="{CE6537A1-D6FC-4f65-9D91-7224C49458BB}"/>
              </c:extLst>
            </c:dLbl>
            <c:dLbl>
              <c:idx val="1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A79-A349-B167-9840777F55D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eparator>,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Sheet1!$A$2:$A$15</c:f>
              <c:strCache>
                <c:ptCount val="14"/>
                <c:pt idx="0">
                  <c:v>T1 DM</c:v>
                </c:pt>
                <c:pt idx="1">
                  <c:v>Varia</c:v>
                </c:pt>
                <c:pt idx="2">
                  <c:v>Reumato</c:v>
                </c:pt>
                <c:pt idx="3">
                  <c:v>Nefro</c:v>
                </c:pt>
                <c:pt idx="4">
                  <c:v>Muco</c:v>
                </c:pt>
                <c:pt idx="5">
                  <c:v>Cardio</c:v>
                </c:pt>
                <c:pt idx="6">
                  <c:v>Hemato</c:v>
                </c:pt>
                <c:pt idx="7">
                  <c:v>Spina Bifida en CP</c:v>
                </c:pt>
                <c:pt idx="8">
                  <c:v>HIV</c:v>
                </c:pt>
                <c:pt idx="9">
                  <c:v>Epilepsie</c:v>
                </c:pt>
                <c:pt idx="10">
                  <c:v>Entero</c:v>
                </c:pt>
                <c:pt idx="11">
                  <c:v>Andere</c:v>
                </c:pt>
                <c:pt idx="12">
                  <c:v>Hepato</c:v>
                </c:pt>
                <c:pt idx="13">
                  <c:v>Onco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64</c:v>
                </c:pt>
                <c:pt idx="1">
                  <c:v>44</c:v>
                </c:pt>
                <c:pt idx="2">
                  <c:v>31</c:v>
                </c:pt>
                <c:pt idx="3">
                  <c:v>27</c:v>
                </c:pt>
                <c:pt idx="4">
                  <c:v>26</c:v>
                </c:pt>
                <c:pt idx="5">
                  <c:v>20</c:v>
                </c:pt>
                <c:pt idx="6">
                  <c:v>18</c:v>
                </c:pt>
                <c:pt idx="7">
                  <c:v>17</c:v>
                </c:pt>
                <c:pt idx="8">
                  <c:v>13</c:v>
                </c:pt>
                <c:pt idx="9">
                  <c:v>12</c:v>
                </c:pt>
                <c:pt idx="10">
                  <c:v>10</c:v>
                </c:pt>
                <c:pt idx="11">
                  <c:v>9</c:v>
                </c:pt>
                <c:pt idx="12">
                  <c:v>9</c:v>
                </c:pt>
                <c:pt idx="13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A79-A349-B167-9840777F55D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6115228390477707E-2"/>
          <c:y val="0.10435999069222347"/>
          <c:w val="0.26104562777861295"/>
          <c:h val="0.780361341464545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nl-BE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l-B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data_Overzicht_1_1!$C$1</c:f>
              <c:strCache>
                <c:ptCount val="1"/>
                <c:pt idx="0">
                  <c:v>2019, poliactiviteiten</c:v>
                </c:pt>
              </c:strCache>
            </c:strRef>
          </c:tx>
          <c:spPr>
            <a:ln w="9525">
              <a:solidFill>
                <a:srgbClr val="8599D3"/>
              </a:solidFill>
              <a:prstDash val="solid"/>
            </a:ln>
          </c:spPr>
          <c:marker>
            <c:symbol val="circle"/>
            <c:size val="5"/>
            <c:spPr>
              <a:gradFill flip="none" rotWithShape="1">
                <a:gsLst>
                  <a:gs pos="0">
                    <a:srgbClr val="8599D3"/>
                  </a:gs>
                  <a:gs pos="100000">
                    <a:srgbClr val="5876AE"/>
                  </a:gs>
                </a:gsLst>
                <a:lin ang="0" scaled="1"/>
              </a:gradFill>
              <a:ln>
                <a:noFill/>
              </a:ln>
            </c:spPr>
          </c:marker>
          <c:cat>
            <c:multiLvlStrRef>
              <c:f>data_Overzicht_1_1!$A$2:$B$21</c:f>
              <c:multiLvlStrCache>
                <c:ptCount val="20"/>
                <c:lvl>
                  <c:pt idx="0">
                    <c:v>16</c:v>
                  </c:pt>
                  <c:pt idx="1">
                    <c:v>17</c:v>
                  </c:pt>
                  <c:pt idx="2">
                    <c:v>18</c:v>
                  </c:pt>
                  <c:pt idx="3">
                    <c:v>19</c:v>
                  </c:pt>
                  <c:pt idx="4">
                    <c:v>20</c:v>
                  </c:pt>
                  <c:pt idx="5">
                    <c:v>21</c:v>
                  </c:pt>
                  <c:pt idx="6">
                    <c:v>22</c:v>
                  </c:pt>
                  <c:pt idx="7">
                    <c:v>23</c:v>
                  </c:pt>
                  <c:pt idx="8">
                    <c:v>24</c:v>
                  </c:pt>
                  <c:pt idx="9">
                    <c:v>25</c:v>
                  </c:pt>
                  <c:pt idx="10">
                    <c:v>26</c:v>
                  </c:pt>
                  <c:pt idx="11">
                    <c:v>27</c:v>
                  </c:pt>
                  <c:pt idx="12">
                    <c:v>28</c:v>
                  </c:pt>
                  <c:pt idx="13">
                    <c:v>29</c:v>
                  </c:pt>
                  <c:pt idx="14">
                    <c:v>30</c:v>
                  </c:pt>
                  <c:pt idx="15">
                    <c:v>31</c:v>
                  </c:pt>
                  <c:pt idx="16">
                    <c:v>32</c:v>
                  </c:pt>
                  <c:pt idx="17">
                    <c:v>33</c:v>
                  </c:pt>
                  <c:pt idx="18">
                    <c:v>34</c:v>
                  </c:pt>
                  <c:pt idx="19">
                    <c:v>35</c:v>
                  </c:pt>
                </c:lvl>
                <c:lvl>
                  <c:pt idx="0">
                    <c:v>16-25j</c:v>
                  </c:pt>
                  <c:pt idx="10">
                    <c:v>26-35j</c:v>
                  </c:pt>
                </c:lvl>
              </c:multiLvlStrCache>
            </c:multiLvlStrRef>
          </c:cat>
          <c:val>
            <c:numRef>
              <c:f>data_Overzicht_1_1!$C$2:$C$21</c:f>
              <c:numCache>
                <c:formatCode>General</c:formatCode>
                <c:ptCount val="20"/>
                <c:pt idx="0">
                  <c:v>7231</c:v>
                </c:pt>
                <c:pt idx="1">
                  <c:v>6797</c:v>
                </c:pt>
                <c:pt idx="2">
                  <c:v>6671</c:v>
                </c:pt>
                <c:pt idx="3">
                  <c:v>6351</c:v>
                </c:pt>
                <c:pt idx="4">
                  <c:v>5866</c:v>
                </c:pt>
                <c:pt idx="5">
                  <c:v>5903</c:v>
                </c:pt>
                <c:pt idx="6">
                  <c:v>6154</c:v>
                </c:pt>
                <c:pt idx="7">
                  <c:v>6147</c:v>
                </c:pt>
                <c:pt idx="8">
                  <c:v>6737</c:v>
                </c:pt>
                <c:pt idx="9">
                  <c:v>7346</c:v>
                </c:pt>
                <c:pt idx="10">
                  <c:v>7882</c:v>
                </c:pt>
                <c:pt idx="11">
                  <c:v>8293</c:v>
                </c:pt>
                <c:pt idx="12">
                  <c:v>9296</c:v>
                </c:pt>
                <c:pt idx="13">
                  <c:v>9970</c:v>
                </c:pt>
                <c:pt idx="14">
                  <c:v>10364</c:v>
                </c:pt>
                <c:pt idx="15">
                  <c:v>10177</c:v>
                </c:pt>
                <c:pt idx="16">
                  <c:v>9891</c:v>
                </c:pt>
                <c:pt idx="17">
                  <c:v>9608</c:v>
                </c:pt>
                <c:pt idx="18">
                  <c:v>9834</c:v>
                </c:pt>
                <c:pt idx="19">
                  <c:v>9614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1F0-0B4E-9F0D-4C0BAB1C06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2658040"/>
        <c:axId val="283752896"/>
      </c:lineChart>
      <c:catAx>
        <c:axId val="2826580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000" b="1" i="0" u="none" strike="noStrike">
                    <a:solidFill>
                      <a:srgbClr val="343334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nl-BE"/>
                  <a:t>lft-cat, leeftijd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out"/>
        <c:tickLblPos val="low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 b="0" i="0" u="none" strike="noStrike">
                <a:solidFill>
                  <a:srgbClr val="343334"/>
                </a:solidFill>
                <a:latin typeface="Arial"/>
                <a:ea typeface="Arial"/>
                <a:cs typeface="Arial"/>
              </a:defRPr>
            </a:pPr>
            <a:endParaRPr lang="nl-BE"/>
          </a:p>
        </c:txPr>
        <c:crossAx val="283752896"/>
        <c:crosses val="autoZero"/>
        <c:auto val="0"/>
        <c:lblAlgn val="ctr"/>
        <c:lblOffset val="100"/>
        <c:noMultiLvlLbl val="0"/>
      </c:catAx>
      <c:valAx>
        <c:axId val="283752896"/>
        <c:scaling>
          <c:orientation val="minMax"/>
        </c:scaling>
        <c:delete val="0"/>
        <c:axPos val="l"/>
        <c:majorGridlines>
          <c:spPr>
            <a:ln w="0">
              <a:solidFill>
                <a:srgbClr val="CCCCCC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>
                    <a:solidFill>
                      <a:srgbClr val="343334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nl-BE"/>
                  <a:t>Ambulante contacten</a:t>
                </a:r>
              </a:p>
            </c:rich>
          </c:tx>
          <c:layout/>
          <c:overlay val="0"/>
        </c:title>
        <c:numFmt formatCode="#,##0" sourceLinked="0"/>
        <c:majorTickMark val="out"/>
        <c:minorTickMark val="none"/>
        <c:tickLblPos val="nextTo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 b="0" i="0" u="none" strike="noStrike">
                <a:solidFill>
                  <a:srgbClr val="343334"/>
                </a:solidFill>
                <a:latin typeface="Arial"/>
                <a:ea typeface="Arial"/>
                <a:cs typeface="Arial"/>
              </a:defRPr>
            </a:pPr>
            <a:endParaRPr lang="nl-BE"/>
          </a:p>
        </c:txPr>
        <c:crossAx val="282658040"/>
        <c:crosses val="autoZero"/>
        <c:crossBetween val="between"/>
      </c:valAx>
      <c:spPr>
        <a:noFill/>
      </c:spPr>
    </c:plotArea>
    <c:legend>
      <c:legendPos val="t"/>
      <c:layout/>
      <c:overlay val="0"/>
      <c:spPr>
        <a:noFill/>
        <a:ln>
          <a:noFill/>
        </a:ln>
      </c:spPr>
      <c:txPr>
        <a:bodyPr/>
        <a:lstStyle/>
        <a:p>
          <a:pPr>
            <a:defRPr sz="1000" b="0" i="0" u="none" strike="noStrike">
              <a:solidFill>
                <a:srgbClr val="343334"/>
              </a:solidFill>
              <a:latin typeface="Arial"/>
              <a:ea typeface="Arial"/>
              <a:cs typeface="Arial"/>
            </a:defRPr>
          </a:pPr>
          <a:endParaRPr lang="nl-BE"/>
        </a:p>
      </c:txPr>
    </c:legend>
    <c:plotVisOnly val="0"/>
    <c:dispBlanksAs val="gap"/>
    <c:showDLblsOverMax val="0"/>
  </c:chart>
  <c:spPr>
    <a:solidFill>
      <a:srgbClr val="FFFFFF"/>
    </a:solidFill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data_Overzicht_1_2!$C$1</c:f>
              <c:strCache>
                <c:ptCount val="1"/>
                <c:pt idx="0">
                  <c:v>2019, poliactiviteiten</c:v>
                </c:pt>
              </c:strCache>
            </c:strRef>
          </c:tx>
          <c:spPr>
            <a:ln w="9525">
              <a:solidFill>
                <a:srgbClr val="8599D3"/>
              </a:solidFill>
              <a:prstDash val="solid"/>
            </a:ln>
          </c:spPr>
          <c:marker>
            <c:symbol val="circle"/>
            <c:size val="5"/>
            <c:spPr>
              <a:gradFill flip="none" rotWithShape="1">
                <a:gsLst>
                  <a:gs pos="0">
                    <a:srgbClr val="8599D3"/>
                  </a:gs>
                  <a:gs pos="100000">
                    <a:srgbClr val="5876AE"/>
                  </a:gs>
                </a:gsLst>
                <a:lin ang="0" scaled="1"/>
              </a:gradFill>
              <a:ln>
                <a:noFill/>
              </a:ln>
            </c:spPr>
          </c:marker>
          <c:cat>
            <c:multiLvlStrRef>
              <c:f>data_Overzicht_1_2!$A$2:$B$21</c:f>
              <c:multiLvlStrCache>
                <c:ptCount val="20"/>
                <c:lvl>
                  <c:pt idx="0">
                    <c:v>16</c:v>
                  </c:pt>
                  <c:pt idx="1">
                    <c:v>17</c:v>
                  </c:pt>
                  <c:pt idx="2">
                    <c:v>18</c:v>
                  </c:pt>
                  <c:pt idx="3">
                    <c:v>19</c:v>
                  </c:pt>
                  <c:pt idx="4">
                    <c:v>20</c:v>
                  </c:pt>
                  <c:pt idx="5">
                    <c:v>21</c:v>
                  </c:pt>
                  <c:pt idx="6">
                    <c:v>22</c:v>
                  </c:pt>
                  <c:pt idx="7">
                    <c:v>23</c:v>
                  </c:pt>
                  <c:pt idx="8">
                    <c:v>24</c:v>
                  </c:pt>
                  <c:pt idx="9">
                    <c:v>25</c:v>
                  </c:pt>
                  <c:pt idx="10">
                    <c:v>26</c:v>
                  </c:pt>
                  <c:pt idx="11">
                    <c:v>27</c:v>
                  </c:pt>
                  <c:pt idx="12">
                    <c:v>28</c:v>
                  </c:pt>
                  <c:pt idx="13">
                    <c:v>29</c:v>
                  </c:pt>
                  <c:pt idx="14">
                    <c:v>30</c:v>
                  </c:pt>
                  <c:pt idx="15">
                    <c:v>31</c:v>
                  </c:pt>
                  <c:pt idx="16">
                    <c:v>32</c:v>
                  </c:pt>
                  <c:pt idx="17">
                    <c:v>33</c:v>
                  </c:pt>
                  <c:pt idx="18">
                    <c:v>34</c:v>
                  </c:pt>
                  <c:pt idx="19">
                    <c:v>35</c:v>
                  </c:pt>
                </c:lvl>
                <c:lvl>
                  <c:pt idx="0">
                    <c:v>16-25j</c:v>
                  </c:pt>
                  <c:pt idx="10">
                    <c:v>26-35j</c:v>
                  </c:pt>
                </c:lvl>
              </c:multiLvlStrCache>
            </c:multiLvlStrRef>
          </c:cat>
          <c:val>
            <c:numRef>
              <c:f>data_Overzicht_1_2!$C$2:$C$21</c:f>
              <c:numCache>
                <c:formatCode>General</c:formatCode>
                <c:ptCount val="20"/>
                <c:pt idx="0">
                  <c:v>2466</c:v>
                </c:pt>
                <c:pt idx="1">
                  <c:v>2373</c:v>
                </c:pt>
                <c:pt idx="2">
                  <c:v>2417</c:v>
                </c:pt>
                <c:pt idx="3">
                  <c:v>2280</c:v>
                </c:pt>
                <c:pt idx="4">
                  <c:v>2232</c:v>
                </c:pt>
                <c:pt idx="5">
                  <c:v>2328</c:v>
                </c:pt>
                <c:pt idx="6">
                  <c:v>2454</c:v>
                </c:pt>
                <c:pt idx="7">
                  <c:v>2445</c:v>
                </c:pt>
                <c:pt idx="8">
                  <c:v>2558</c:v>
                </c:pt>
                <c:pt idx="9">
                  <c:v>2798</c:v>
                </c:pt>
                <c:pt idx="10">
                  <c:v>2961</c:v>
                </c:pt>
                <c:pt idx="11">
                  <c:v>3104</c:v>
                </c:pt>
                <c:pt idx="12">
                  <c:v>3209</c:v>
                </c:pt>
                <c:pt idx="13">
                  <c:v>3345</c:v>
                </c:pt>
                <c:pt idx="14">
                  <c:v>3352</c:v>
                </c:pt>
                <c:pt idx="15">
                  <c:v>3290</c:v>
                </c:pt>
                <c:pt idx="16">
                  <c:v>3126</c:v>
                </c:pt>
                <c:pt idx="17">
                  <c:v>3185</c:v>
                </c:pt>
                <c:pt idx="18">
                  <c:v>3161</c:v>
                </c:pt>
                <c:pt idx="19">
                  <c:v>3192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F08D-E847-A379-D37B05C7A6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1653704"/>
        <c:axId val="341649896"/>
      </c:lineChart>
      <c:catAx>
        <c:axId val="3416537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000" b="1" i="0" u="none" strike="noStrike">
                    <a:solidFill>
                      <a:srgbClr val="343334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nl-BE"/>
                  <a:t>lft-cat, leeftijd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out"/>
        <c:tickLblPos val="low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 b="0" i="0" u="none" strike="noStrike">
                <a:solidFill>
                  <a:srgbClr val="343334"/>
                </a:solidFill>
                <a:latin typeface="Arial"/>
                <a:ea typeface="Arial"/>
                <a:cs typeface="Arial"/>
              </a:defRPr>
            </a:pPr>
            <a:endParaRPr lang="nl-BE"/>
          </a:p>
        </c:txPr>
        <c:crossAx val="341649896"/>
        <c:crosses val="autoZero"/>
        <c:auto val="0"/>
        <c:lblAlgn val="ctr"/>
        <c:lblOffset val="100"/>
        <c:noMultiLvlLbl val="0"/>
      </c:catAx>
      <c:valAx>
        <c:axId val="341649896"/>
        <c:scaling>
          <c:orientation val="minMax"/>
        </c:scaling>
        <c:delete val="0"/>
        <c:axPos val="l"/>
        <c:majorGridlines>
          <c:spPr>
            <a:ln w="0">
              <a:solidFill>
                <a:srgbClr val="CCCCCC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>
                    <a:solidFill>
                      <a:srgbClr val="343334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nl-BE"/>
                  <a:t>Unieke patiënten</a:t>
                </a:r>
              </a:p>
            </c:rich>
          </c:tx>
          <c:layout/>
          <c:overlay val="0"/>
        </c:title>
        <c:numFmt formatCode="#,##0" sourceLinked="0"/>
        <c:majorTickMark val="out"/>
        <c:minorTickMark val="none"/>
        <c:tickLblPos val="nextTo"/>
        <c:spPr>
          <a:ln w="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1000" b="0" i="0" u="none" strike="noStrike">
                <a:solidFill>
                  <a:srgbClr val="343334"/>
                </a:solidFill>
                <a:latin typeface="Arial"/>
                <a:ea typeface="Arial"/>
                <a:cs typeface="Arial"/>
              </a:defRPr>
            </a:pPr>
            <a:endParaRPr lang="nl-BE"/>
          </a:p>
        </c:txPr>
        <c:crossAx val="341653704"/>
        <c:crosses val="autoZero"/>
        <c:crossBetween val="between"/>
      </c:valAx>
      <c:spPr>
        <a:noFill/>
      </c:spPr>
    </c:plotArea>
    <c:legend>
      <c:legendPos val="t"/>
      <c:layout/>
      <c:overlay val="0"/>
      <c:spPr>
        <a:noFill/>
        <a:ln>
          <a:noFill/>
        </a:ln>
      </c:spPr>
      <c:txPr>
        <a:bodyPr/>
        <a:lstStyle/>
        <a:p>
          <a:pPr>
            <a:defRPr sz="1000" b="0" i="0" u="none" strike="noStrike">
              <a:solidFill>
                <a:srgbClr val="343334"/>
              </a:solidFill>
              <a:latin typeface="Arial"/>
              <a:ea typeface="Arial"/>
              <a:cs typeface="Arial"/>
            </a:defRPr>
          </a:pPr>
          <a:endParaRPr lang="nl-BE"/>
        </a:p>
      </c:txPr>
    </c:legend>
    <c:plotVisOnly val="0"/>
    <c:dispBlanksAs val="gap"/>
    <c:showDLblsOverMax val="0"/>
  </c:chart>
  <c:spPr>
    <a:solidFill>
      <a:srgbClr val="FFFFFF"/>
    </a:solidFill>
    <a:ln>
      <a:noFill/>
    </a:ln>
  </c:sp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="" xmlns:a16="http://schemas.microsoft.com/office/drawing/2014/main" id="{2331FC60-5256-4034-A098-78C3EE9905E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="" xmlns:a16="http://schemas.microsoft.com/office/drawing/2014/main" id="{78E7C82A-96E0-4CB3-9945-07AC23D37B5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D1F923-AC27-4D6C-ABA8-863D2CEB88F0}" type="datetimeFigureOut">
              <a:rPr lang="nl-BE" smtClean="0"/>
              <a:t>10/01/2022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="" xmlns:a16="http://schemas.microsoft.com/office/drawing/2014/main" id="{837021F5-2E22-49A8-BFD7-DB910AD0380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="" xmlns:a16="http://schemas.microsoft.com/office/drawing/2014/main" id="{3B7893DE-EE8A-414D-B056-67CA7A9A78B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1DE3B7-C226-4C9A-89D5-7C19BBB6DCF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68684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C51F1-7D73-4085-B72D-0ED1F28A5762}" type="datetimeFigureOut">
              <a:rPr lang="nl-BE" smtClean="0"/>
              <a:t>10/01/2022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53216-6DFA-467A-B43D-BCF5DCADA49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98946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uzgent.be/" TargetMode="External"/><Relationship Id="rId5" Type="http://schemas.openxmlformats.org/officeDocument/2006/relationships/hyperlink" Target="http://www.twitter.com/uzgent" TargetMode="External"/><Relationship Id="rId4" Type="http://schemas.openxmlformats.org/officeDocument/2006/relationships/hyperlink" Target="http://www.facebook.com/uzgent" TargetMode="Externa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hthoekige driehoek 29">
            <a:extLst>
              <a:ext uri="{FF2B5EF4-FFF2-40B4-BE49-F238E27FC236}">
                <a16:creationId xmlns="" xmlns:a16="http://schemas.microsoft.com/office/drawing/2014/main" id="{2ED39815-74D0-4FDC-A61F-7A25F766A500}"/>
              </a:ext>
            </a:extLst>
          </p:cNvPr>
          <p:cNvSpPr/>
          <p:nvPr userDrawn="1"/>
        </p:nvSpPr>
        <p:spPr>
          <a:xfrm flipH="1">
            <a:off x="9448800" y="4114800"/>
            <a:ext cx="2743200" cy="2743200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4" name="Afbeelding 3">
            <a:extLst>
              <a:ext uri="{FF2B5EF4-FFF2-40B4-BE49-F238E27FC236}">
                <a16:creationId xmlns="" xmlns:a16="http://schemas.microsoft.com/office/drawing/2014/main" id="{635788E3-C96F-4A4E-9FAA-5764314D6A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819" y="2743200"/>
            <a:ext cx="6622473" cy="1393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392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UZ_Slot 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="" xmlns:a16="http://schemas.microsoft.com/office/drawing/2014/main" id="{33DC6E5E-B747-4686-8D45-F6B9F424841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126" y="4987029"/>
            <a:ext cx="535350" cy="218733"/>
          </a:xfrm>
          <a:prstGeom prst="rect">
            <a:avLst/>
          </a:prstGeom>
        </p:spPr>
      </p:pic>
      <p:sp>
        <p:nvSpPr>
          <p:cNvPr id="5" name="Tijdelijke aanduiding voor tekst 4">
            <a:extLst>
              <a:ext uri="{FF2B5EF4-FFF2-40B4-BE49-F238E27FC236}">
                <a16:creationId xmlns="" xmlns:a16="http://schemas.microsoft.com/office/drawing/2014/main" id="{49DF1A7E-6C59-4E1A-AA08-AF4B5F90C62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79186" y="1431926"/>
            <a:ext cx="5014383" cy="172355"/>
          </a:xfrm>
        </p:spPr>
        <p:txBody>
          <a:bodyPr lIns="0" tIns="0" rIns="0" bIns="0">
            <a:spAutoFit/>
          </a:bodyPr>
          <a:lstStyle>
            <a:lvl1pPr marL="0" indent="0">
              <a:lnSpc>
                <a:spcPct val="70000"/>
              </a:lnSpc>
              <a:buFontTx/>
              <a:buNone/>
              <a:defRPr sz="1600" cap="all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nl-NL" dirty="0"/>
              <a:t>NAAM AUTEUR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="" xmlns:a16="http://schemas.microsoft.com/office/drawing/2014/main" id="{78DE9232-76D5-4D9D-A9C6-901C73CF445B}"/>
              </a:ext>
            </a:extLst>
          </p:cNvPr>
          <p:cNvSpPr/>
          <p:nvPr userDrawn="1"/>
        </p:nvSpPr>
        <p:spPr>
          <a:xfrm>
            <a:off x="1835573" y="1625601"/>
            <a:ext cx="6096000" cy="517065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lvl="0">
              <a:lnSpc>
                <a:spcPct val="120000"/>
              </a:lnSpc>
            </a:pPr>
            <a:r>
              <a:rPr lang="nl-NL" sz="1400" dirty="0"/>
              <a:t>Functie</a:t>
            </a:r>
          </a:p>
          <a:p>
            <a:pPr lvl="0">
              <a:lnSpc>
                <a:spcPct val="120000"/>
              </a:lnSpc>
            </a:pPr>
            <a:r>
              <a:rPr lang="nl-NL" sz="1400" dirty="0"/>
              <a:t>Afdeling of dienst</a:t>
            </a:r>
            <a:endParaRPr lang="nl-BE" sz="1400" dirty="0"/>
          </a:p>
        </p:txBody>
      </p:sp>
      <p:sp>
        <p:nvSpPr>
          <p:cNvPr id="22" name="Rechthoek 21">
            <a:extLst>
              <a:ext uri="{FF2B5EF4-FFF2-40B4-BE49-F238E27FC236}">
                <a16:creationId xmlns="" xmlns:a16="http://schemas.microsoft.com/office/drawing/2014/main" id="{3E423A0E-1C27-4821-BFB5-DA3AB0BE4053}"/>
              </a:ext>
            </a:extLst>
          </p:cNvPr>
          <p:cNvSpPr/>
          <p:nvPr userDrawn="1"/>
        </p:nvSpPr>
        <p:spPr>
          <a:xfrm>
            <a:off x="1380570" y="3092460"/>
            <a:ext cx="6096000" cy="1034129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lvl="0">
              <a:lnSpc>
                <a:spcPct val="120000"/>
              </a:lnSpc>
            </a:pPr>
            <a:r>
              <a:rPr lang="nl-NL" sz="1400" dirty="0">
                <a:solidFill>
                  <a:schemeClr val="bg2"/>
                </a:solidFill>
              </a:rPr>
              <a:t>Universitair Ziekenhuis Gent</a:t>
            </a:r>
          </a:p>
          <a:p>
            <a:pPr lvl="0">
              <a:lnSpc>
                <a:spcPct val="120000"/>
              </a:lnSpc>
            </a:pPr>
            <a:r>
              <a:rPr lang="nl-NL" sz="1400" dirty="0">
                <a:solidFill>
                  <a:schemeClr val="bg2"/>
                </a:solidFill>
              </a:rPr>
              <a:t>C. Heymanslaan 10  |  B 9000 Gent</a:t>
            </a:r>
          </a:p>
          <a:p>
            <a:pPr lvl="0">
              <a:lnSpc>
                <a:spcPct val="120000"/>
              </a:lnSpc>
            </a:pPr>
            <a:r>
              <a:rPr lang="nl-NL" sz="1400" dirty="0">
                <a:solidFill>
                  <a:schemeClr val="bg2"/>
                </a:solidFill>
              </a:rPr>
              <a:t>T +32 (0)9 332 21 11</a:t>
            </a:r>
          </a:p>
          <a:p>
            <a:pPr lvl="0">
              <a:lnSpc>
                <a:spcPct val="120000"/>
              </a:lnSpc>
            </a:pPr>
            <a:r>
              <a:rPr lang="nl-NL" sz="1400" dirty="0">
                <a:solidFill>
                  <a:schemeClr val="bg2"/>
                </a:solidFill>
              </a:rPr>
              <a:t>E info@uzgent.be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="" xmlns:a16="http://schemas.microsoft.com/office/drawing/2014/main" id="{94C19602-7785-4FE6-A34B-64AA73A13D9B}"/>
              </a:ext>
            </a:extLst>
          </p:cNvPr>
          <p:cNvSpPr/>
          <p:nvPr userDrawn="1"/>
        </p:nvSpPr>
        <p:spPr>
          <a:xfrm>
            <a:off x="1380570" y="4350916"/>
            <a:ext cx="6096000" cy="535531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lvl="0">
              <a:lnSpc>
                <a:spcPct val="120000"/>
              </a:lnSpc>
            </a:pPr>
            <a:r>
              <a:rPr lang="nl-NL" sz="1400" b="1" dirty="0">
                <a:solidFill>
                  <a:schemeClr val="bg2"/>
                </a:solidFill>
              </a:rPr>
              <a:t>www.uzgent.be</a:t>
            </a:r>
          </a:p>
          <a:p>
            <a:pPr lvl="0">
              <a:lnSpc>
                <a:spcPct val="120000"/>
              </a:lnSpc>
            </a:pPr>
            <a:r>
              <a:rPr lang="nl-NL" sz="1500" dirty="0">
                <a:solidFill>
                  <a:schemeClr val="bg2"/>
                </a:solidFill>
              </a:rPr>
              <a:t>Volg ons op</a:t>
            </a:r>
            <a:endParaRPr lang="nl-BE" sz="1500" dirty="0">
              <a:solidFill>
                <a:schemeClr val="bg2"/>
              </a:solidFill>
            </a:endParaRPr>
          </a:p>
        </p:txBody>
      </p:sp>
      <p:cxnSp>
        <p:nvCxnSpPr>
          <p:cNvPr id="15" name="Rechte verbindingslijn 14">
            <a:extLst>
              <a:ext uri="{FF2B5EF4-FFF2-40B4-BE49-F238E27FC236}">
                <a16:creationId xmlns="" xmlns:a16="http://schemas.microsoft.com/office/drawing/2014/main" id="{B5492530-2A1C-4F57-85A8-EE12DA645473}"/>
              </a:ext>
            </a:extLst>
          </p:cNvPr>
          <p:cNvCxnSpPr/>
          <p:nvPr userDrawn="1"/>
        </p:nvCxnSpPr>
        <p:spPr>
          <a:xfrm>
            <a:off x="1372412" y="2985135"/>
            <a:ext cx="923405" cy="0"/>
          </a:xfrm>
          <a:prstGeom prst="line">
            <a:avLst/>
          </a:prstGeom>
          <a:ln w="3048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jdelijke aanduiding voor tekst 23">
            <a:extLst>
              <a:ext uri="{FF2B5EF4-FFF2-40B4-BE49-F238E27FC236}">
                <a16:creationId xmlns="" xmlns:a16="http://schemas.microsoft.com/office/drawing/2014/main" id="{1552F705-E01E-4CA1-9D66-FF8766F9992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79185" y="1665327"/>
            <a:ext cx="4809067" cy="193899"/>
          </a:xfrm>
        </p:spPr>
        <p:txBody>
          <a:bodyPr lIns="0" tIns="0" rIns="0" bIns="0">
            <a:spAutoFit/>
          </a:bodyPr>
          <a:lstStyle>
            <a:lvl1pPr marL="0" indent="0">
              <a:buFontTx/>
              <a:buNone/>
              <a:defRPr sz="1400">
                <a:solidFill>
                  <a:schemeClr val="bg2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nl-NL" dirty="0"/>
              <a:t>Functie</a:t>
            </a:r>
          </a:p>
        </p:txBody>
      </p:sp>
      <p:sp>
        <p:nvSpPr>
          <p:cNvPr id="25" name="Tijdelijke aanduiding voor tekst 23">
            <a:extLst>
              <a:ext uri="{FF2B5EF4-FFF2-40B4-BE49-F238E27FC236}">
                <a16:creationId xmlns="" xmlns:a16="http://schemas.microsoft.com/office/drawing/2014/main" id="{1D888951-C946-4A05-B397-97ED8E52FD8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79185" y="1923035"/>
            <a:ext cx="4809067" cy="193899"/>
          </a:xfrm>
        </p:spPr>
        <p:txBody>
          <a:bodyPr lIns="0" tIns="0" rIns="0" bIns="0">
            <a:spAutoFit/>
          </a:bodyPr>
          <a:lstStyle>
            <a:lvl1pPr marL="0" indent="0">
              <a:buFontTx/>
              <a:buNone/>
              <a:defRPr sz="1400">
                <a:solidFill>
                  <a:schemeClr val="bg2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nl-NL" dirty="0"/>
              <a:t>Afdeling of dienst</a:t>
            </a:r>
          </a:p>
        </p:txBody>
      </p:sp>
      <p:sp>
        <p:nvSpPr>
          <p:cNvPr id="12" name="Rechthoekige driehoek 11">
            <a:extLst>
              <a:ext uri="{FF2B5EF4-FFF2-40B4-BE49-F238E27FC236}">
                <a16:creationId xmlns="" xmlns:a16="http://schemas.microsoft.com/office/drawing/2014/main" id="{05BE4AAA-8A44-41D9-AB70-AEADBBF16257}"/>
              </a:ext>
            </a:extLst>
          </p:cNvPr>
          <p:cNvSpPr/>
          <p:nvPr userDrawn="1"/>
        </p:nvSpPr>
        <p:spPr>
          <a:xfrm flipH="1">
            <a:off x="9448800" y="2754549"/>
            <a:ext cx="2743200" cy="2743200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4" name="Afbeelding 13">
            <a:extLst>
              <a:ext uri="{FF2B5EF4-FFF2-40B4-BE49-F238E27FC236}">
                <a16:creationId xmlns="" xmlns:a16="http://schemas.microsoft.com/office/drawing/2014/main" id="{C9EFB101-AE79-4E01-AFCA-A0BE0D5713C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183" y="5759570"/>
            <a:ext cx="2622423" cy="551659"/>
          </a:xfrm>
          <a:prstGeom prst="rect">
            <a:avLst/>
          </a:prstGeom>
        </p:spPr>
      </p:pic>
      <p:sp>
        <p:nvSpPr>
          <p:cNvPr id="13" name="Rechthoek 12">
            <a:hlinkClick r:id="rId4"/>
            <a:extLst>
              <a:ext uri="{FF2B5EF4-FFF2-40B4-BE49-F238E27FC236}">
                <a16:creationId xmlns="" xmlns:a16="http://schemas.microsoft.com/office/drawing/2014/main" id="{2B826DB3-001A-40F8-8252-DBC3DAC8AEF3}"/>
              </a:ext>
            </a:extLst>
          </p:cNvPr>
          <p:cNvSpPr/>
          <p:nvPr userDrawn="1"/>
        </p:nvSpPr>
        <p:spPr>
          <a:xfrm>
            <a:off x="1272540" y="4884420"/>
            <a:ext cx="289560" cy="444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" name="Rechthoek 15">
            <a:hlinkClick r:id="rId5"/>
            <a:extLst>
              <a:ext uri="{FF2B5EF4-FFF2-40B4-BE49-F238E27FC236}">
                <a16:creationId xmlns="" xmlns:a16="http://schemas.microsoft.com/office/drawing/2014/main" id="{5C8BB931-9D63-4F62-89C6-19BF86B4F26A}"/>
              </a:ext>
            </a:extLst>
          </p:cNvPr>
          <p:cNvSpPr/>
          <p:nvPr userDrawn="1"/>
        </p:nvSpPr>
        <p:spPr>
          <a:xfrm>
            <a:off x="1633156" y="4873266"/>
            <a:ext cx="289560" cy="444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7" name="Rechthoek 16">
            <a:hlinkClick r:id="rId6"/>
            <a:extLst>
              <a:ext uri="{FF2B5EF4-FFF2-40B4-BE49-F238E27FC236}">
                <a16:creationId xmlns="" xmlns:a16="http://schemas.microsoft.com/office/drawing/2014/main" id="{F1C1FF58-3390-4695-B762-7AA5C3773043}"/>
              </a:ext>
            </a:extLst>
          </p:cNvPr>
          <p:cNvSpPr/>
          <p:nvPr userDrawn="1"/>
        </p:nvSpPr>
        <p:spPr>
          <a:xfrm>
            <a:off x="1343596" y="4316603"/>
            <a:ext cx="1343724" cy="308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39685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Z_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ep 34">
            <a:extLst>
              <a:ext uri="{FF2B5EF4-FFF2-40B4-BE49-F238E27FC236}">
                <a16:creationId xmlns="" xmlns:a16="http://schemas.microsoft.com/office/drawing/2014/main" id="{AD9038F5-26C9-414B-B7B8-33E14927784D}"/>
              </a:ext>
            </a:extLst>
          </p:cNvPr>
          <p:cNvGrpSpPr/>
          <p:nvPr userDrawn="1"/>
        </p:nvGrpSpPr>
        <p:grpSpPr>
          <a:xfrm>
            <a:off x="-2135" y="0"/>
            <a:ext cx="12194135" cy="6869347"/>
            <a:chOff x="-2135" y="0"/>
            <a:chExt cx="12194135" cy="6869347"/>
          </a:xfrm>
        </p:grpSpPr>
        <p:cxnSp>
          <p:nvCxnSpPr>
            <p:cNvPr id="18" name="Rechte verbindingslijn 17">
              <a:extLst>
                <a:ext uri="{FF2B5EF4-FFF2-40B4-BE49-F238E27FC236}">
                  <a16:creationId xmlns="" xmlns:a16="http://schemas.microsoft.com/office/drawing/2014/main" id="{A19EA6F8-3A16-40B3-A053-71C0E19F79BE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2" y="2734654"/>
              <a:ext cx="12191998" cy="15132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>
              <a:extLst>
                <a:ext uri="{FF2B5EF4-FFF2-40B4-BE49-F238E27FC236}">
                  <a16:creationId xmlns="" xmlns:a16="http://schemas.microsoft.com/office/drawing/2014/main" id="{089B0BAA-D227-4FA2-8ACC-B5B5E487AF94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4119563"/>
              <a:ext cx="121920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chte verbindingslijn 19">
              <a:extLst>
                <a:ext uri="{FF2B5EF4-FFF2-40B4-BE49-F238E27FC236}">
                  <a16:creationId xmlns="" xmlns:a16="http://schemas.microsoft.com/office/drawing/2014/main" id="{906B20C8-CF37-45CB-A276-0A1D6A7B742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110586" y="0"/>
              <a:ext cx="0" cy="6869347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echte verbindingslijn 20">
              <a:extLst>
                <a:ext uri="{FF2B5EF4-FFF2-40B4-BE49-F238E27FC236}">
                  <a16:creationId xmlns="" xmlns:a16="http://schemas.microsoft.com/office/drawing/2014/main" id="{D13172E6-B910-4C19-AC05-CD1A87D5E09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481147" y="0"/>
              <a:ext cx="0" cy="6869347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echte verbindingslijn 21">
              <a:extLst>
                <a:ext uri="{FF2B5EF4-FFF2-40B4-BE49-F238E27FC236}">
                  <a16:creationId xmlns="" xmlns:a16="http://schemas.microsoft.com/office/drawing/2014/main" id="{790BC096-1F74-4684-AFAB-39DACDBF532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851708" y="0"/>
              <a:ext cx="0" cy="6869347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echte verbindingslijn 22">
              <a:extLst>
                <a:ext uri="{FF2B5EF4-FFF2-40B4-BE49-F238E27FC236}">
                  <a16:creationId xmlns="" xmlns:a16="http://schemas.microsoft.com/office/drawing/2014/main" id="{9B2E575F-4738-422A-8CE5-C94170ADED8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8221230" y="0"/>
              <a:ext cx="0" cy="68580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Rechte verbindingslijn 23">
              <a:extLst>
                <a:ext uri="{FF2B5EF4-FFF2-40B4-BE49-F238E27FC236}">
                  <a16:creationId xmlns="" xmlns:a16="http://schemas.microsoft.com/office/drawing/2014/main" id="{27FF9154-0A20-4139-8894-179F44483AE9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-2134" y="5497749"/>
              <a:ext cx="12194134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Rechte verbindingslijn 24">
              <a:extLst>
                <a:ext uri="{FF2B5EF4-FFF2-40B4-BE49-F238E27FC236}">
                  <a16:creationId xmlns="" xmlns:a16="http://schemas.microsoft.com/office/drawing/2014/main" id="{6ABA965F-0D12-4F1C-A2E8-1B309560DA1A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-2135" y="1375452"/>
              <a:ext cx="12194135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Rechte verbindingslijn 25">
              <a:extLst>
                <a:ext uri="{FF2B5EF4-FFF2-40B4-BE49-F238E27FC236}">
                  <a16:creationId xmlns="" xmlns:a16="http://schemas.microsoft.com/office/drawing/2014/main" id="{79821A10-7086-407B-8081-ED294A2EF94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368425" y="0"/>
              <a:ext cx="0" cy="68580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Rechte verbindingslijn 26">
              <a:extLst>
                <a:ext uri="{FF2B5EF4-FFF2-40B4-BE49-F238E27FC236}">
                  <a16:creationId xmlns="" xmlns:a16="http://schemas.microsoft.com/office/drawing/2014/main" id="{991B87DB-CB08-4490-84D4-9EE1274544E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740025" y="0"/>
              <a:ext cx="0" cy="6869347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echte verbindingslijn 29">
              <a:extLst>
                <a:ext uri="{FF2B5EF4-FFF2-40B4-BE49-F238E27FC236}">
                  <a16:creationId xmlns="" xmlns:a16="http://schemas.microsoft.com/office/drawing/2014/main" id="{15E82ACE-1EFC-40DD-BC2C-65881D7320E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602179" y="11347"/>
              <a:ext cx="0" cy="68580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Rechte verbindingslijn 30">
              <a:extLst>
                <a:ext uri="{FF2B5EF4-FFF2-40B4-BE49-F238E27FC236}">
                  <a16:creationId xmlns="" xmlns:a16="http://schemas.microsoft.com/office/drawing/2014/main" id="{6037D7D2-94A5-4DF5-9333-F4899061433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972181" y="0"/>
              <a:ext cx="0" cy="685800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22166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697F551B-624A-4B10-BA5D-03FE73B79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="" xmlns:a16="http://schemas.microsoft.com/office/drawing/2014/main" id="{AD20B0FE-C19C-45D9-A418-3BA4E387A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71450" indent="-171450">
              <a:buClr>
                <a:schemeClr val="bg2"/>
              </a:buClr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</a:defRPr>
            </a:lvl1pPr>
            <a:lvl2pPr marL="514350" indent="-171450">
              <a:buClr>
                <a:schemeClr val="bg2"/>
              </a:buClr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="" xmlns:a16="http://schemas.microsoft.com/office/drawing/2014/main" id="{062173CF-82B6-4DE4-9A78-A3B537B66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Voettekst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="" xmlns:a16="http://schemas.microsoft.com/office/drawing/2014/main" id="{604C0C65-AE94-4D3D-B834-84BF51A36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8A351-5C7C-4395-AC7F-763D97B6BE0B}" type="slidenum">
              <a:rPr lang="nl-BE" smtClean="0"/>
              <a:pPr/>
              <a:t>‹nr.›</a:t>
            </a:fld>
            <a:r>
              <a:rPr lang="nl-BE" dirty="0"/>
              <a:t> </a:t>
            </a:r>
            <a:r>
              <a:rPr lang="nl-BE" dirty="0">
                <a:solidFill>
                  <a:schemeClr val="bg2"/>
                </a:solidFill>
              </a:rPr>
              <a:t>/</a:t>
            </a:r>
            <a:endParaRPr lang="nl-BE" dirty="0"/>
          </a:p>
        </p:txBody>
      </p:sp>
      <p:sp>
        <p:nvSpPr>
          <p:cNvPr id="7" name="Rechthoekige driehoek 6">
            <a:extLst>
              <a:ext uri="{FF2B5EF4-FFF2-40B4-BE49-F238E27FC236}">
                <a16:creationId xmlns="" xmlns:a16="http://schemas.microsoft.com/office/drawing/2014/main" id="{0D1E82EB-A95C-4E38-B4F3-95DC6E2E8E97}"/>
              </a:ext>
            </a:extLst>
          </p:cNvPr>
          <p:cNvSpPr/>
          <p:nvPr userDrawn="1"/>
        </p:nvSpPr>
        <p:spPr>
          <a:xfrm flipH="1">
            <a:off x="10823575" y="5482800"/>
            <a:ext cx="1375200" cy="1375200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5796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Lee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>
            <a:extLst>
              <a:ext uri="{FF2B5EF4-FFF2-40B4-BE49-F238E27FC236}">
                <a16:creationId xmlns="" xmlns:a16="http://schemas.microsoft.com/office/drawing/2014/main" id="{9E5CDDB4-1EA1-4CFC-ABA6-F6550EDDE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Voettekst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="" xmlns:a16="http://schemas.microsoft.com/office/drawing/2014/main" id="{0367A459-C217-4DEF-A756-6790FE425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8A351-5C7C-4395-AC7F-763D97B6BE0B}" type="slidenum">
              <a:rPr lang="nl-BE" smtClean="0"/>
              <a:pPr/>
              <a:t>‹nr.›</a:t>
            </a:fld>
            <a:r>
              <a:rPr lang="nl-BE" dirty="0"/>
              <a:t> </a:t>
            </a:r>
            <a:r>
              <a:rPr lang="nl-BE" dirty="0">
                <a:solidFill>
                  <a:schemeClr val="bg2"/>
                </a:solidFill>
              </a:rPr>
              <a:t>/</a:t>
            </a:r>
            <a:endParaRPr lang="nl-BE" dirty="0"/>
          </a:p>
        </p:txBody>
      </p:sp>
      <p:sp>
        <p:nvSpPr>
          <p:cNvPr id="6" name="Rechthoekige driehoek 5">
            <a:extLst>
              <a:ext uri="{FF2B5EF4-FFF2-40B4-BE49-F238E27FC236}">
                <a16:creationId xmlns="" xmlns:a16="http://schemas.microsoft.com/office/drawing/2014/main" id="{F829B8D2-2A74-47A0-9C5B-46C4A4654738}"/>
              </a:ext>
            </a:extLst>
          </p:cNvPr>
          <p:cNvSpPr/>
          <p:nvPr userDrawn="1"/>
        </p:nvSpPr>
        <p:spPr>
          <a:xfrm flipH="1">
            <a:off x="10823575" y="5482800"/>
            <a:ext cx="1375200" cy="1375200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771603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A48D9CF5-3DFB-4849-B91C-D2EA7669C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="" xmlns:a16="http://schemas.microsoft.com/office/drawing/2014/main" id="{2AA244AE-C3C7-497B-8949-F31BD6D375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="" xmlns:a16="http://schemas.microsoft.com/office/drawing/2014/main" id="{D30792B3-4E27-4270-84F9-2FD4C8C5E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Voettekst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="" xmlns:a16="http://schemas.microsoft.com/office/drawing/2014/main" id="{4F257EFC-E968-4579-B49A-3475CF222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8A351-5C7C-4395-AC7F-763D97B6BE0B}" type="slidenum">
              <a:rPr lang="nl-BE" smtClean="0"/>
              <a:pPr/>
              <a:t>‹nr.›</a:t>
            </a:fld>
            <a:r>
              <a:rPr lang="nl-BE" dirty="0"/>
              <a:t> </a:t>
            </a:r>
            <a:r>
              <a:rPr lang="nl-BE" dirty="0">
                <a:solidFill>
                  <a:schemeClr val="bg2"/>
                </a:solidFill>
              </a:rPr>
              <a:t>/</a:t>
            </a:r>
            <a:endParaRPr lang="nl-BE" dirty="0"/>
          </a:p>
        </p:txBody>
      </p:sp>
      <p:sp>
        <p:nvSpPr>
          <p:cNvPr id="8" name="Rechthoekige driehoek 7">
            <a:extLst>
              <a:ext uri="{FF2B5EF4-FFF2-40B4-BE49-F238E27FC236}">
                <a16:creationId xmlns="" xmlns:a16="http://schemas.microsoft.com/office/drawing/2014/main" id="{39D717D6-9376-4E69-B7BC-EB402131C48E}"/>
              </a:ext>
            </a:extLst>
          </p:cNvPr>
          <p:cNvSpPr/>
          <p:nvPr userDrawn="1"/>
        </p:nvSpPr>
        <p:spPr>
          <a:xfrm flipH="1">
            <a:off x="10823575" y="5482800"/>
            <a:ext cx="1375200" cy="1375200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028702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8CF06110-9DF9-4873-ADFF-3C31A7A63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="" xmlns:a16="http://schemas.microsoft.com/office/drawing/2014/main" id="{EB7C342D-F7DB-45BA-85FD-1045787D92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171450" indent="-171450">
              <a:buClr>
                <a:schemeClr val="bg2"/>
              </a:buClr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</a:defRPr>
            </a:lvl1pPr>
            <a:lvl2pPr marL="514350" indent="-171450">
              <a:buClr>
                <a:schemeClr val="bg2"/>
              </a:buClr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="" xmlns:a16="http://schemas.microsoft.com/office/drawing/2014/main" id="{AB324D0F-F4CB-44B9-94BB-86F6B593E8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171450" indent="-171450">
              <a:buClr>
                <a:schemeClr val="bg2"/>
              </a:buClr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</a:defRPr>
            </a:lvl1pPr>
            <a:lvl2pPr marL="514350" indent="-171450">
              <a:buClr>
                <a:schemeClr val="bg2"/>
              </a:buClr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="" xmlns:a16="http://schemas.microsoft.com/office/drawing/2014/main" id="{D51897ED-7395-4FF2-BB95-A4E760DD0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Voettekst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="" xmlns:a16="http://schemas.microsoft.com/office/drawing/2014/main" id="{E4097667-F7B2-416B-8DEC-000CBA5F2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8A351-5C7C-4395-AC7F-763D97B6BE0B}" type="slidenum">
              <a:rPr lang="nl-BE" smtClean="0"/>
              <a:pPr/>
              <a:t>‹nr.›</a:t>
            </a:fld>
            <a:r>
              <a:rPr lang="nl-BE" dirty="0"/>
              <a:t> </a:t>
            </a:r>
            <a:r>
              <a:rPr lang="nl-BE" dirty="0">
                <a:solidFill>
                  <a:schemeClr val="bg2"/>
                </a:solidFill>
              </a:rPr>
              <a:t>/</a:t>
            </a:r>
            <a:endParaRPr lang="nl-BE" dirty="0"/>
          </a:p>
        </p:txBody>
      </p:sp>
      <p:sp>
        <p:nvSpPr>
          <p:cNvPr id="9" name="Rechthoekige driehoek 8">
            <a:extLst>
              <a:ext uri="{FF2B5EF4-FFF2-40B4-BE49-F238E27FC236}">
                <a16:creationId xmlns="" xmlns:a16="http://schemas.microsoft.com/office/drawing/2014/main" id="{76ED92A2-DBD9-48CB-8B25-56A2CD416D7C}"/>
              </a:ext>
            </a:extLst>
          </p:cNvPr>
          <p:cNvSpPr/>
          <p:nvPr userDrawn="1"/>
        </p:nvSpPr>
        <p:spPr>
          <a:xfrm flipH="1">
            <a:off x="10823575" y="5482800"/>
            <a:ext cx="1375200" cy="1375200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566934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0B04C066-E7EF-4DDF-A237-60EA6AA71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="" xmlns:a16="http://schemas.microsoft.com/office/drawing/2014/main" id="{F9AACC16-C5F8-4101-845F-F7B7304C39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="" xmlns:a16="http://schemas.microsoft.com/office/drawing/2014/main" id="{3DD475D6-D267-4BE1-B33C-D054586F0E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>
            <a:lvl1pPr marL="171450" indent="-171450">
              <a:buClr>
                <a:schemeClr val="bg2"/>
              </a:buClr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</a:defRPr>
            </a:lvl1pPr>
            <a:lvl2pPr marL="514350" indent="-171450">
              <a:buClr>
                <a:schemeClr val="bg2"/>
              </a:buClr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="" xmlns:a16="http://schemas.microsoft.com/office/drawing/2014/main" id="{0624C883-BC98-472E-A4E1-627ADD261B4F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 dirty="0"/>
              <a:t>Tekststijl van het model </a:t>
            </a:r>
            <a:br>
              <a:rPr lang="nl-NL" dirty="0"/>
            </a:br>
            <a:r>
              <a:rPr lang="nl-NL" dirty="0"/>
              <a:t>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="" xmlns:a16="http://schemas.microsoft.com/office/drawing/2014/main" id="{19C27014-33F4-4844-976B-89242CB8B4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>
            <a:lvl1pPr marL="171450" indent="-171450">
              <a:buClr>
                <a:schemeClr val="bg2"/>
              </a:buClr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</a:defRPr>
            </a:lvl1pPr>
            <a:lvl2pPr marL="514350" indent="-171450">
              <a:buClr>
                <a:schemeClr val="bg2"/>
              </a:buClr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dirty="0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="" xmlns:a16="http://schemas.microsoft.com/office/drawing/2014/main" id="{74A8A4A6-1334-4ACE-87AB-69880558F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Voettekst</a:t>
            </a:r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="" xmlns:a16="http://schemas.microsoft.com/office/drawing/2014/main" id="{E8316C0F-5E69-43A0-A6CD-AD729353D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8A351-5C7C-4395-AC7F-763D97B6BE0B}" type="slidenum">
              <a:rPr lang="nl-BE" smtClean="0"/>
              <a:pPr/>
              <a:t>‹nr.›</a:t>
            </a:fld>
            <a:r>
              <a:rPr lang="nl-BE" dirty="0"/>
              <a:t> </a:t>
            </a:r>
            <a:r>
              <a:rPr lang="nl-BE" dirty="0">
                <a:solidFill>
                  <a:schemeClr val="bg2"/>
                </a:solidFill>
              </a:rPr>
              <a:t>/</a:t>
            </a:r>
            <a:endParaRPr lang="nl-BE" dirty="0"/>
          </a:p>
        </p:txBody>
      </p:sp>
      <p:sp>
        <p:nvSpPr>
          <p:cNvPr id="11" name="Rechthoekige driehoek 10">
            <a:extLst>
              <a:ext uri="{FF2B5EF4-FFF2-40B4-BE49-F238E27FC236}">
                <a16:creationId xmlns="" xmlns:a16="http://schemas.microsoft.com/office/drawing/2014/main" id="{8A03DEE3-FA83-48E8-AA37-9F985E81474D}"/>
              </a:ext>
            </a:extLst>
          </p:cNvPr>
          <p:cNvSpPr/>
          <p:nvPr userDrawn="1"/>
        </p:nvSpPr>
        <p:spPr>
          <a:xfrm flipH="1">
            <a:off x="10823575" y="5482800"/>
            <a:ext cx="1375200" cy="1375200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431422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4257515F-B06F-45C6-A8E1-1DFA43AF5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="" xmlns:a16="http://schemas.microsoft.com/office/drawing/2014/main" id="{BB5EEB6C-04C6-4D89-BDE4-42672E2F5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Voettekst</a:t>
            </a:r>
            <a:endParaRPr lang="nl-BE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="" xmlns:a16="http://schemas.microsoft.com/office/drawing/2014/main" id="{ACBDB597-1A5F-417A-9786-6430BF91F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8A351-5C7C-4395-AC7F-763D97B6BE0B}" type="slidenum">
              <a:rPr lang="nl-BE" smtClean="0"/>
              <a:pPr/>
              <a:t>‹nr.›</a:t>
            </a:fld>
            <a:r>
              <a:rPr lang="nl-BE" dirty="0"/>
              <a:t> </a:t>
            </a:r>
            <a:r>
              <a:rPr lang="nl-BE" dirty="0">
                <a:solidFill>
                  <a:schemeClr val="bg2"/>
                </a:solidFill>
              </a:rPr>
              <a:t>/</a:t>
            </a:r>
            <a:endParaRPr lang="nl-BE" dirty="0"/>
          </a:p>
        </p:txBody>
      </p:sp>
      <p:sp>
        <p:nvSpPr>
          <p:cNvPr id="7" name="Rechthoekige driehoek 6">
            <a:extLst>
              <a:ext uri="{FF2B5EF4-FFF2-40B4-BE49-F238E27FC236}">
                <a16:creationId xmlns="" xmlns:a16="http://schemas.microsoft.com/office/drawing/2014/main" id="{6716A17A-FD3F-464D-A7BA-AD522F3A8C02}"/>
              </a:ext>
            </a:extLst>
          </p:cNvPr>
          <p:cNvSpPr/>
          <p:nvPr userDrawn="1"/>
        </p:nvSpPr>
        <p:spPr>
          <a:xfrm flipH="1">
            <a:off x="10823575" y="5482800"/>
            <a:ext cx="1375200" cy="1375200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884209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90A58DF0-07CF-4CB2-B2CB-791D25D5F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="" xmlns:a16="http://schemas.microsoft.com/office/drawing/2014/main" id="{B0D7950A-756F-4D2B-9394-8365A46B0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848530"/>
            <a:ext cx="6172200" cy="4873625"/>
          </a:xfrm>
        </p:spPr>
        <p:txBody>
          <a:bodyPr/>
          <a:lstStyle>
            <a:lvl1pPr marL="171450" indent="-171450">
              <a:buClr>
                <a:schemeClr val="bg2"/>
              </a:buClr>
              <a:buFont typeface="Webdings" panose="05030102010509060703" pitchFamily="18" charset="2"/>
              <a:buChar char="4"/>
              <a:defRPr sz="2400">
                <a:solidFill>
                  <a:schemeClr val="bg1"/>
                </a:solidFill>
              </a:defRPr>
            </a:lvl1pPr>
            <a:lvl2pPr marL="514350" indent="-171450">
              <a:buClr>
                <a:schemeClr val="bg2"/>
              </a:buClr>
              <a:buFont typeface="Webdings" panose="05030102010509060703" pitchFamily="18" charset="2"/>
              <a:buChar char="4"/>
              <a:defRPr sz="21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500">
                <a:solidFill>
                  <a:schemeClr val="bg1"/>
                </a:solidFill>
              </a:defRPr>
            </a:lvl4pPr>
            <a:lvl5pPr>
              <a:defRPr sz="1500">
                <a:solidFill>
                  <a:schemeClr val="bg1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="" xmlns:a16="http://schemas.microsoft.com/office/drawing/2014/main" id="{106E317B-6381-4719-8AA3-00AE99C12D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="" xmlns:a16="http://schemas.microsoft.com/office/drawing/2014/main" id="{1F4B364E-7E99-49ED-9EBA-EFA6ADA8B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Voettekst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="" xmlns:a16="http://schemas.microsoft.com/office/drawing/2014/main" id="{DDCF9AAC-694E-4628-83B3-F8E9DC4F0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8A351-5C7C-4395-AC7F-763D97B6BE0B}" type="slidenum">
              <a:rPr lang="nl-BE" smtClean="0"/>
              <a:pPr/>
              <a:t>‹nr.›</a:t>
            </a:fld>
            <a:r>
              <a:rPr lang="nl-BE" dirty="0"/>
              <a:t> </a:t>
            </a:r>
            <a:r>
              <a:rPr lang="nl-BE" dirty="0">
                <a:solidFill>
                  <a:schemeClr val="bg2"/>
                </a:solidFill>
              </a:rPr>
              <a:t>/</a:t>
            </a:r>
            <a:endParaRPr lang="nl-BE" dirty="0"/>
          </a:p>
        </p:txBody>
      </p:sp>
      <p:sp>
        <p:nvSpPr>
          <p:cNvPr id="9" name="Rechthoekige driehoek 8">
            <a:extLst>
              <a:ext uri="{FF2B5EF4-FFF2-40B4-BE49-F238E27FC236}">
                <a16:creationId xmlns="" xmlns:a16="http://schemas.microsoft.com/office/drawing/2014/main" id="{BAE8C7F1-B653-40FB-8AF6-58CB92A518B7}"/>
              </a:ext>
            </a:extLst>
          </p:cNvPr>
          <p:cNvSpPr/>
          <p:nvPr userDrawn="1"/>
        </p:nvSpPr>
        <p:spPr>
          <a:xfrm flipH="1">
            <a:off x="10823575" y="5482800"/>
            <a:ext cx="1375200" cy="1375200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585605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67" userDrawn="1">
          <p15:clr>
            <a:srgbClr val="FBAE40"/>
          </p15:clr>
        </p15:guide>
        <p15:guide id="2" pos="1149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EA12FEEC-3B0D-44E6-8E65-20A8C3B13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="" xmlns:a16="http://schemas.microsoft.com/office/drawing/2014/main" id="{61179298-3A59-4D6B-AC8B-498E1F08A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 smtClean="0"/>
              <a:t>Klik op het pictogram als u een afbeelding wilt toevoegen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="" xmlns:a16="http://schemas.microsoft.com/office/drawing/2014/main" id="{B802F07B-EC4D-4A33-9E15-3C5C155D51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="" xmlns:a16="http://schemas.microsoft.com/office/drawing/2014/main" id="{405D1551-1135-43F9-89C5-6F8449867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Voettekst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="" xmlns:a16="http://schemas.microsoft.com/office/drawing/2014/main" id="{0E360D05-E4C9-42C7-B663-A12532560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8A351-5C7C-4395-AC7F-763D97B6BE0B}" type="slidenum">
              <a:rPr lang="nl-BE" smtClean="0"/>
              <a:pPr/>
              <a:t>‹nr.›</a:t>
            </a:fld>
            <a:r>
              <a:rPr lang="nl-BE" dirty="0"/>
              <a:t> </a:t>
            </a:r>
            <a:r>
              <a:rPr lang="nl-BE" dirty="0">
                <a:solidFill>
                  <a:schemeClr val="bg2"/>
                </a:solidFill>
              </a:rPr>
              <a:t>/</a:t>
            </a:r>
            <a:endParaRPr lang="nl-BE" dirty="0"/>
          </a:p>
        </p:txBody>
      </p:sp>
      <p:sp>
        <p:nvSpPr>
          <p:cNvPr id="9" name="Rechthoekige driehoek 8">
            <a:extLst>
              <a:ext uri="{FF2B5EF4-FFF2-40B4-BE49-F238E27FC236}">
                <a16:creationId xmlns="" xmlns:a16="http://schemas.microsoft.com/office/drawing/2014/main" id="{715CBC11-EADF-4D61-81EA-658E6911FE15}"/>
              </a:ext>
            </a:extLst>
          </p:cNvPr>
          <p:cNvSpPr/>
          <p:nvPr userDrawn="1"/>
        </p:nvSpPr>
        <p:spPr>
          <a:xfrm flipH="1">
            <a:off x="10823575" y="5482800"/>
            <a:ext cx="1375200" cy="1375200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29440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Z_Titel Wi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>
            <a:extLst>
              <a:ext uri="{FF2B5EF4-FFF2-40B4-BE49-F238E27FC236}">
                <a16:creationId xmlns="" xmlns:a16="http://schemas.microsoft.com/office/drawing/2014/main" id="{4D550A85-F61E-4534-B263-F4BEE8348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6" name="Titel 1">
            <a:extLst>
              <a:ext uri="{FF2B5EF4-FFF2-40B4-BE49-F238E27FC236}">
                <a16:creationId xmlns="" xmlns:a16="http://schemas.microsoft.com/office/drawing/2014/main" id="{391A295C-09DF-4C53-A163-3A00F597DE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6841" y="1273215"/>
            <a:ext cx="6825673" cy="2005839"/>
          </a:xfrm>
        </p:spPr>
        <p:txBody>
          <a:bodyPr lIns="0" tIns="0" rIns="0" bIns="0" anchor="b">
            <a:normAutofit/>
          </a:bodyPr>
          <a:lstStyle>
            <a:lvl1pPr algn="l">
              <a:defRPr sz="3200" b="1">
                <a:solidFill>
                  <a:schemeClr val="bg2"/>
                </a:solidFill>
              </a:defRPr>
            </a:lvl1pPr>
          </a:lstStyle>
          <a:p>
            <a:r>
              <a:rPr lang="nl-NL" dirty="0"/>
              <a:t>Titel van presentatie op verschillende tekstregels</a:t>
            </a:r>
            <a:endParaRPr lang="nl-BE" dirty="0"/>
          </a:p>
        </p:txBody>
      </p:sp>
      <p:sp>
        <p:nvSpPr>
          <p:cNvPr id="7" name="Ondertitel 2">
            <a:extLst>
              <a:ext uri="{FF2B5EF4-FFF2-40B4-BE49-F238E27FC236}">
                <a16:creationId xmlns="" xmlns:a16="http://schemas.microsoft.com/office/drawing/2014/main" id="{1B5D981F-21B2-473E-86D4-7BCD623F95F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386840" y="3477085"/>
            <a:ext cx="4855248" cy="646331"/>
          </a:xfrm>
          <a:noFill/>
        </p:spPr>
        <p:txBody>
          <a:bodyPr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>
                <a:solidFill>
                  <a:schemeClr val="bg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 dirty="0"/>
              <a:t>Hier komt ondertitel</a:t>
            </a:r>
          </a:p>
          <a:p>
            <a:r>
              <a:rPr lang="nl-NL" dirty="0"/>
              <a:t>Eventueel over meerdere regels</a:t>
            </a:r>
            <a:endParaRPr lang="nl-BE" dirty="0"/>
          </a:p>
        </p:txBody>
      </p:sp>
      <p:sp>
        <p:nvSpPr>
          <p:cNvPr id="9" name="Tijdelijke aanduiding voor tekst 14">
            <a:extLst>
              <a:ext uri="{FF2B5EF4-FFF2-40B4-BE49-F238E27FC236}">
                <a16:creationId xmlns="" xmlns:a16="http://schemas.microsoft.com/office/drawing/2014/main" id="{165B6443-50F3-4065-AAF1-81B30F97A9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9699" y="518488"/>
            <a:ext cx="5300133" cy="221599"/>
          </a:xfrm>
        </p:spPr>
        <p:txBody>
          <a:bodyPr lIns="0" tIns="0" rIns="0" bIns="0">
            <a:spAutoFit/>
          </a:bodyPr>
          <a:lstStyle>
            <a:lvl1pPr marL="0" indent="0" algn="r">
              <a:buNone/>
              <a:defRPr sz="16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nl-NL" dirty="0"/>
              <a:t>Naam Auteur</a:t>
            </a:r>
            <a:endParaRPr lang="nl-BE" dirty="0"/>
          </a:p>
        </p:txBody>
      </p:sp>
      <p:sp>
        <p:nvSpPr>
          <p:cNvPr id="25" name="Rechthoekige driehoek 24">
            <a:extLst>
              <a:ext uri="{FF2B5EF4-FFF2-40B4-BE49-F238E27FC236}">
                <a16:creationId xmlns="" xmlns:a16="http://schemas.microsoft.com/office/drawing/2014/main" id="{B9A5769D-7FB2-4468-9BED-1B7A130617A2}"/>
              </a:ext>
            </a:extLst>
          </p:cNvPr>
          <p:cNvSpPr/>
          <p:nvPr userDrawn="1"/>
        </p:nvSpPr>
        <p:spPr>
          <a:xfrm flipH="1">
            <a:off x="9448800" y="2754549"/>
            <a:ext cx="2743200" cy="2743200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8" name="Afbeelding 7">
            <a:extLst>
              <a:ext uri="{FF2B5EF4-FFF2-40B4-BE49-F238E27FC236}">
                <a16:creationId xmlns="" xmlns:a16="http://schemas.microsoft.com/office/drawing/2014/main" id="{159D3121-BA11-449A-BB0B-3F16A3EAEB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183" y="5759570"/>
            <a:ext cx="2622423" cy="551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4141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56441B85-C6B0-4FB4-A126-8BD9F56A6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="" xmlns:a16="http://schemas.microsoft.com/office/drawing/2014/main" id="{65DF9BA0-12A7-4A81-A1AE-D3597363A7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marL="171450" indent="-171450">
              <a:buClr>
                <a:schemeClr val="bg2"/>
              </a:buClr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</a:defRPr>
            </a:lvl1pPr>
            <a:lvl2pPr marL="514350" indent="-171450">
              <a:buClr>
                <a:schemeClr val="bg2"/>
              </a:buClr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="" xmlns:a16="http://schemas.microsoft.com/office/drawing/2014/main" id="{F840E68F-143C-4E3F-8A4F-A8A50E018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Voettekst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="" xmlns:a16="http://schemas.microsoft.com/office/drawing/2014/main" id="{71C12515-65AA-4BB2-9D19-D00C3F960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8A351-5C7C-4395-AC7F-763D97B6BE0B}" type="slidenum">
              <a:rPr lang="nl-BE" smtClean="0"/>
              <a:pPr/>
              <a:t>‹nr.›</a:t>
            </a:fld>
            <a:r>
              <a:rPr lang="nl-BE" dirty="0"/>
              <a:t> </a:t>
            </a:r>
            <a:r>
              <a:rPr lang="nl-BE" dirty="0">
                <a:solidFill>
                  <a:schemeClr val="bg2"/>
                </a:solidFill>
              </a:rPr>
              <a:t>/</a:t>
            </a:r>
            <a:endParaRPr lang="nl-BE" dirty="0"/>
          </a:p>
        </p:txBody>
      </p:sp>
      <p:sp>
        <p:nvSpPr>
          <p:cNvPr id="8" name="Rechthoekige driehoek 7">
            <a:extLst>
              <a:ext uri="{FF2B5EF4-FFF2-40B4-BE49-F238E27FC236}">
                <a16:creationId xmlns="" xmlns:a16="http://schemas.microsoft.com/office/drawing/2014/main" id="{9D4B5888-A896-4D0B-AB65-96FC7F68BE22}"/>
              </a:ext>
            </a:extLst>
          </p:cNvPr>
          <p:cNvSpPr/>
          <p:nvPr userDrawn="1"/>
        </p:nvSpPr>
        <p:spPr>
          <a:xfrm flipH="1">
            <a:off x="10823575" y="5482800"/>
            <a:ext cx="1375200" cy="1375200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041347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="" xmlns:a16="http://schemas.microsoft.com/office/drawing/2014/main" id="{567D8189-FE43-4F54-9BB7-C99F43F455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="" xmlns:a16="http://schemas.microsoft.com/office/drawing/2014/main" id="{C0203492-6C36-4405-902E-E5366849DC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>
            <a:lvl1pPr marL="171450" indent="-171450">
              <a:buClr>
                <a:schemeClr val="bg2"/>
              </a:buClr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</a:defRPr>
            </a:lvl1pPr>
            <a:lvl2pPr marL="514350" indent="-171450">
              <a:buClr>
                <a:schemeClr val="bg2"/>
              </a:buClr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="" xmlns:a16="http://schemas.microsoft.com/office/drawing/2014/main" id="{7C9283B4-2D78-4352-88C8-12306D61B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Voettekst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="" xmlns:a16="http://schemas.microsoft.com/office/drawing/2014/main" id="{43DB7BE0-822A-4A38-97F1-E15F24E35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8A351-5C7C-4395-AC7F-763D97B6BE0B}" type="slidenum">
              <a:rPr lang="nl-BE" smtClean="0"/>
              <a:pPr/>
              <a:t>‹nr.›</a:t>
            </a:fld>
            <a:r>
              <a:rPr lang="nl-BE" dirty="0"/>
              <a:t> </a:t>
            </a:r>
            <a:r>
              <a:rPr lang="nl-BE" dirty="0">
                <a:solidFill>
                  <a:schemeClr val="bg2"/>
                </a:solidFill>
              </a:rPr>
              <a:t>/</a:t>
            </a:r>
            <a:endParaRPr lang="nl-BE" dirty="0"/>
          </a:p>
        </p:txBody>
      </p:sp>
      <p:sp>
        <p:nvSpPr>
          <p:cNvPr id="8" name="Rechthoekige driehoek 7">
            <a:extLst>
              <a:ext uri="{FF2B5EF4-FFF2-40B4-BE49-F238E27FC236}">
                <a16:creationId xmlns="" xmlns:a16="http://schemas.microsoft.com/office/drawing/2014/main" id="{50AE0687-B135-4105-9283-A4B9F9664E50}"/>
              </a:ext>
            </a:extLst>
          </p:cNvPr>
          <p:cNvSpPr/>
          <p:nvPr userDrawn="1"/>
        </p:nvSpPr>
        <p:spPr>
          <a:xfrm flipH="1">
            <a:off x="10823575" y="5482800"/>
            <a:ext cx="1375200" cy="1375200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345677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Z_Slot blau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ige driehoek 16">
            <a:extLst>
              <a:ext uri="{FF2B5EF4-FFF2-40B4-BE49-F238E27FC236}">
                <a16:creationId xmlns="" xmlns:a16="http://schemas.microsoft.com/office/drawing/2014/main" id="{F5C0FB24-9753-4E32-B548-9985F26E8849}"/>
              </a:ext>
            </a:extLst>
          </p:cNvPr>
          <p:cNvSpPr/>
          <p:nvPr userDrawn="1"/>
        </p:nvSpPr>
        <p:spPr>
          <a:xfrm flipH="1">
            <a:off x="10821142" y="4121531"/>
            <a:ext cx="1376218" cy="1376218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75916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Z_Hoofdstuk 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EBABDA45-64E4-4636-BD51-246B5013753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73156" y="1854777"/>
            <a:ext cx="9282529" cy="1405805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2800" b="1">
                <a:solidFill>
                  <a:schemeClr val="bg2"/>
                </a:solidFill>
              </a:defRPr>
            </a:lvl1pPr>
          </a:lstStyle>
          <a:p>
            <a:r>
              <a:rPr lang="nl-NL" dirty="0"/>
              <a:t>Titel hoofdstuk</a:t>
            </a:r>
            <a:br>
              <a:rPr lang="nl-NL" dirty="0"/>
            </a:br>
            <a:r>
              <a:rPr lang="nl-NL" dirty="0"/>
              <a:t>op verschillende</a:t>
            </a:r>
            <a:br>
              <a:rPr lang="nl-NL" dirty="0"/>
            </a:br>
            <a:r>
              <a:rPr lang="nl-NL" dirty="0"/>
              <a:t>tekstregels</a:t>
            </a:r>
            <a:endParaRPr lang="nl-BE" dirty="0"/>
          </a:p>
        </p:txBody>
      </p:sp>
      <p:sp>
        <p:nvSpPr>
          <p:cNvPr id="5" name="Rechthoekige driehoek 4">
            <a:extLst>
              <a:ext uri="{FF2B5EF4-FFF2-40B4-BE49-F238E27FC236}">
                <a16:creationId xmlns="" xmlns:a16="http://schemas.microsoft.com/office/drawing/2014/main" id="{4ACB801B-6FA8-4536-AE9A-A9C55FC92E91}"/>
              </a:ext>
            </a:extLst>
          </p:cNvPr>
          <p:cNvSpPr/>
          <p:nvPr userDrawn="1"/>
        </p:nvSpPr>
        <p:spPr>
          <a:xfrm rot="10800000" flipH="1">
            <a:off x="1373156" y="0"/>
            <a:ext cx="1376218" cy="1376218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7" name="Afbeelding 6">
            <a:extLst>
              <a:ext uri="{FF2B5EF4-FFF2-40B4-BE49-F238E27FC236}">
                <a16:creationId xmlns="" xmlns:a16="http://schemas.microsoft.com/office/drawing/2014/main" id="{365DD0D7-B515-4ADF-81C6-43F0B2B8C44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183" y="5759570"/>
            <a:ext cx="2622423" cy="551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145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Z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7">
            <a:extLst>
              <a:ext uri="{FF2B5EF4-FFF2-40B4-BE49-F238E27FC236}">
                <a16:creationId xmlns="" xmlns:a16="http://schemas.microsoft.com/office/drawing/2014/main" id="{573A0ACF-124E-415D-8130-635567E2A15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03525" y="0"/>
            <a:ext cx="11488475" cy="5486400"/>
          </a:xfrm>
          <a:custGeom>
            <a:avLst/>
            <a:gdLst>
              <a:gd name="connsiteX0" fmla="*/ 9664 w 11488475"/>
              <a:gd name="connsiteY0" fmla="*/ 0 h 5486400"/>
              <a:gd name="connsiteX1" fmla="*/ 8246800 w 11488475"/>
              <a:gd name="connsiteY1" fmla="*/ 0 h 5486400"/>
              <a:gd name="connsiteX2" fmla="*/ 8608723 w 11488475"/>
              <a:gd name="connsiteY2" fmla="*/ 0 h 5486400"/>
              <a:gd name="connsiteX3" fmla="*/ 11488475 w 11488475"/>
              <a:gd name="connsiteY3" fmla="*/ 0 h 5486400"/>
              <a:gd name="connsiteX4" fmla="*/ 11488475 w 11488475"/>
              <a:gd name="connsiteY4" fmla="*/ 5486400 h 5486400"/>
              <a:gd name="connsiteX5" fmla="*/ 8608723 w 11488475"/>
              <a:gd name="connsiteY5" fmla="*/ 5486400 h 5486400"/>
              <a:gd name="connsiteX6" fmla="*/ 8246800 w 11488475"/>
              <a:gd name="connsiteY6" fmla="*/ 5486400 h 5486400"/>
              <a:gd name="connsiteX7" fmla="*/ 9236 w 11488475"/>
              <a:gd name="connsiteY7" fmla="*/ 5486400 h 5486400"/>
              <a:gd name="connsiteX8" fmla="*/ 0 w 11488475"/>
              <a:gd name="connsiteY8" fmla="*/ 4148442 h 5486400"/>
              <a:gd name="connsiteX9" fmla="*/ 2776839 w 11488475"/>
              <a:gd name="connsiteY9" fmla="*/ 1371601 h 5486400"/>
              <a:gd name="connsiteX10" fmla="*/ 9664 w 11488475"/>
              <a:gd name="connsiteY10" fmla="*/ 1371601 h 548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488475" h="5486400">
                <a:moveTo>
                  <a:pt x="9664" y="0"/>
                </a:moveTo>
                <a:lnTo>
                  <a:pt x="8246800" y="0"/>
                </a:lnTo>
                <a:lnTo>
                  <a:pt x="8608723" y="0"/>
                </a:lnTo>
                <a:lnTo>
                  <a:pt x="11488475" y="0"/>
                </a:lnTo>
                <a:lnTo>
                  <a:pt x="11488475" y="5486400"/>
                </a:lnTo>
                <a:lnTo>
                  <a:pt x="8608723" y="5486400"/>
                </a:lnTo>
                <a:lnTo>
                  <a:pt x="8246800" y="5486400"/>
                </a:lnTo>
                <a:lnTo>
                  <a:pt x="9236" y="5486400"/>
                </a:lnTo>
                <a:cubicBezTo>
                  <a:pt x="6157" y="4957286"/>
                  <a:pt x="3079" y="4677556"/>
                  <a:pt x="0" y="4148442"/>
                </a:cubicBezTo>
                <a:lnTo>
                  <a:pt x="2776839" y="1371601"/>
                </a:lnTo>
                <a:lnTo>
                  <a:pt x="9664" y="1371601"/>
                </a:lnTo>
                <a:close/>
              </a:path>
            </a:pathLst>
          </a:custGeom>
          <a:noFill/>
        </p:spPr>
        <p:txBody>
          <a:bodyPr wrap="square">
            <a:noAutofit/>
          </a:bodyPr>
          <a:lstStyle>
            <a:lvl1pPr marL="0" indent="0">
              <a:buNone/>
              <a:defRPr sz="1500"/>
            </a:lvl1pPr>
          </a:lstStyle>
          <a:p>
            <a:r>
              <a:rPr lang="nl-BE" dirty="0"/>
              <a:t>Klik om afbeelding toe te voegen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="" xmlns:a16="http://schemas.microsoft.com/office/drawing/2014/main" id="{26149FFC-9E24-4410-9171-ABAAA3C4C1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183" y="5759570"/>
            <a:ext cx="2622423" cy="551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37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Z_Afbeelding zonder hoek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atum 3">
            <a:extLst>
              <a:ext uri="{FF2B5EF4-FFF2-40B4-BE49-F238E27FC236}">
                <a16:creationId xmlns="" xmlns:a16="http://schemas.microsoft.com/office/drawing/2014/main" id="{654FC3F2-6940-4FA9-AC26-91ECDEC09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8" name="Tijdelijke aanduiding voor afbeelding 7">
            <a:extLst>
              <a:ext uri="{FF2B5EF4-FFF2-40B4-BE49-F238E27FC236}">
                <a16:creationId xmlns="" xmlns:a16="http://schemas.microsoft.com/office/drawing/2014/main" id="{573A0ACF-124E-415D-8130-635567E2A15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03525" y="0"/>
            <a:ext cx="11488475" cy="5486400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lvl1pPr marL="0" indent="0">
              <a:buNone/>
              <a:defRPr sz="1500"/>
            </a:lvl1pPr>
          </a:lstStyle>
          <a:p>
            <a:r>
              <a:rPr lang="nl-BE" dirty="0"/>
              <a:t>Klik om afbeelding toe te voegen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="" xmlns:a16="http://schemas.microsoft.com/office/drawing/2014/main" id="{26149FFC-9E24-4410-9171-ABAAA3C4C1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183" y="5759570"/>
            <a:ext cx="2622423" cy="551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064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Z_Titel+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>
            <a:extLst>
              <a:ext uri="{FF2B5EF4-FFF2-40B4-BE49-F238E27FC236}">
                <a16:creationId xmlns="" xmlns:a16="http://schemas.microsoft.com/office/drawing/2014/main" id="{29E3B228-A4F7-43E1-9CF5-35DBAF1AFCC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29023" y="3184525"/>
            <a:ext cx="8129588" cy="713221"/>
          </a:xfrm>
        </p:spPr>
        <p:txBody>
          <a:bodyPr>
            <a:normAutofit/>
          </a:bodyPr>
          <a:lstStyle>
            <a:lvl1pPr marL="0" indent="0">
              <a:buNone/>
              <a:defRPr sz="2600" b="1"/>
            </a:lvl1pPr>
          </a:lstStyle>
          <a:p>
            <a:pPr lvl="0"/>
            <a:r>
              <a:rPr lang="nl-NL" dirty="0"/>
              <a:t>Titel</a:t>
            </a:r>
            <a:endParaRPr lang="nl-BE" dirty="0"/>
          </a:p>
        </p:txBody>
      </p:sp>
      <p:sp>
        <p:nvSpPr>
          <p:cNvPr id="2" name="Titel 1">
            <a:extLst>
              <a:ext uri="{FF2B5EF4-FFF2-40B4-BE49-F238E27FC236}">
                <a16:creationId xmlns="" xmlns:a16="http://schemas.microsoft.com/office/drawing/2014/main" id="{EBABDA45-64E4-4636-BD51-246B5013753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41963" y="1302328"/>
            <a:ext cx="7010400" cy="1293090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2800" b="1">
                <a:solidFill>
                  <a:schemeClr val="bg2"/>
                </a:solidFill>
              </a:defRPr>
            </a:lvl1pPr>
          </a:lstStyle>
          <a:p>
            <a:r>
              <a:rPr lang="nl-NL" dirty="0"/>
              <a:t>Titel hoofdstuk</a:t>
            </a:r>
            <a:br>
              <a:rPr lang="nl-NL" dirty="0"/>
            </a:br>
            <a:r>
              <a:rPr lang="nl-NL" dirty="0"/>
              <a:t>als je geen afzonderlijke</a:t>
            </a:r>
            <a:br>
              <a:rPr lang="nl-NL" dirty="0"/>
            </a:br>
            <a:r>
              <a:rPr lang="nl-NL" dirty="0"/>
              <a:t>hoofdstukslide wil</a:t>
            </a:r>
            <a:endParaRPr lang="nl-BE" dirty="0"/>
          </a:p>
        </p:txBody>
      </p:sp>
      <p:sp>
        <p:nvSpPr>
          <p:cNvPr id="9" name="Tijdelijke aanduiding voor tekst 8">
            <a:extLst>
              <a:ext uri="{FF2B5EF4-FFF2-40B4-BE49-F238E27FC236}">
                <a16:creationId xmlns="" xmlns:a16="http://schemas.microsoft.com/office/drawing/2014/main" id="{721C625F-0FAB-4A1F-B5AD-3EAD2B5AB12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09906" y="3897746"/>
            <a:ext cx="8130116" cy="1588654"/>
          </a:xfrm>
        </p:spPr>
        <p:txBody>
          <a:bodyPr>
            <a:noAutofit/>
          </a:bodyPr>
          <a:lstStyle>
            <a:lvl1pPr marL="324000" indent="-324000">
              <a:lnSpc>
                <a:spcPct val="100000"/>
              </a:lnSpc>
              <a:buClr>
                <a:schemeClr val="bg2"/>
              </a:buClr>
              <a:buFont typeface="Webdings" panose="05030102010509060703" pitchFamily="18" charset="2"/>
              <a:buChar char="4"/>
              <a:defRPr sz="1800">
                <a:solidFill>
                  <a:schemeClr val="bg1"/>
                </a:solidFill>
              </a:defRPr>
            </a:lvl1pPr>
            <a:lvl2pPr marL="684000" indent="-324000">
              <a:lnSpc>
                <a:spcPct val="100000"/>
              </a:lnSpc>
              <a:buClr>
                <a:schemeClr val="bg2"/>
              </a:buClr>
              <a:buFont typeface="Webdings" panose="05030102010509060703" pitchFamily="18" charset="2"/>
              <a:buChar char="4"/>
              <a:defRPr sz="1800">
                <a:solidFill>
                  <a:schemeClr val="bg1"/>
                </a:solidFill>
              </a:defRPr>
            </a:lvl2pPr>
            <a:lvl3pPr marL="1044000" indent="-324000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3pPr>
            <a:lvl4pPr marL="1404000" indent="-324000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4pPr>
            <a:lvl5pPr marL="1764000" indent="-324000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 err="1"/>
              <a:t>Bullet</a:t>
            </a:r>
            <a:r>
              <a:rPr lang="nl-NL" dirty="0"/>
              <a:t> 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24" name="Rechthoekige driehoek 23">
            <a:extLst>
              <a:ext uri="{FF2B5EF4-FFF2-40B4-BE49-F238E27FC236}">
                <a16:creationId xmlns="" xmlns:a16="http://schemas.microsoft.com/office/drawing/2014/main" id="{577554A4-6392-4F82-BA88-86D8F67ECBD6}"/>
              </a:ext>
            </a:extLst>
          </p:cNvPr>
          <p:cNvSpPr/>
          <p:nvPr userDrawn="1"/>
        </p:nvSpPr>
        <p:spPr>
          <a:xfrm rot="10800000" flipH="1">
            <a:off x="1373156" y="0"/>
            <a:ext cx="1376218" cy="1376218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" name="Tijdelijke aanduiding voor voettekst 4">
            <a:extLst>
              <a:ext uri="{FF2B5EF4-FFF2-40B4-BE49-F238E27FC236}">
                <a16:creationId xmlns="" xmlns:a16="http://schemas.microsoft.com/office/drawing/2014/main" id="{81E2A54F-E9CC-4C46-925C-EE8075FE40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06830" y="6265230"/>
            <a:ext cx="4180090" cy="13652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cap="all" baseline="0">
                <a:solidFill>
                  <a:schemeClr val="bg1"/>
                </a:solidFill>
              </a:defRPr>
            </a:lvl1pPr>
          </a:lstStyle>
          <a:p>
            <a:r>
              <a:rPr lang="nl-BE" dirty="0"/>
              <a:t>Voettekst</a:t>
            </a:r>
          </a:p>
        </p:txBody>
      </p:sp>
      <p:sp>
        <p:nvSpPr>
          <p:cNvPr id="10" name="Tijdelijke aanduiding voor dianummer 5">
            <a:extLst>
              <a:ext uri="{FF2B5EF4-FFF2-40B4-BE49-F238E27FC236}">
                <a16:creationId xmlns="" xmlns:a16="http://schemas.microsoft.com/office/drawing/2014/main" id="{5D5FF322-4C00-4A00-B5E9-D54C80C18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82905" y="6265232"/>
            <a:ext cx="889001" cy="13652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C9A8A351-5C7C-4395-AC7F-763D97B6BE0B}" type="slidenum">
              <a:rPr lang="nl-BE" smtClean="0"/>
              <a:pPr/>
              <a:t>‹nr.›</a:t>
            </a:fld>
            <a:r>
              <a:rPr lang="nl-BE" dirty="0"/>
              <a:t>  </a:t>
            </a:r>
            <a:r>
              <a:rPr lang="nl-BE" dirty="0">
                <a:solidFill>
                  <a:schemeClr val="bg2"/>
                </a:solidFill>
              </a:rPr>
              <a:t>/</a:t>
            </a:r>
            <a:r>
              <a:rPr lang="nl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6789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Z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jdelijke aanduiding voor tekst 3">
            <a:extLst>
              <a:ext uri="{FF2B5EF4-FFF2-40B4-BE49-F238E27FC236}">
                <a16:creationId xmlns="" xmlns:a16="http://schemas.microsoft.com/office/drawing/2014/main" id="{6FC996DF-10FC-4E4E-86B5-B876316EB5B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75081" y="1436289"/>
            <a:ext cx="8129588" cy="73998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700" b="1"/>
            </a:lvl1pPr>
          </a:lstStyle>
          <a:p>
            <a:pPr lvl="0"/>
            <a:r>
              <a:rPr lang="nl-NL" dirty="0"/>
              <a:t>Subtitel</a:t>
            </a:r>
            <a:endParaRPr lang="nl-BE" dirty="0"/>
          </a:p>
        </p:txBody>
      </p:sp>
      <p:sp>
        <p:nvSpPr>
          <p:cNvPr id="19" name="Tijdelijke aanduiding voor tekst 8">
            <a:extLst>
              <a:ext uri="{FF2B5EF4-FFF2-40B4-BE49-F238E27FC236}">
                <a16:creationId xmlns="" xmlns:a16="http://schemas.microsoft.com/office/drawing/2014/main" id="{5D74E1A5-4F9A-47C9-A75D-092F16064AB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92530" y="2194560"/>
            <a:ext cx="8544756" cy="3615170"/>
          </a:xfrm>
        </p:spPr>
        <p:txBody>
          <a:bodyPr>
            <a:noAutofit/>
          </a:bodyPr>
          <a:lstStyle>
            <a:lvl1pPr marL="324000" indent="-324000">
              <a:lnSpc>
                <a:spcPct val="100000"/>
              </a:lnSpc>
              <a:buClr>
                <a:schemeClr val="bg2"/>
              </a:buClr>
              <a:buFont typeface="Webdings" panose="05030102010509060703" pitchFamily="18" charset="2"/>
              <a:buChar char="4"/>
              <a:defRPr sz="1800">
                <a:solidFill>
                  <a:schemeClr val="bg1"/>
                </a:solidFill>
              </a:defRPr>
            </a:lvl1pPr>
            <a:lvl2pPr marL="684000" indent="-324000">
              <a:lnSpc>
                <a:spcPct val="100000"/>
              </a:lnSpc>
              <a:buClr>
                <a:schemeClr val="bg2"/>
              </a:buClr>
              <a:buFont typeface="Webdings" panose="05030102010509060703" pitchFamily="18" charset="2"/>
              <a:buChar char="4"/>
              <a:defRPr sz="1800">
                <a:solidFill>
                  <a:schemeClr val="bg1"/>
                </a:solidFill>
              </a:defRPr>
            </a:lvl2pPr>
            <a:lvl3pPr marL="1044000" indent="-324000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3pPr>
            <a:lvl4pPr marL="1404000" indent="-324000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4pPr>
            <a:lvl5pPr marL="1764000" indent="-324000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 err="1"/>
              <a:t>Bullet</a:t>
            </a:r>
            <a:r>
              <a:rPr lang="nl-NL" dirty="0"/>
              <a:t> 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27" name="Rechthoekige driehoek 26">
            <a:extLst>
              <a:ext uri="{FF2B5EF4-FFF2-40B4-BE49-F238E27FC236}">
                <a16:creationId xmlns="" xmlns:a16="http://schemas.microsoft.com/office/drawing/2014/main" id="{D683BD1F-A29B-443A-8212-0CD2C6ED2DDD}"/>
              </a:ext>
            </a:extLst>
          </p:cNvPr>
          <p:cNvSpPr/>
          <p:nvPr userDrawn="1"/>
        </p:nvSpPr>
        <p:spPr>
          <a:xfrm flipH="1">
            <a:off x="10823575" y="5482800"/>
            <a:ext cx="1375200" cy="1375200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9" name="Tijdelijke aanduiding voor tekst 3">
            <a:extLst>
              <a:ext uri="{FF2B5EF4-FFF2-40B4-BE49-F238E27FC236}">
                <a16:creationId xmlns="" xmlns:a16="http://schemas.microsoft.com/office/drawing/2014/main" id="{F8AAF737-ACAE-4A30-92EA-D1CE7674690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75081" y="1048270"/>
            <a:ext cx="8129588" cy="406307"/>
          </a:xfrm>
        </p:spPr>
        <p:txBody>
          <a:bodyPr>
            <a:normAutofit/>
          </a:bodyPr>
          <a:lstStyle>
            <a:lvl1pPr marL="0" indent="0">
              <a:buNone/>
              <a:defRPr sz="2600" b="1"/>
            </a:lvl1pPr>
          </a:lstStyle>
          <a:p>
            <a:pPr lvl="0"/>
            <a:r>
              <a:rPr lang="nl-NL" dirty="0"/>
              <a:t>Titel</a:t>
            </a:r>
            <a:endParaRPr lang="nl-BE" dirty="0"/>
          </a:p>
        </p:txBody>
      </p:sp>
      <p:sp>
        <p:nvSpPr>
          <p:cNvPr id="8" name="Tijdelijke aanduiding voor voettekst 4">
            <a:extLst>
              <a:ext uri="{FF2B5EF4-FFF2-40B4-BE49-F238E27FC236}">
                <a16:creationId xmlns="" xmlns:a16="http://schemas.microsoft.com/office/drawing/2014/main" id="{81E2A54F-E9CC-4C46-925C-EE8075FE40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06830" y="6265230"/>
            <a:ext cx="4180090" cy="13652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cap="all" baseline="0">
                <a:solidFill>
                  <a:schemeClr val="bg1"/>
                </a:solidFill>
              </a:defRPr>
            </a:lvl1pPr>
          </a:lstStyle>
          <a:p>
            <a:r>
              <a:rPr lang="nl-BE" dirty="0"/>
              <a:t>Voettekst</a:t>
            </a:r>
          </a:p>
        </p:txBody>
      </p:sp>
      <p:sp>
        <p:nvSpPr>
          <p:cNvPr id="9" name="Tijdelijke aanduiding voor dianummer 5">
            <a:extLst>
              <a:ext uri="{FF2B5EF4-FFF2-40B4-BE49-F238E27FC236}">
                <a16:creationId xmlns="" xmlns:a16="http://schemas.microsoft.com/office/drawing/2014/main" id="{5D5FF322-4C00-4A00-B5E9-D54C80C18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82905" y="6265232"/>
            <a:ext cx="889001" cy="13652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C9A8A351-5C7C-4395-AC7F-763D97B6BE0B}" type="slidenum">
              <a:rPr lang="nl-BE" smtClean="0"/>
              <a:pPr/>
              <a:t>‹nr.›</a:t>
            </a:fld>
            <a:r>
              <a:rPr lang="nl-BE" dirty="0"/>
              <a:t>  </a:t>
            </a:r>
            <a:r>
              <a:rPr lang="nl-BE" dirty="0">
                <a:solidFill>
                  <a:schemeClr val="bg2"/>
                </a:solidFill>
              </a:rPr>
              <a:t>/</a:t>
            </a:r>
            <a:r>
              <a:rPr lang="nl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06413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Z_Tekst+Beeld staand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jdelijke aanduiding voor tekst 3">
            <a:extLst>
              <a:ext uri="{FF2B5EF4-FFF2-40B4-BE49-F238E27FC236}">
                <a16:creationId xmlns="" xmlns:a16="http://schemas.microsoft.com/office/drawing/2014/main" id="{CE16D6B8-A8AB-4269-9C7F-FD569E4226E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56419" y="671804"/>
            <a:ext cx="3807044" cy="782773"/>
          </a:xfrm>
        </p:spPr>
        <p:txBody>
          <a:bodyPr>
            <a:normAutofit/>
          </a:bodyPr>
          <a:lstStyle>
            <a:lvl1pPr marL="0" indent="0">
              <a:buNone/>
              <a:defRPr sz="2600" b="1"/>
            </a:lvl1pPr>
          </a:lstStyle>
          <a:p>
            <a:pPr lvl="0"/>
            <a:r>
              <a:rPr lang="nl-NL" dirty="0"/>
              <a:t>Titel op meerdere</a:t>
            </a:r>
          </a:p>
          <a:p>
            <a:pPr lvl="0"/>
            <a:r>
              <a:rPr lang="nl-NL" dirty="0"/>
              <a:t>tekstregels</a:t>
            </a:r>
            <a:endParaRPr lang="nl-BE" dirty="0"/>
          </a:p>
        </p:txBody>
      </p:sp>
      <p:sp>
        <p:nvSpPr>
          <p:cNvPr id="19" name="Tijdelijke aanduiding voor tekst 8">
            <a:extLst>
              <a:ext uri="{FF2B5EF4-FFF2-40B4-BE49-F238E27FC236}">
                <a16:creationId xmlns="" xmlns:a16="http://schemas.microsoft.com/office/drawing/2014/main" id="{5D74E1A5-4F9A-47C9-A75D-092F16064AB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00353" y="1666240"/>
            <a:ext cx="3863110" cy="4143490"/>
          </a:xfrm>
        </p:spPr>
        <p:txBody>
          <a:bodyPr>
            <a:noAutofit/>
          </a:bodyPr>
          <a:lstStyle>
            <a:lvl1pPr marL="324000" indent="-324000">
              <a:lnSpc>
                <a:spcPct val="100000"/>
              </a:lnSpc>
              <a:buClr>
                <a:schemeClr val="bg2"/>
              </a:buClr>
              <a:buFont typeface="Webdings" panose="05030102010509060703" pitchFamily="18" charset="2"/>
              <a:buChar char="4"/>
              <a:defRPr sz="1800">
                <a:solidFill>
                  <a:schemeClr val="bg1"/>
                </a:solidFill>
              </a:defRPr>
            </a:lvl1pPr>
            <a:lvl2pPr marL="684000" indent="-324000">
              <a:lnSpc>
                <a:spcPct val="100000"/>
              </a:lnSpc>
              <a:buClr>
                <a:schemeClr val="bg2"/>
              </a:buClr>
              <a:buFont typeface="Webdings" panose="05030102010509060703" pitchFamily="18" charset="2"/>
              <a:buChar char="4"/>
              <a:defRPr sz="1800">
                <a:solidFill>
                  <a:schemeClr val="bg1"/>
                </a:solidFill>
              </a:defRPr>
            </a:lvl2pPr>
            <a:lvl3pPr marL="1044000" indent="-324000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3pPr>
            <a:lvl4pPr marL="1404000" indent="-324000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4pPr>
            <a:lvl5pPr marL="1764000" indent="-324000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 err="1"/>
              <a:t>Bullet</a:t>
            </a:r>
            <a:r>
              <a:rPr lang="nl-NL" dirty="0"/>
              <a:t> 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4" name="Tijdelijke aanduiding voor afbeelding 3">
            <a:extLst>
              <a:ext uri="{FF2B5EF4-FFF2-40B4-BE49-F238E27FC236}">
                <a16:creationId xmlns="" xmlns:a16="http://schemas.microsoft.com/office/drawing/2014/main" id="{6A72E035-F141-419E-8599-ABDBB6E1258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96216" y="-1"/>
            <a:ext cx="5996366" cy="6847713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8000 h 10000"/>
              <a:gd name="connsiteX3" fmla="*/ 5000 w 10000"/>
              <a:gd name="connsiteY3" fmla="*/ 10000 h 10000"/>
              <a:gd name="connsiteX4" fmla="*/ 0 w 10000"/>
              <a:gd name="connsiteY4" fmla="*/ 8000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8000 h 10000"/>
              <a:gd name="connsiteX3" fmla="*/ 5000 w 10000"/>
              <a:gd name="connsiteY3" fmla="*/ 10000 h 10000"/>
              <a:gd name="connsiteX4" fmla="*/ 47 w 10000"/>
              <a:gd name="connsiteY4" fmla="*/ 9985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8000 h 10000"/>
              <a:gd name="connsiteX3" fmla="*/ 6748 w 10000"/>
              <a:gd name="connsiteY3" fmla="*/ 10000 h 10000"/>
              <a:gd name="connsiteX4" fmla="*/ 47 w 10000"/>
              <a:gd name="connsiteY4" fmla="*/ 9985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9977 w 10000"/>
              <a:gd name="connsiteY2" fmla="*/ 7659 h 10000"/>
              <a:gd name="connsiteX3" fmla="*/ 6748 w 10000"/>
              <a:gd name="connsiteY3" fmla="*/ 10000 h 10000"/>
              <a:gd name="connsiteX4" fmla="*/ 47 w 10000"/>
              <a:gd name="connsiteY4" fmla="*/ 9985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9954 w 10000"/>
              <a:gd name="connsiteY2" fmla="*/ 8029 h 10000"/>
              <a:gd name="connsiteX3" fmla="*/ 6748 w 10000"/>
              <a:gd name="connsiteY3" fmla="*/ 10000 h 10000"/>
              <a:gd name="connsiteX4" fmla="*/ 47 w 10000"/>
              <a:gd name="connsiteY4" fmla="*/ 9985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9954 w 10000"/>
              <a:gd name="connsiteY2" fmla="*/ 7836 h 10000"/>
              <a:gd name="connsiteX3" fmla="*/ 6748 w 10000"/>
              <a:gd name="connsiteY3" fmla="*/ 10000 h 10000"/>
              <a:gd name="connsiteX4" fmla="*/ 47 w 10000"/>
              <a:gd name="connsiteY4" fmla="*/ 9985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9954 w 10000"/>
              <a:gd name="connsiteY2" fmla="*/ 7969 h 10000"/>
              <a:gd name="connsiteX3" fmla="*/ 6748 w 10000"/>
              <a:gd name="connsiteY3" fmla="*/ 10000 h 10000"/>
              <a:gd name="connsiteX4" fmla="*/ 47 w 10000"/>
              <a:gd name="connsiteY4" fmla="*/ 9985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9977 w 10000"/>
              <a:gd name="connsiteY2" fmla="*/ 7984 h 10000"/>
              <a:gd name="connsiteX3" fmla="*/ 6748 w 10000"/>
              <a:gd name="connsiteY3" fmla="*/ 10000 h 10000"/>
              <a:gd name="connsiteX4" fmla="*/ 47 w 10000"/>
              <a:gd name="connsiteY4" fmla="*/ 9985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9977 w 10000"/>
              <a:gd name="connsiteY2" fmla="*/ 7984 h 10000"/>
              <a:gd name="connsiteX3" fmla="*/ 6888 w 10000"/>
              <a:gd name="connsiteY3" fmla="*/ 10000 h 10000"/>
              <a:gd name="connsiteX4" fmla="*/ 47 w 10000"/>
              <a:gd name="connsiteY4" fmla="*/ 9985 h 10000"/>
              <a:gd name="connsiteX5" fmla="*/ 0 w 10000"/>
              <a:gd name="connsiteY5" fmla="*/ 0 h 10000"/>
              <a:gd name="connsiteX0" fmla="*/ 0 w 10000"/>
              <a:gd name="connsiteY0" fmla="*/ 0 h 9985"/>
              <a:gd name="connsiteX1" fmla="*/ 10000 w 10000"/>
              <a:gd name="connsiteY1" fmla="*/ 0 h 9985"/>
              <a:gd name="connsiteX2" fmla="*/ 9977 w 10000"/>
              <a:gd name="connsiteY2" fmla="*/ 7984 h 9985"/>
              <a:gd name="connsiteX3" fmla="*/ 6888 w 10000"/>
              <a:gd name="connsiteY3" fmla="*/ 9985 h 9985"/>
              <a:gd name="connsiteX4" fmla="*/ 47 w 10000"/>
              <a:gd name="connsiteY4" fmla="*/ 9985 h 9985"/>
              <a:gd name="connsiteX5" fmla="*/ 0 w 10000"/>
              <a:gd name="connsiteY5" fmla="*/ 0 h 9985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9977 w 10000"/>
              <a:gd name="connsiteY2" fmla="*/ 7996 h 10000"/>
              <a:gd name="connsiteX3" fmla="*/ 6911 w 10000"/>
              <a:gd name="connsiteY3" fmla="*/ 10000 h 10000"/>
              <a:gd name="connsiteX4" fmla="*/ 47 w 10000"/>
              <a:gd name="connsiteY4" fmla="*/ 10000 h 10000"/>
              <a:gd name="connsiteX5" fmla="*/ 0 w 10000"/>
              <a:gd name="connsiteY5" fmla="*/ 0 h 10000"/>
              <a:gd name="connsiteX0" fmla="*/ 0 w 10001"/>
              <a:gd name="connsiteY0" fmla="*/ 0 h 10000"/>
              <a:gd name="connsiteX1" fmla="*/ 10000 w 10001"/>
              <a:gd name="connsiteY1" fmla="*/ 0 h 10000"/>
              <a:gd name="connsiteX2" fmla="*/ 9999 w 10001"/>
              <a:gd name="connsiteY2" fmla="*/ 7996 h 10000"/>
              <a:gd name="connsiteX3" fmla="*/ 6911 w 10001"/>
              <a:gd name="connsiteY3" fmla="*/ 10000 h 10000"/>
              <a:gd name="connsiteX4" fmla="*/ 47 w 10001"/>
              <a:gd name="connsiteY4" fmla="*/ 10000 h 10000"/>
              <a:gd name="connsiteX5" fmla="*/ 0 w 10001"/>
              <a:gd name="connsiteY5" fmla="*/ 0 h 10000"/>
              <a:gd name="connsiteX0" fmla="*/ 0 w 10001"/>
              <a:gd name="connsiteY0" fmla="*/ 0 h 10000"/>
              <a:gd name="connsiteX1" fmla="*/ 10000 w 10001"/>
              <a:gd name="connsiteY1" fmla="*/ 0 h 10000"/>
              <a:gd name="connsiteX2" fmla="*/ 9999 w 10001"/>
              <a:gd name="connsiteY2" fmla="*/ 7996 h 10000"/>
              <a:gd name="connsiteX3" fmla="*/ 7718 w 10001"/>
              <a:gd name="connsiteY3" fmla="*/ 10000 h 10000"/>
              <a:gd name="connsiteX4" fmla="*/ 47 w 10001"/>
              <a:gd name="connsiteY4" fmla="*/ 10000 h 10000"/>
              <a:gd name="connsiteX5" fmla="*/ 0 w 10001"/>
              <a:gd name="connsiteY5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1" h="10000">
                <a:moveTo>
                  <a:pt x="0" y="0"/>
                </a:moveTo>
                <a:lnTo>
                  <a:pt x="10000" y="0"/>
                </a:lnTo>
                <a:cubicBezTo>
                  <a:pt x="9992" y="2557"/>
                  <a:pt x="10007" y="5439"/>
                  <a:pt x="9999" y="7996"/>
                </a:cubicBezTo>
                <a:lnTo>
                  <a:pt x="7718" y="10000"/>
                </a:lnTo>
                <a:lnTo>
                  <a:pt x="47" y="10000"/>
                </a:lnTo>
                <a:cubicBezTo>
                  <a:pt x="31" y="6667"/>
                  <a:pt x="16" y="3333"/>
                  <a:pt x="0" y="0"/>
                </a:cubicBezTo>
                <a:close/>
              </a:path>
            </a:pathLst>
          </a:custGeom>
          <a:noFill/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r>
              <a:rPr lang="nl-BE" dirty="0"/>
              <a:t>Klik om afbeelding toe te voegen</a:t>
            </a:r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="" xmlns:a16="http://schemas.microsoft.com/office/drawing/2014/main" id="{CD0BB672-A839-4361-8A54-47E7C6145A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06830" y="6265230"/>
            <a:ext cx="4180090" cy="13652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cap="all" baseline="0">
                <a:solidFill>
                  <a:schemeClr val="bg1"/>
                </a:solidFill>
              </a:defRPr>
            </a:lvl1pPr>
          </a:lstStyle>
          <a:p>
            <a:r>
              <a:rPr lang="nl-BE" dirty="0"/>
              <a:t>Voettekst</a:t>
            </a:r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="" xmlns:a16="http://schemas.microsoft.com/office/drawing/2014/main" id="{F07376E4-CD0F-4587-B4F0-469AB7B17B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82905" y="6265232"/>
            <a:ext cx="889001" cy="13652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C9A8A351-5C7C-4395-AC7F-763D97B6BE0B}" type="slidenum">
              <a:rPr lang="nl-BE" smtClean="0"/>
              <a:pPr/>
              <a:t>‹nr.›</a:t>
            </a:fld>
            <a:r>
              <a:rPr lang="nl-BE" dirty="0"/>
              <a:t>  </a:t>
            </a:r>
            <a:r>
              <a:rPr lang="nl-BE" dirty="0">
                <a:solidFill>
                  <a:schemeClr val="bg2"/>
                </a:solidFill>
              </a:rPr>
              <a:t>/</a:t>
            </a:r>
            <a:r>
              <a:rPr lang="nl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12682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Z_Tekst+Beeld staand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8">
            <a:extLst>
              <a:ext uri="{FF2B5EF4-FFF2-40B4-BE49-F238E27FC236}">
                <a16:creationId xmlns="" xmlns:a16="http://schemas.microsoft.com/office/drawing/2014/main" id="{49D345F2-5F35-4036-86C2-06037D6AE42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02057" y="1666240"/>
            <a:ext cx="4488831" cy="4143490"/>
          </a:xfrm>
        </p:spPr>
        <p:txBody>
          <a:bodyPr>
            <a:noAutofit/>
          </a:bodyPr>
          <a:lstStyle>
            <a:lvl1pPr marL="324000" indent="-324000">
              <a:lnSpc>
                <a:spcPct val="100000"/>
              </a:lnSpc>
              <a:buClr>
                <a:schemeClr val="bg2"/>
              </a:buClr>
              <a:buFont typeface="Webdings" panose="05030102010509060703" pitchFamily="18" charset="2"/>
              <a:buChar char="4"/>
              <a:defRPr sz="1800">
                <a:solidFill>
                  <a:schemeClr val="bg1"/>
                </a:solidFill>
              </a:defRPr>
            </a:lvl1pPr>
            <a:lvl2pPr marL="684000" indent="-324000">
              <a:lnSpc>
                <a:spcPct val="100000"/>
              </a:lnSpc>
              <a:buClr>
                <a:schemeClr val="bg2"/>
              </a:buClr>
              <a:buFont typeface="Webdings" panose="05030102010509060703" pitchFamily="18" charset="2"/>
              <a:buChar char="4"/>
              <a:defRPr sz="1800">
                <a:solidFill>
                  <a:schemeClr val="bg1"/>
                </a:solidFill>
              </a:defRPr>
            </a:lvl2pPr>
            <a:lvl3pPr marL="1044000" indent="-324000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3pPr>
            <a:lvl4pPr marL="1404000" indent="-324000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4pPr>
            <a:lvl5pPr marL="1764000" indent="-324000"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 err="1"/>
              <a:t>Bullet</a:t>
            </a:r>
            <a:r>
              <a:rPr lang="nl-NL" dirty="0"/>
              <a:t> 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26" name="Tijdelijke aanduiding voor tekst 3">
            <a:extLst>
              <a:ext uri="{FF2B5EF4-FFF2-40B4-BE49-F238E27FC236}">
                <a16:creationId xmlns="" xmlns:a16="http://schemas.microsoft.com/office/drawing/2014/main" id="{3B727B82-F38B-4CA5-A262-FC0B002865F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256419" y="671804"/>
            <a:ext cx="3807044" cy="782773"/>
          </a:xfrm>
        </p:spPr>
        <p:txBody>
          <a:bodyPr>
            <a:normAutofit/>
          </a:bodyPr>
          <a:lstStyle>
            <a:lvl1pPr marL="0" indent="0">
              <a:buNone/>
              <a:defRPr sz="2600" b="1"/>
            </a:lvl1pPr>
          </a:lstStyle>
          <a:p>
            <a:pPr lvl="0"/>
            <a:r>
              <a:rPr lang="nl-NL" dirty="0"/>
              <a:t>Titel op meerdere</a:t>
            </a:r>
          </a:p>
          <a:p>
            <a:pPr lvl="0"/>
            <a:r>
              <a:rPr lang="nl-NL" dirty="0"/>
              <a:t>tekstregels</a:t>
            </a:r>
            <a:endParaRPr lang="nl-BE" dirty="0"/>
          </a:p>
        </p:txBody>
      </p:sp>
      <p:sp>
        <p:nvSpPr>
          <p:cNvPr id="9" name="Tijdelijke aanduiding voor afbeelding 5">
            <a:extLst>
              <a:ext uri="{FF2B5EF4-FFF2-40B4-BE49-F238E27FC236}">
                <a16:creationId xmlns="" xmlns:a16="http://schemas.microsoft.com/office/drawing/2014/main" id="{8A7C5B82-D7F5-498E-B915-9DBD7555983A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194400" y="0"/>
            <a:ext cx="5997600" cy="2286000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r>
              <a:rPr lang="nl-BE" dirty="0"/>
              <a:t>Klik om afbeelding toe te voegen</a:t>
            </a:r>
          </a:p>
        </p:txBody>
      </p:sp>
      <p:sp>
        <p:nvSpPr>
          <p:cNvPr id="10" name="Tijdelijke aanduiding voor afbeelding 5">
            <a:extLst>
              <a:ext uri="{FF2B5EF4-FFF2-40B4-BE49-F238E27FC236}">
                <a16:creationId xmlns="" xmlns:a16="http://schemas.microsoft.com/office/drawing/2014/main" id="{70E7DAF3-87F3-4976-80D2-DC88981FC637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194400" y="2286001"/>
            <a:ext cx="5997600" cy="2286000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bg2"/>
              </a:buClr>
              <a:buSzTx/>
              <a:buFont typeface="Webdings" panose="05030102010509060703" pitchFamily="18" charset="2"/>
              <a:buNone/>
              <a:tabLst/>
              <a:defRPr sz="1500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bg2"/>
              </a:buClr>
              <a:buSzTx/>
              <a:buFont typeface="Webdings" panose="05030102010509060703" pitchFamily="18" charset="2"/>
              <a:buNone/>
              <a:tabLst/>
              <a:defRPr/>
            </a:pPr>
            <a:r>
              <a:rPr lang="nl-BE" dirty="0"/>
              <a:t>Klik om afbeelding toe te voegen</a:t>
            </a:r>
          </a:p>
        </p:txBody>
      </p:sp>
      <p:sp>
        <p:nvSpPr>
          <p:cNvPr id="11" name="Tijdelijke aanduiding voor afbeelding 5">
            <a:extLst>
              <a:ext uri="{FF2B5EF4-FFF2-40B4-BE49-F238E27FC236}">
                <a16:creationId xmlns="" xmlns:a16="http://schemas.microsoft.com/office/drawing/2014/main" id="{0F3E5BB2-8BD2-4DD0-B5D6-0F4C2B87BE46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194400" y="4572001"/>
            <a:ext cx="5997600" cy="2286000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bg2"/>
              </a:buClr>
              <a:buSzTx/>
              <a:buFont typeface="Webdings" panose="05030102010509060703" pitchFamily="18" charset="2"/>
              <a:buNone/>
              <a:tabLst/>
              <a:defRPr sz="1500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bg2"/>
              </a:buClr>
              <a:buSzTx/>
              <a:buFont typeface="Webdings" panose="05030102010509060703" pitchFamily="18" charset="2"/>
              <a:buNone/>
              <a:tabLst/>
              <a:defRPr/>
            </a:pPr>
            <a:r>
              <a:rPr lang="nl-BE" dirty="0"/>
              <a:t>Klik om afbeelding toe te voegen</a:t>
            </a:r>
          </a:p>
          <a:p>
            <a:endParaRPr lang="nl-BE" dirty="0"/>
          </a:p>
        </p:txBody>
      </p:sp>
      <p:sp>
        <p:nvSpPr>
          <p:cNvPr id="12" name="Tijdelijke aanduiding voor voettekst 4">
            <a:extLst>
              <a:ext uri="{FF2B5EF4-FFF2-40B4-BE49-F238E27FC236}">
                <a16:creationId xmlns="" xmlns:a16="http://schemas.microsoft.com/office/drawing/2014/main" id="{7C5662B7-478B-4666-B81A-674B48C0A0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06830" y="6265230"/>
            <a:ext cx="4180090" cy="13652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cap="all" baseline="0">
                <a:solidFill>
                  <a:schemeClr val="bg1"/>
                </a:solidFill>
              </a:defRPr>
            </a:lvl1pPr>
          </a:lstStyle>
          <a:p>
            <a:r>
              <a:rPr lang="nl-BE" dirty="0"/>
              <a:t>Voettekst</a:t>
            </a:r>
          </a:p>
        </p:txBody>
      </p:sp>
      <p:sp>
        <p:nvSpPr>
          <p:cNvPr id="13" name="Tijdelijke aanduiding voor dianummer 5">
            <a:extLst>
              <a:ext uri="{FF2B5EF4-FFF2-40B4-BE49-F238E27FC236}">
                <a16:creationId xmlns="" xmlns:a16="http://schemas.microsoft.com/office/drawing/2014/main" id="{A4105954-4BC0-4ABC-A59D-B6814BEF15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82905" y="6265232"/>
            <a:ext cx="889001" cy="13652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C9A8A351-5C7C-4395-AC7F-763D97B6BE0B}" type="slidenum">
              <a:rPr lang="nl-BE" smtClean="0"/>
              <a:pPr/>
              <a:t>‹nr.›</a:t>
            </a:fld>
            <a:r>
              <a:rPr lang="nl-BE" dirty="0"/>
              <a:t>  </a:t>
            </a:r>
            <a:r>
              <a:rPr lang="nl-BE" dirty="0">
                <a:solidFill>
                  <a:schemeClr val="bg2"/>
                </a:solidFill>
              </a:rPr>
              <a:t>/</a:t>
            </a:r>
            <a:r>
              <a:rPr lang="nl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9685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="" xmlns:a16="http://schemas.microsoft.com/office/drawing/2014/main" id="{D2B1E8DE-6B5A-4920-80C9-DBF572F2D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stijl te bewerken</a:t>
            </a:r>
            <a:endParaRPr lang="nl-BE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="" xmlns:a16="http://schemas.microsoft.com/office/drawing/2014/main" id="{5DE56721-5C70-4255-BB49-52312734A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="" xmlns:a16="http://schemas.microsoft.com/office/drawing/2014/main" id="{FE89F18C-31A7-4F9E-A3A2-314A0BC21F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55365" y="777599"/>
            <a:ext cx="2614468" cy="2448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600" b="1">
                <a:solidFill>
                  <a:schemeClr val="bg2"/>
                </a:solidFill>
              </a:defRPr>
            </a:lvl1pPr>
          </a:lstStyle>
          <a:p>
            <a:endParaRPr lang="nl-BE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="" xmlns:a16="http://schemas.microsoft.com/office/drawing/2014/main" id="{81E2A54F-E9CC-4C46-925C-EE8075FE40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06830" y="6265230"/>
            <a:ext cx="4180090" cy="13652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cap="all" baseline="0">
                <a:solidFill>
                  <a:schemeClr val="bg1"/>
                </a:solidFill>
              </a:defRPr>
            </a:lvl1pPr>
          </a:lstStyle>
          <a:p>
            <a:r>
              <a:rPr lang="nl-BE" dirty="0"/>
              <a:t>Voettekst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="" xmlns:a16="http://schemas.microsoft.com/office/drawing/2014/main" id="{5D5FF322-4C00-4A00-B5E9-D54C80C18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82905" y="6265232"/>
            <a:ext cx="889001" cy="13652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C9A8A351-5C7C-4395-AC7F-763D97B6BE0B}" type="slidenum">
              <a:rPr lang="nl-BE" smtClean="0"/>
              <a:pPr/>
              <a:t>‹nr.›</a:t>
            </a:fld>
            <a:r>
              <a:rPr lang="nl-BE" dirty="0"/>
              <a:t>  </a:t>
            </a:r>
            <a:r>
              <a:rPr lang="nl-BE" dirty="0">
                <a:solidFill>
                  <a:schemeClr val="bg2"/>
                </a:solidFill>
              </a:rPr>
              <a:t>/</a:t>
            </a:r>
            <a:r>
              <a:rPr lang="nl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243452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7" r:id="rId1"/>
    <p:sldLayoutId id="2147483685" r:id="rId2"/>
    <p:sldLayoutId id="2147483677" r:id="rId3"/>
    <p:sldLayoutId id="2147483678" r:id="rId4"/>
    <p:sldLayoutId id="2147483687" r:id="rId5"/>
    <p:sldLayoutId id="2147483679" r:id="rId6"/>
    <p:sldLayoutId id="2147483674" r:id="rId7"/>
    <p:sldLayoutId id="2147483682" r:id="rId8"/>
    <p:sldLayoutId id="2147483683" r:id="rId9"/>
    <p:sldLayoutId id="2147483684" r:id="rId10"/>
    <p:sldLayoutId id="2147483686" r:id="rId11"/>
    <p:sldLayoutId id="2147483662" r:id="rId12"/>
    <p:sldLayoutId id="2147483672" r:id="rId13"/>
    <p:sldLayoutId id="2147483663" r:id="rId14"/>
    <p:sldLayoutId id="2147483664" r:id="rId15"/>
    <p:sldLayoutId id="2147483665" r:id="rId16"/>
    <p:sldLayoutId id="2147483666" r:id="rId17"/>
    <p:sldLayoutId id="2147483668" r:id="rId18"/>
    <p:sldLayoutId id="2147483669" r:id="rId19"/>
    <p:sldLayoutId id="2147483670" r:id="rId20"/>
    <p:sldLayoutId id="2147483671" r:id="rId21"/>
    <p:sldLayoutId id="2147483681" r:id="rId22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24000" indent="-324000" algn="l" defTabSz="685800" rtl="0" eaLnBrk="1" latinLnBrk="0" hangingPunct="1">
        <a:lnSpc>
          <a:spcPct val="90000"/>
        </a:lnSpc>
        <a:spcBef>
          <a:spcPts val="750"/>
        </a:spcBef>
        <a:buClr>
          <a:schemeClr val="bg2"/>
        </a:buClr>
        <a:buFont typeface="Webdings" panose="05030102010509060703" pitchFamily="18" charset="2"/>
        <a:buChar char="4"/>
        <a:defRPr sz="2100" kern="1200">
          <a:solidFill>
            <a:schemeClr val="bg1"/>
          </a:solidFill>
          <a:latin typeface="+mn-lt"/>
          <a:ea typeface="+mn-ea"/>
          <a:cs typeface="+mn-cs"/>
        </a:defRPr>
      </a:lvl1pPr>
      <a:lvl2pPr marL="684000" indent="-324000" algn="l" defTabSz="685800" rtl="0" eaLnBrk="1" latinLnBrk="0" hangingPunct="1">
        <a:lnSpc>
          <a:spcPct val="90000"/>
        </a:lnSpc>
        <a:spcBef>
          <a:spcPts val="375"/>
        </a:spcBef>
        <a:buClr>
          <a:schemeClr val="bg2"/>
        </a:buClr>
        <a:buFont typeface="Webdings" panose="05030102010509060703" pitchFamily="18" charset="2"/>
        <a:buChar char="4"/>
        <a:defRPr sz="1800" kern="1200">
          <a:solidFill>
            <a:schemeClr val="bg1"/>
          </a:solidFill>
          <a:latin typeface="+mn-lt"/>
          <a:ea typeface="+mn-ea"/>
          <a:cs typeface="+mn-cs"/>
        </a:defRPr>
      </a:lvl2pPr>
      <a:lvl3pPr marL="1044000" indent="-32400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bg1"/>
          </a:solidFill>
          <a:latin typeface="+mn-lt"/>
          <a:ea typeface="+mn-ea"/>
          <a:cs typeface="+mn-cs"/>
        </a:defRPr>
      </a:lvl3pPr>
      <a:lvl4pPr marL="1404000" indent="-32400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1"/>
          </a:solidFill>
          <a:latin typeface="+mn-lt"/>
          <a:ea typeface="+mn-ea"/>
          <a:cs typeface="+mn-cs"/>
        </a:defRPr>
      </a:lvl4pPr>
      <a:lvl5pPr marL="1764000" indent="-32400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Tijdelijke aanduiding voor afbeelding 12"/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" t="7461" r="-804" b="20959"/>
          <a:stretch/>
        </p:blipFill>
        <p:spPr>
          <a:xfrm>
            <a:off x="463380" y="0"/>
            <a:ext cx="11488475" cy="5486400"/>
          </a:xfrm>
        </p:spPr>
      </p:pic>
      <p:sp>
        <p:nvSpPr>
          <p:cNvPr id="4" name="Titel 11">
            <a:extLst>
              <a:ext uri="{FF2B5EF4-FFF2-40B4-BE49-F238E27FC236}">
                <a16:creationId xmlns:a16="http://schemas.microsoft.com/office/drawing/2014/main" xmlns="" id="{006ED6CF-A26C-45CD-B41F-01E5C7BE581E}"/>
              </a:ext>
            </a:extLst>
          </p:cNvPr>
          <p:cNvSpPr txBox="1">
            <a:spLocks/>
          </p:cNvSpPr>
          <p:nvPr/>
        </p:nvSpPr>
        <p:spPr>
          <a:xfrm>
            <a:off x="3087518" y="304800"/>
            <a:ext cx="8864337" cy="699756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nl-BE" b="1" dirty="0" smtClean="0">
                <a:solidFill>
                  <a:schemeClr val="bg1"/>
                </a:solidFill>
              </a:rPr>
              <a:t>Transitie en jongerenzorg</a:t>
            </a:r>
            <a:endParaRPr lang="nl-BE" b="1" dirty="0">
              <a:solidFill>
                <a:schemeClr val="bg1"/>
              </a:solidFill>
            </a:endParaRPr>
          </a:p>
        </p:txBody>
      </p:sp>
      <p:sp>
        <p:nvSpPr>
          <p:cNvPr id="6" name="Tijdelijke aanduiding voor tekst 4">
            <a:extLst>
              <a:ext uri="{FF2B5EF4-FFF2-40B4-BE49-F238E27FC236}">
                <a16:creationId xmlns:a16="http://schemas.microsoft.com/office/drawing/2014/main" xmlns="" id="{13D2A0AF-20A0-4D97-A5C2-A644733524E5}"/>
              </a:ext>
            </a:extLst>
          </p:cNvPr>
          <p:cNvSpPr txBox="1">
            <a:spLocks/>
          </p:cNvSpPr>
          <p:nvPr/>
        </p:nvSpPr>
        <p:spPr>
          <a:xfrm>
            <a:off x="6297420" y="5609234"/>
            <a:ext cx="5824242" cy="1008481"/>
          </a:xfrm>
          <a:prstGeom prst="rect">
            <a:avLst/>
          </a:prstGeom>
        </p:spPr>
        <p:txBody>
          <a:bodyPr/>
          <a:lstStyle>
            <a:lvl1pPr marL="324000" indent="-32400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bg2"/>
              </a:buClr>
              <a:buFont typeface="Webdings" panose="05030102010509060703" pitchFamily="18" charset="2"/>
              <a:buChar char="4"/>
              <a:defRPr sz="2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4000" indent="-32400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bg2"/>
              </a:buClr>
              <a:buFont typeface="Webdings" panose="05030102010509060703" pitchFamily="18" charset="2"/>
              <a:buChar char="4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044000" indent="-32400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404000" indent="-32400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764000" indent="-32400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BE" dirty="0" smtClean="0"/>
              <a:t>Karsten Vanden Wyngaert, PhD</a:t>
            </a:r>
          </a:p>
          <a:p>
            <a:pPr marL="0" indent="0">
              <a:buNone/>
            </a:pPr>
            <a:r>
              <a:rPr lang="nl-BE" sz="1400" dirty="0" smtClean="0"/>
              <a:t>Transitiecoördinator</a:t>
            </a:r>
          </a:p>
        </p:txBody>
      </p:sp>
    </p:spTree>
    <p:extLst>
      <p:ext uri="{BB962C8B-B14F-4D97-AF65-F5344CB8AC3E}">
        <p14:creationId xmlns:p14="http://schemas.microsoft.com/office/powerpoint/2010/main" val="34207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Steunaanvraag Transitie</a:t>
            </a:r>
            <a:endParaRPr lang="nl-BE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Ontwikkelen transitieportfolio:</a:t>
            </a:r>
          </a:p>
          <a:p>
            <a:pPr lvl="1"/>
            <a:r>
              <a:rPr lang="nl-BE" dirty="0" smtClean="0"/>
              <a:t>Educatief materiaal</a:t>
            </a:r>
          </a:p>
          <a:p>
            <a:pPr lvl="1"/>
            <a:r>
              <a:rPr lang="nl-BE" dirty="0" smtClean="0"/>
              <a:t>Duurzaam</a:t>
            </a:r>
          </a:p>
          <a:p>
            <a:pPr lvl="1"/>
            <a:r>
              <a:rPr lang="nl-BE" dirty="0" smtClean="0"/>
              <a:t>Op maat van de jongeren (differentiëren tussen leeftijden) en ouders</a:t>
            </a:r>
            <a:endParaRPr lang="nl-BE" dirty="0"/>
          </a:p>
          <a:p>
            <a:endParaRPr lang="nl-BE" dirty="0"/>
          </a:p>
          <a:p>
            <a:r>
              <a:rPr lang="nl-BE" dirty="0" smtClean="0"/>
              <a:t>Efficiënt jongeren bereiken:</a:t>
            </a:r>
          </a:p>
          <a:p>
            <a:pPr lvl="1"/>
            <a:r>
              <a:rPr lang="nl-BE" dirty="0" smtClean="0"/>
              <a:t>Creatief &amp; aantrekkelijk</a:t>
            </a:r>
            <a:endParaRPr lang="nl-BE" dirty="0" smtClean="0"/>
          </a:p>
          <a:p>
            <a:pPr lvl="1"/>
            <a:r>
              <a:rPr lang="nl-BE" dirty="0" smtClean="0"/>
              <a:t>Hedendaags &amp; </a:t>
            </a:r>
            <a:r>
              <a:rPr lang="nl-BE" dirty="0" smtClean="0"/>
              <a:t>hip</a:t>
            </a:r>
            <a:endParaRPr lang="nl-BE" dirty="0" smtClean="0"/>
          </a:p>
          <a:p>
            <a:pPr lvl="1"/>
            <a:endParaRPr lang="nl-BE" dirty="0" smtClean="0"/>
          </a:p>
          <a:p>
            <a:r>
              <a:rPr lang="nl-BE" dirty="0" smtClean="0"/>
              <a:t>Groot bereik:</a:t>
            </a:r>
          </a:p>
          <a:p>
            <a:pPr lvl="1"/>
            <a:r>
              <a:rPr lang="nl-BE" dirty="0" smtClean="0"/>
              <a:t>Congressen en workshops</a:t>
            </a:r>
          </a:p>
          <a:p>
            <a:pPr lvl="1"/>
            <a:r>
              <a:rPr lang="nl-BE" dirty="0" smtClean="0"/>
              <a:t>Nederlands, Frans en Engels</a:t>
            </a:r>
            <a:endParaRPr lang="nl-BE" dirty="0"/>
          </a:p>
          <a:p>
            <a:pPr lvl="1"/>
            <a:endParaRPr lang="nl-BE" dirty="0" smtClean="0"/>
          </a:p>
        </p:txBody>
      </p:sp>
      <p:pic>
        <p:nvPicPr>
          <p:cNvPr id="1026" name="Picture 2" descr="https://images-eu.ssl-images-amazon.com/images/I/61p0O2K513L._SY291_BO1,204,203,200_QL40_ML2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3867" y="295277"/>
            <a:ext cx="1847850" cy="27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TRIPS, GE(NE)GEERDE KUNST? Jan Cumps - PDF Free Download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AF9F7"/>
              </a:clrFrom>
              <a:clrTo>
                <a:srgbClr val="FAF9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546" b="4092"/>
          <a:stretch/>
        </p:blipFill>
        <p:spPr bwMode="auto">
          <a:xfrm>
            <a:off x="5547360" y="3854910"/>
            <a:ext cx="6514898" cy="2322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5345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Ontwikkeling materiaal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913892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nl-BE" dirty="0" smtClean="0"/>
              <a:t>Fase 1:	Inhoud aanleveren aan </a:t>
            </a:r>
            <a:r>
              <a:rPr lang="nl-BE" dirty="0" smtClean="0"/>
              <a:t>kunstenaars (Design </a:t>
            </a:r>
            <a:r>
              <a:rPr lang="nl-BE" dirty="0" err="1" smtClean="0"/>
              <a:t>for</a:t>
            </a:r>
            <a:r>
              <a:rPr lang="nl-BE" dirty="0" smtClean="0"/>
              <a:t> Impact)</a:t>
            </a:r>
            <a:endParaRPr lang="nl-BE" dirty="0" smtClean="0"/>
          </a:p>
          <a:p>
            <a:endParaRPr lang="nl-BE" dirty="0" smtClean="0"/>
          </a:p>
          <a:p>
            <a:r>
              <a:rPr lang="nl-BE" dirty="0" smtClean="0"/>
              <a:t>Fase 2:	Co-creatie workshop</a:t>
            </a:r>
          </a:p>
          <a:p>
            <a:pPr lvl="1"/>
            <a:r>
              <a:rPr lang="nl-BE" dirty="0" smtClean="0"/>
              <a:t>I) Leefwereld </a:t>
            </a:r>
            <a:r>
              <a:rPr lang="nl-BE" dirty="0" smtClean="0"/>
              <a:t>schetsen</a:t>
            </a:r>
            <a:endParaRPr lang="nl-BE" dirty="0" smtClean="0"/>
          </a:p>
          <a:p>
            <a:pPr lvl="1"/>
            <a:r>
              <a:rPr lang="nl-BE" dirty="0" smtClean="0"/>
              <a:t>II) Voorstelling idee kunstenaars &amp; feedback</a:t>
            </a:r>
          </a:p>
          <a:p>
            <a:pPr lvl="1"/>
            <a:r>
              <a:rPr lang="nl-BE" dirty="0" smtClean="0"/>
              <a:t>III) Unaniem gedragen concept</a:t>
            </a:r>
          </a:p>
          <a:p>
            <a:endParaRPr lang="nl-BE" dirty="0" smtClean="0"/>
          </a:p>
          <a:p>
            <a:r>
              <a:rPr lang="nl-BE" dirty="0" smtClean="0"/>
              <a:t>Fase 3:	Uitwerking</a:t>
            </a:r>
          </a:p>
          <a:p>
            <a:endParaRPr lang="nl-BE" dirty="0" smtClean="0"/>
          </a:p>
          <a:p>
            <a:r>
              <a:rPr lang="nl-BE" dirty="0" smtClean="0"/>
              <a:t>Fase 4:	Voorstelling en </a:t>
            </a:r>
            <a:r>
              <a:rPr lang="nl-BE" dirty="0" err="1" smtClean="0"/>
              <a:t>finalisatie</a:t>
            </a:r>
            <a:endParaRPr lang="nl-BE" dirty="0" smtClean="0"/>
          </a:p>
          <a:p>
            <a:endParaRPr lang="nl-BE" dirty="0" smtClean="0"/>
          </a:p>
          <a:p>
            <a:r>
              <a:rPr lang="nl-BE" dirty="0" smtClean="0"/>
              <a:t>Fase 5:	Disseminatie (via UGent en </a:t>
            </a:r>
            <a:r>
              <a:rPr lang="nl-BE" dirty="0" err="1" smtClean="0"/>
              <a:t>UZGent</a:t>
            </a:r>
            <a:r>
              <a:rPr lang="nl-BE" dirty="0" smtClean="0"/>
              <a:t>)</a:t>
            </a:r>
          </a:p>
          <a:p>
            <a:endParaRPr lang="nl-BE" dirty="0" smtClean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4354" y="71515"/>
            <a:ext cx="2377646" cy="1912786"/>
          </a:xfrm>
          <a:prstGeom prst="rect">
            <a:avLst/>
          </a:prstGeom>
        </p:spPr>
      </p:pic>
      <p:sp>
        <p:nvSpPr>
          <p:cNvPr id="8" name="Rounded Rectangle 20">
            <a:extLst>
              <a:ext uri="{FF2B5EF4-FFF2-40B4-BE49-F238E27FC236}">
                <a16:creationId xmlns="" xmlns:a16="http://schemas.microsoft.com/office/drawing/2014/main" id="{EEB38EDB-E8AD-0E4F-93D0-3A360C0199BC}"/>
              </a:ext>
            </a:extLst>
          </p:cNvPr>
          <p:cNvSpPr/>
          <p:nvPr/>
        </p:nvSpPr>
        <p:spPr>
          <a:xfrm>
            <a:off x="7227124" y="3673404"/>
            <a:ext cx="4670236" cy="902722"/>
          </a:xfrm>
          <a:prstGeom prst="roundRect">
            <a:avLst>
              <a:gd name="adj" fmla="val 5417"/>
            </a:avLst>
          </a:prstGeom>
          <a:solidFill>
            <a:srgbClr val="38648B">
              <a:alpha val="7000"/>
            </a:srgbClr>
          </a:solidFill>
          <a:ln>
            <a:solidFill>
              <a:srgbClr val="3864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 err="1">
                <a:solidFill>
                  <a:schemeClr val="bg1"/>
                </a:solidFill>
              </a:rPr>
              <a:t>Offerte</a:t>
            </a:r>
            <a:r>
              <a:rPr lang="en-GB" sz="1400" dirty="0">
                <a:solidFill>
                  <a:schemeClr val="bg1"/>
                </a:solidFill>
              </a:rPr>
              <a:t> LUCA school of arts	12.100 euro</a:t>
            </a:r>
          </a:p>
          <a:p>
            <a:r>
              <a:rPr lang="en-GB" sz="1400" dirty="0" err="1">
                <a:solidFill>
                  <a:schemeClr val="bg1"/>
                </a:solidFill>
              </a:rPr>
              <a:t>Productiekosten</a:t>
            </a:r>
            <a:r>
              <a:rPr lang="en-GB" sz="1400" dirty="0">
                <a:solidFill>
                  <a:schemeClr val="bg1"/>
                </a:solidFill>
              </a:rPr>
              <a:t> (</a:t>
            </a:r>
            <a:r>
              <a:rPr lang="en-GB" sz="1400" dirty="0" err="1">
                <a:solidFill>
                  <a:schemeClr val="bg1"/>
                </a:solidFill>
              </a:rPr>
              <a:t>variabel</a:t>
            </a:r>
            <a:r>
              <a:rPr lang="en-GB" sz="1400" dirty="0">
                <a:solidFill>
                  <a:schemeClr val="bg1"/>
                </a:solidFill>
              </a:rPr>
              <a:t>)	4.840 euro</a:t>
            </a:r>
          </a:p>
          <a:p>
            <a:r>
              <a:rPr lang="en-GB" sz="1400" dirty="0" err="1">
                <a:solidFill>
                  <a:schemeClr val="bg1"/>
                </a:solidFill>
              </a:rPr>
              <a:t>Disseminatie</a:t>
            </a:r>
            <a:r>
              <a:rPr lang="en-GB" sz="1400" dirty="0">
                <a:solidFill>
                  <a:schemeClr val="bg1"/>
                </a:solidFill>
              </a:rPr>
              <a:t> (</a:t>
            </a:r>
            <a:r>
              <a:rPr lang="en-GB" sz="1400" dirty="0" err="1">
                <a:solidFill>
                  <a:schemeClr val="bg1"/>
                </a:solidFill>
              </a:rPr>
              <a:t>variabel</a:t>
            </a:r>
            <a:r>
              <a:rPr lang="en-GB" sz="1400" dirty="0">
                <a:solidFill>
                  <a:schemeClr val="bg1"/>
                </a:solidFill>
              </a:rPr>
              <a:t>) 	12.800 euro</a:t>
            </a:r>
            <a:endParaRPr lang="en-GB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700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Ontwikkeling materiaal</a:t>
            </a:r>
            <a:endParaRPr lang="nl-BE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4354" y="71515"/>
            <a:ext cx="2377646" cy="191278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4857" y="1551775"/>
            <a:ext cx="6302286" cy="3795089"/>
          </a:xfrm>
          <a:prstGeom prst="rect">
            <a:avLst/>
          </a:prstGeom>
        </p:spPr>
      </p:pic>
      <p:sp>
        <p:nvSpPr>
          <p:cNvPr id="9" name="Rounded Rectangle 20">
            <a:extLst>
              <a:ext uri="{FF2B5EF4-FFF2-40B4-BE49-F238E27FC236}">
                <a16:creationId xmlns="" xmlns:a16="http://schemas.microsoft.com/office/drawing/2014/main" id="{EEB38EDB-E8AD-0E4F-93D0-3A360C0199BC}"/>
              </a:ext>
            </a:extLst>
          </p:cNvPr>
          <p:cNvSpPr/>
          <p:nvPr/>
        </p:nvSpPr>
        <p:spPr>
          <a:xfrm>
            <a:off x="2492564" y="5441244"/>
            <a:ext cx="1794956" cy="522676"/>
          </a:xfrm>
          <a:prstGeom prst="roundRect">
            <a:avLst>
              <a:gd name="adj" fmla="val 5417"/>
            </a:avLst>
          </a:prstGeom>
          <a:solidFill>
            <a:srgbClr val="38648B">
              <a:alpha val="7000"/>
            </a:srgbClr>
          </a:solidFill>
          <a:ln>
            <a:solidFill>
              <a:srgbClr val="3864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 smtClean="0">
                <a:solidFill>
                  <a:schemeClr val="bg1"/>
                </a:solidFill>
              </a:rPr>
              <a:t>oktober-november</a:t>
            </a:r>
          </a:p>
          <a:p>
            <a:pPr algn="ctr"/>
            <a:r>
              <a:rPr lang="nl-BE" sz="1400" dirty="0" smtClean="0">
                <a:solidFill>
                  <a:schemeClr val="bg1"/>
                </a:solidFill>
              </a:rPr>
              <a:t>2022</a:t>
            </a:r>
            <a:endParaRPr lang="nl-BE" sz="1400" dirty="0">
              <a:solidFill>
                <a:schemeClr val="bg1"/>
              </a:solidFill>
            </a:endParaRPr>
          </a:p>
        </p:txBody>
      </p:sp>
      <p:sp>
        <p:nvSpPr>
          <p:cNvPr id="10" name="Rounded Rectangle 20">
            <a:extLst>
              <a:ext uri="{FF2B5EF4-FFF2-40B4-BE49-F238E27FC236}">
                <a16:creationId xmlns="" xmlns:a16="http://schemas.microsoft.com/office/drawing/2014/main" id="{EEB38EDB-E8AD-0E4F-93D0-3A360C0199BC}"/>
              </a:ext>
            </a:extLst>
          </p:cNvPr>
          <p:cNvSpPr/>
          <p:nvPr/>
        </p:nvSpPr>
        <p:spPr>
          <a:xfrm>
            <a:off x="4392484" y="5441244"/>
            <a:ext cx="1794956" cy="522676"/>
          </a:xfrm>
          <a:prstGeom prst="roundRect">
            <a:avLst>
              <a:gd name="adj" fmla="val 5417"/>
            </a:avLst>
          </a:prstGeom>
          <a:solidFill>
            <a:srgbClr val="38648B">
              <a:alpha val="7000"/>
            </a:srgbClr>
          </a:solidFill>
          <a:ln>
            <a:solidFill>
              <a:srgbClr val="3864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 smtClean="0">
                <a:solidFill>
                  <a:schemeClr val="bg1"/>
                </a:solidFill>
              </a:rPr>
              <a:t>december</a:t>
            </a:r>
          </a:p>
          <a:p>
            <a:pPr algn="ctr"/>
            <a:r>
              <a:rPr lang="nl-BE" sz="1400" dirty="0" smtClean="0">
                <a:solidFill>
                  <a:schemeClr val="bg1"/>
                </a:solidFill>
              </a:rPr>
              <a:t>2022</a:t>
            </a:r>
            <a:endParaRPr lang="nl-BE" sz="1400" dirty="0">
              <a:solidFill>
                <a:schemeClr val="bg1"/>
              </a:solidFill>
            </a:endParaRPr>
          </a:p>
        </p:txBody>
      </p:sp>
      <p:sp>
        <p:nvSpPr>
          <p:cNvPr id="11" name="Rounded Rectangle 20">
            <a:extLst>
              <a:ext uri="{FF2B5EF4-FFF2-40B4-BE49-F238E27FC236}">
                <a16:creationId xmlns="" xmlns:a16="http://schemas.microsoft.com/office/drawing/2014/main" id="{EEB38EDB-E8AD-0E4F-93D0-3A360C0199BC}"/>
              </a:ext>
            </a:extLst>
          </p:cNvPr>
          <p:cNvSpPr/>
          <p:nvPr/>
        </p:nvSpPr>
        <p:spPr>
          <a:xfrm>
            <a:off x="6292404" y="5441244"/>
            <a:ext cx="1794956" cy="522676"/>
          </a:xfrm>
          <a:prstGeom prst="roundRect">
            <a:avLst>
              <a:gd name="adj" fmla="val 5417"/>
            </a:avLst>
          </a:prstGeom>
          <a:solidFill>
            <a:srgbClr val="38648B">
              <a:alpha val="7000"/>
            </a:srgbClr>
          </a:solidFill>
          <a:ln>
            <a:solidFill>
              <a:srgbClr val="3864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>
                <a:solidFill>
                  <a:schemeClr val="bg1"/>
                </a:solidFill>
              </a:rPr>
              <a:t>j</a:t>
            </a:r>
            <a:r>
              <a:rPr lang="nl-BE" sz="1400" dirty="0" smtClean="0">
                <a:solidFill>
                  <a:schemeClr val="bg1"/>
                </a:solidFill>
              </a:rPr>
              <a:t>anuari-februari</a:t>
            </a:r>
          </a:p>
          <a:p>
            <a:pPr algn="ctr"/>
            <a:r>
              <a:rPr lang="nl-BE" sz="1400" dirty="0" smtClean="0">
                <a:solidFill>
                  <a:schemeClr val="bg1"/>
                </a:solidFill>
              </a:rPr>
              <a:t>2023</a:t>
            </a:r>
            <a:endParaRPr lang="nl-BE" sz="1400" dirty="0">
              <a:solidFill>
                <a:schemeClr val="bg1"/>
              </a:solidFill>
            </a:endParaRPr>
          </a:p>
        </p:txBody>
      </p:sp>
      <p:sp>
        <p:nvSpPr>
          <p:cNvPr id="12" name="Rounded Rectangle 20">
            <a:extLst>
              <a:ext uri="{FF2B5EF4-FFF2-40B4-BE49-F238E27FC236}">
                <a16:creationId xmlns="" xmlns:a16="http://schemas.microsoft.com/office/drawing/2014/main" id="{EEB38EDB-E8AD-0E4F-93D0-3A360C0199BC}"/>
              </a:ext>
            </a:extLst>
          </p:cNvPr>
          <p:cNvSpPr/>
          <p:nvPr/>
        </p:nvSpPr>
        <p:spPr>
          <a:xfrm>
            <a:off x="8192324" y="5441244"/>
            <a:ext cx="1794956" cy="522676"/>
          </a:xfrm>
          <a:prstGeom prst="roundRect">
            <a:avLst>
              <a:gd name="adj" fmla="val 5417"/>
            </a:avLst>
          </a:prstGeom>
          <a:solidFill>
            <a:srgbClr val="38648B">
              <a:alpha val="7000"/>
            </a:srgbClr>
          </a:solidFill>
          <a:ln>
            <a:solidFill>
              <a:srgbClr val="3864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>
                <a:solidFill>
                  <a:schemeClr val="bg1"/>
                </a:solidFill>
              </a:rPr>
              <a:t>m</a:t>
            </a:r>
            <a:r>
              <a:rPr lang="nl-BE" sz="1400" dirty="0" smtClean="0">
                <a:solidFill>
                  <a:schemeClr val="bg1"/>
                </a:solidFill>
              </a:rPr>
              <a:t>aart-mei</a:t>
            </a:r>
          </a:p>
          <a:p>
            <a:pPr algn="ctr"/>
            <a:r>
              <a:rPr lang="nl-BE" sz="1400" dirty="0" smtClean="0">
                <a:solidFill>
                  <a:schemeClr val="bg1"/>
                </a:solidFill>
              </a:rPr>
              <a:t>2023</a:t>
            </a:r>
            <a:endParaRPr lang="nl-BE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107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Beoogde doelstellingen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Verbeteren kwaliteit van de zorg:</a:t>
            </a:r>
          </a:p>
          <a:p>
            <a:pPr lvl="1"/>
            <a:r>
              <a:rPr lang="nl-NL" dirty="0" smtClean="0">
                <a:latin typeface="Helvetica" pitchFamily="2" charset="0"/>
                <a:sym typeface="Wingdings" pitchFamily="2" charset="2"/>
              </a:rPr>
              <a:t>↓ </a:t>
            </a:r>
            <a:r>
              <a:rPr lang="nl-BE" dirty="0" err="1" smtClean="0"/>
              <a:t>loss</a:t>
            </a:r>
            <a:r>
              <a:rPr lang="nl-BE" dirty="0" smtClean="0"/>
              <a:t>-</a:t>
            </a:r>
            <a:r>
              <a:rPr lang="nl-BE" dirty="0" err="1" smtClean="0"/>
              <a:t>to</a:t>
            </a:r>
            <a:r>
              <a:rPr lang="nl-BE" dirty="0" smtClean="0"/>
              <a:t>-follow-up</a:t>
            </a:r>
          </a:p>
          <a:p>
            <a:pPr lvl="1"/>
            <a:r>
              <a:rPr lang="nl-NL" dirty="0">
                <a:latin typeface="Helvetica" pitchFamily="2" charset="0"/>
                <a:sym typeface="Wingdings" pitchFamily="2" charset="2"/>
              </a:rPr>
              <a:t>↑ </a:t>
            </a:r>
            <a:r>
              <a:rPr lang="nl-BE" dirty="0" smtClean="0"/>
              <a:t>gezondheidstoestand, kennis en autonomie</a:t>
            </a:r>
          </a:p>
          <a:p>
            <a:pPr lvl="1"/>
            <a:r>
              <a:rPr lang="nl-NL" dirty="0">
                <a:latin typeface="Helvetica" pitchFamily="2" charset="0"/>
                <a:sym typeface="Wingdings" pitchFamily="2" charset="2"/>
              </a:rPr>
              <a:t>↑ </a:t>
            </a:r>
            <a:r>
              <a:rPr lang="nl-BE" dirty="0" smtClean="0"/>
              <a:t>tevredenheid van geleverde zorg</a:t>
            </a:r>
          </a:p>
          <a:p>
            <a:pPr lvl="1"/>
            <a:r>
              <a:rPr lang="nl-NL" dirty="0">
                <a:latin typeface="Helvetica" pitchFamily="2" charset="0"/>
                <a:sym typeface="Wingdings" pitchFamily="2" charset="2"/>
              </a:rPr>
              <a:t>↑ </a:t>
            </a:r>
            <a:r>
              <a:rPr lang="nl-BE" dirty="0" smtClean="0"/>
              <a:t>psychologisch welzijn</a:t>
            </a:r>
          </a:p>
          <a:p>
            <a:pPr lvl="1"/>
            <a:r>
              <a:rPr lang="nl-BE" dirty="0" smtClean="0"/>
              <a:t>Garantie continuïteit zorg</a:t>
            </a:r>
          </a:p>
          <a:p>
            <a:endParaRPr lang="nl-BE" dirty="0" smtClean="0"/>
          </a:p>
          <a:p>
            <a:r>
              <a:rPr lang="nl-BE" dirty="0" smtClean="0"/>
              <a:t>Maatschappelijke impact:</a:t>
            </a:r>
          </a:p>
          <a:p>
            <a:pPr lvl="1"/>
            <a:r>
              <a:rPr lang="nl-NL" dirty="0" smtClean="0">
                <a:latin typeface="Helvetica" pitchFamily="2" charset="0"/>
                <a:sym typeface="Wingdings" pitchFamily="2" charset="2"/>
              </a:rPr>
              <a:t>↑ </a:t>
            </a:r>
            <a:r>
              <a:rPr lang="nl-BE" dirty="0" smtClean="0"/>
              <a:t>‘awareness’ van jongerenzorg</a:t>
            </a:r>
          </a:p>
          <a:p>
            <a:pPr lvl="1"/>
            <a:r>
              <a:rPr lang="nl-BE" dirty="0" smtClean="0"/>
              <a:t>Uitsparen gezondheid-economische kosten</a:t>
            </a:r>
          </a:p>
          <a:p>
            <a:pPr lvl="1"/>
            <a:r>
              <a:rPr lang="nl-BE" dirty="0" smtClean="0"/>
              <a:t>Vlaanderen profileren als referentie-gemeenschap in jongerenzorg</a:t>
            </a:r>
            <a:endParaRPr lang="nl-BE" dirty="0" smtClean="0"/>
          </a:p>
        </p:txBody>
      </p:sp>
    </p:spTree>
    <p:extLst>
      <p:ext uri="{BB962C8B-B14F-4D97-AF65-F5344CB8AC3E}">
        <p14:creationId xmlns:p14="http://schemas.microsoft.com/office/powerpoint/2010/main" val="745727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xmlns="" id="{F35540F5-73F8-406F-81A5-9A6D59E8F0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79186" y="1431926"/>
            <a:ext cx="5014383" cy="175946"/>
          </a:xfrm>
        </p:spPr>
        <p:txBody>
          <a:bodyPr/>
          <a:lstStyle/>
          <a:p>
            <a:r>
              <a:rPr lang="nl-BE" dirty="0" smtClean="0"/>
              <a:t>KARSTEN VANDEN WYNGAERT, PHD</a:t>
            </a:r>
            <a:endParaRPr lang="nl-BE" dirty="0"/>
          </a:p>
        </p:txBody>
      </p:sp>
      <p:sp>
        <p:nvSpPr>
          <p:cNvPr id="10" name="Tijdelijke aanduiding voor tekst 9">
            <a:extLst>
              <a:ext uri="{FF2B5EF4-FFF2-40B4-BE49-F238E27FC236}">
                <a16:creationId xmlns:a16="http://schemas.microsoft.com/office/drawing/2014/main" xmlns="" id="{9B9A1D90-0041-44BA-95C5-F82827A430D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379186" y="1675385"/>
            <a:ext cx="4809067" cy="193899"/>
          </a:xfrm>
        </p:spPr>
        <p:txBody>
          <a:bodyPr/>
          <a:lstStyle/>
          <a:p>
            <a:r>
              <a:rPr lang="nl-BE" dirty="0" smtClean="0"/>
              <a:t>TRANSITIECOÔRDINATOR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962363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Transfer of </a:t>
            </a:r>
            <a:r>
              <a:rPr lang="en-GB" dirty="0" err="1"/>
              <a:t>T</a:t>
            </a:r>
            <a:r>
              <a:rPr lang="en-GB" dirty="0" err="1" smtClean="0"/>
              <a:t>ransitie</a:t>
            </a:r>
            <a:endParaRPr lang="en-GB" dirty="0"/>
          </a:p>
        </p:txBody>
      </p:sp>
      <p:sp>
        <p:nvSpPr>
          <p:cNvPr id="8" name="Rectangle 76">
            <a:extLst>
              <a:ext uri="{FF2B5EF4-FFF2-40B4-BE49-F238E27FC236}">
                <a16:creationId xmlns:a16="http://schemas.microsoft.com/office/drawing/2014/main" xmlns="" id="{7A5F0580-5EE9-419F-96EE-B6529EF6E7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8244" y="2443480"/>
            <a:ext cx="3300984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25">
            <a:extLst>
              <a:ext uri="{FF2B5EF4-FFF2-40B4-BE49-F238E27FC236}">
                <a16:creationId xmlns:a16="http://schemas.microsoft.com/office/drawing/2014/main" xmlns="" id="{7FE1571A-A180-E34B-BE17-BC211EB1113E}"/>
              </a:ext>
            </a:extLst>
          </p:cNvPr>
          <p:cNvSpPr txBox="1"/>
          <p:nvPr/>
        </p:nvSpPr>
        <p:spPr>
          <a:xfrm>
            <a:off x="4652646" y="2756755"/>
            <a:ext cx="274910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l-NL" b="1" dirty="0">
                <a:solidFill>
                  <a:schemeClr val="bg1"/>
                </a:solidFill>
                <a:latin typeface="Helvetica" pitchFamily="2" charset="0"/>
              </a:rPr>
              <a:t>Abrupte</a:t>
            </a:r>
            <a:r>
              <a:rPr lang="nl-NL" dirty="0">
                <a:solidFill>
                  <a:schemeClr val="bg1"/>
                </a:solidFill>
                <a:latin typeface="Helvetica" pitchFamily="2" charset="0"/>
              </a:rPr>
              <a:t> overgang</a:t>
            </a:r>
          </a:p>
        </p:txBody>
      </p:sp>
      <p:sp>
        <p:nvSpPr>
          <p:cNvPr id="10" name="TextBox 26">
            <a:extLst>
              <a:ext uri="{FF2B5EF4-FFF2-40B4-BE49-F238E27FC236}">
                <a16:creationId xmlns:a16="http://schemas.microsoft.com/office/drawing/2014/main" xmlns="" id="{F1F5C894-3C45-B440-8F61-71D981E9D3C7}"/>
              </a:ext>
            </a:extLst>
          </p:cNvPr>
          <p:cNvSpPr txBox="1"/>
          <p:nvPr/>
        </p:nvSpPr>
        <p:spPr>
          <a:xfrm>
            <a:off x="4567466" y="5702267"/>
            <a:ext cx="291946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l-NL" b="1" dirty="0">
                <a:solidFill>
                  <a:schemeClr val="bg1"/>
                </a:solidFill>
                <a:latin typeface="Helvetica" pitchFamily="2" charset="0"/>
              </a:rPr>
              <a:t>Geleidelijke</a:t>
            </a:r>
            <a:r>
              <a:rPr lang="nl-NL" dirty="0">
                <a:solidFill>
                  <a:schemeClr val="bg1"/>
                </a:solidFill>
                <a:latin typeface="Helvetica" pitchFamily="2" charset="0"/>
              </a:rPr>
              <a:t> en </a:t>
            </a:r>
            <a:r>
              <a:rPr lang="nl-NL" b="1" dirty="0">
                <a:solidFill>
                  <a:schemeClr val="bg1"/>
                </a:solidFill>
                <a:latin typeface="Helvetica" pitchFamily="2" charset="0"/>
              </a:rPr>
              <a:t>geplande</a:t>
            </a:r>
            <a:r>
              <a:rPr lang="nl-NL" dirty="0">
                <a:solidFill>
                  <a:schemeClr val="bg1"/>
                </a:solidFill>
                <a:latin typeface="Helvetica" pitchFamily="2" charset="0"/>
              </a:rPr>
              <a:t> overgang </a:t>
            </a:r>
          </a:p>
        </p:txBody>
      </p:sp>
      <p:cxnSp>
        <p:nvCxnSpPr>
          <p:cNvPr id="11" name="Straight Arrow Connector 27">
            <a:extLst>
              <a:ext uri="{FF2B5EF4-FFF2-40B4-BE49-F238E27FC236}">
                <a16:creationId xmlns:a16="http://schemas.microsoft.com/office/drawing/2014/main" xmlns="" id="{AC4984AF-010A-D049-B7E9-37C8D21D2971}"/>
              </a:ext>
            </a:extLst>
          </p:cNvPr>
          <p:cNvCxnSpPr>
            <a:cxnSpLocks/>
          </p:cNvCxnSpPr>
          <p:nvPr/>
        </p:nvCxnSpPr>
        <p:spPr>
          <a:xfrm>
            <a:off x="6027200" y="3440786"/>
            <a:ext cx="7335" cy="1218062"/>
          </a:xfrm>
          <a:prstGeom prst="straightConnector1">
            <a:avLst/>
          </a:prstGeom>
          <a:ln w="47625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28">
            <a:extLst>
              <a:ext uri="{FF2B5EF4-FFF2-40B4-BE49-F238E27FC236}">
                <a16:creationId xmlns:a16="http://schemas.microsoft.com/office/drawing/2014/main" xmlns="" id="{0353E108-5036-4F4B-892D-5281566BB6ED}"/>
              </a:ext>
            </a:extLst>
          </p:cNvPr>
          <p:cNvSpPr/>
          <p:nvPr/>
        </p:nvSpPr>
        <p:spPr>
          <a:xfrm>
            <a:off x="4730663" y="2055713"/>
            <a:ext cx="2593074" cy="566264"/>
          </a:xfrm>
          <a:prstGeom prst="roundRect">
            <a:avLst/>
          </a:prstGeom>
          <a:noFill/>
          <a:ln>
            <a:solidFill>
              <a:srgbClr val="3964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rgbClr val="39648C"/>
                </a:solidFill>
                <a:latin typeface="Helvetica" pitchFamily="2" charset="0"/>
                <a:cs typeface="Arial" panose="020B0604020202020204" pitchFamily="34" charset="0"/>
              </a:rPr>
              <a:t>Transfer</a:t>
            </a:r>
            <a:endParaRPr lang="nl-NL" dirty="0">
              <a:solidFill>
                <a:srgbClr val="39648C"/>
              </a:solidFill>
              <a:latin typeface="Helvetica" pitchFamily="2" charset="0"/>
              <a:cs typeface="Arial" panose="020B0604020202020204" pitchFamily="34" charset="0"/>
            </a:endParaRPr>
          </a:p>
        </p:txBody>
      </p:sp>
      <p:sp>
        <p:nvSpPr>
          <p:cNvPr id="13" name="Rounded Rectangle 29">
            <a:extLst>
              <a:ext uri="{FF2B5EF4-FFF2-40B4-BE49-F238E27FC236}">
                <a16:creationId xmlns:a16="http://schemas.microsoft.com/office/drawing/2014/main" xmlns="" id="{A2751802-6E97-E34D-BC84-03A4138FBB5C}"/>
              </a:ext>
            </a:extLst>
          </p:cNvPr>
          <p:cNvSpPr/>
          <p:nvPr/>
        </p:nvSpPr>
        <p:spPr>
          <a:xfrm>
            <a:off x="4737998" y="4956743"/>
            <a:ext cx="2593074" cy="566264"/>
          </a:xfrm>
          <a:prstGeom prst="roundRect">
            <a:avLst/>
          </a:prstGeom>
          <a:noFill/>
          <a:ln>
            <a:solidFill>
              <a:srgbClr val="3964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rgbClr val="39648C"/>
                </a:solidFill>
                <a:latin typeface="Helvetica" pitchFamily="2" charset="0"/>
                <a:cs typeface="Arial" panose="020B0604020202020204" pitchFamily="34" charset="0"/>
              </a:rPr>
              <a:t>Transitie</a:t>
            </a:r>
          </a:p>
        </p:txBody>
      </p:sp>
    </p:spTree>
    <p:extLst>
      <p:ext uri="{BB962C8B-B14F-4D97-AF65-F5344CB8AC3E}">
        <p14:creationId xmlns:p14="http://schemas.microsoft.com/office/powerpoint/2010/main" val="104070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Verschil</a:t>
            </a:r>
            <a:r>
              <a:rPr lang="en-GB" dirty="0" smtClean="0"/>
              <a:t> in </a:t>
            </a:r>
            <a:r>
              <a:rPr lang="en-GB" dirty="0" err="1" smtClean="0"/>
              <a:t>zorg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1"/>
          </p:nvPr>
        </p:nvSpPr>
        <p:spPr>
          <a:xfrm>
            <a:off x="838200" y="2315819"/>
            <a:ext cx="5181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nl-BE" b="1" dirty="0" smtClean="0"/>
              <a:t>Pediatrische zorg</a:t>
            </a:r>
          </a:p>
          <a:p>
            <a:endParaRPr lang="nl-BE" dirty="0" smtClean="0"/>
          </a:p>
          <a:p>
            <a:r>
              <a:rPr lang="nl-BE" dirty="0" smtClean="0"/>
              <a:t>Ouder-kind zorg</a:t>
            </a:r>
          </a:p>
          <a:p>
            <a:endParaRPr lang="nl-BE" dirty="0" smtClean="0"/>
          </a:p>
          <a:p>
            <a:r>
              <a:rPr lang="nl-BE" dirty="0" smtClean="0"/>
              <a:t>Holistisch en </a:t>
            </a:r>
            <a:r>
              <a:rPr lang="nl-BE" dirty="0" smtClean="0"/>
              <a:t>multidisciplinair</a:t>
            </a:r>
            <a:endParaRPr lang="nl-BE" dirty="0" smtClean="0"/>
          </a:p>
          <a:p>
            <a:endParaRPr lang="nl-BE" dirty="0" smtClean="0"/>
          </a:p>
          <a:p>
            <a:r>
              <a:rPr lang="nl-BE" dirty="0" smtClean="0"/>
              <a:t>Zorgondersteuning nodig</a:t>
            </a:r>
          </a:p>
          <a:p>
            <a:endParaRPr lang="nl-BE" dirty="0" smtClean="0"/>
          </a:p>
          <a:p>
            <a:r>
              <a:rPr lang="nl-BE" dirty="0" smtClean="0"/>
              <a:t>Gedeelde verantwoordelijkheid</a:t>
            </a:r>
          </a:p>
          <a:p>
            <a:endParaRPr lang="nl-BE" dirty="0" smtClean="0"/>
          </a:p>
          <a:p>
            <a:endParaRPr lang="nl-BE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>
          <a:xfrm>
            <a:off x="6172200" y="2315819"/>
            <a:ext cx="5385062" cy="4351338"/>
          </a:xfrm>
        </p:spPr>
        <p:txBody>
          <a:bodyPr/>
          <a:lstStyle/>
          <a:p>
            <a:pPr marL="0" indent="0" algn="ctr">
              <a:buNone/>
            </a:pPr>
            <a:r>
              <a:rPr lang="nl-BE" b="1" dirty="0" smtClean="0"/>
              <a:t>Zorg voor volwassenen</a:t>
            </a:r>
          </a:p>
          <a:p>
            <a:endParaRPr lang="nl-BE" dirty="0" smtClean="0"/>
          </a:p>
          <a:p>
            <a:r>
              <a:rPr lang="nl-BE" dirty="0" smtClean="0"/>
              <a:t>Individuele zorg</a:t>
            </a:r>
          </a:p>
          <a:p>
            <a:endParaRPr lang="nl-BE" dirty="0" smtClean="0"/>
          </a:p>
          <a:p>
            <a:r>
              <a:rPr lang="nl-BE" dirty="0" smtClean="0"/>
              <a:t>Ziekte-georiënteerde zorg (</a:t>
            </a:r>
            <a:r>
              <a:rPr lang="nl-BE" dirty="0" err="1" smtClean="0"/>
              <a:t>unidisciplinair</a:t>
            </a:r>
            <a:r>
              <a:rPr lang="nl-BE" dirty="0" smtClean="0"/>
              <a:t>)</a:t>
            </a:r>
          </a:p>
          <a:p>
            <a:endParaRPr lang="nl-BE" dirty="0" smtClean="0"/>
          </a:p>
          <a:p>
            <a:r>
              <a:rPr lang="nl-BE" dirty="0" smtClean="0"/>
              <a:t>Zelfzorg </a:t>
            </a:r>
          </a:p>
          <a:p>
            <a:endParaRPr lang="nl-BE" dirty="0" smtClean="0"/>
          </a:p>
          <a:p>
            <a:r>
              <a:rPr lang="nl-BE" dirty="0" smtClean="0"/>
              <a:t>Patiënt-verantwoordelijkheid</a:t>
            </a:r>
            <a:endParaRPr lang="nl-BE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8" b="12714"/>
          <a:stretch/>
        </p:blipFill>
        <p:spPr>
          <a:xfrm>
            <a:off x="685800" y="1690690"/>
            <a:ext cx="1180707" cy="1089619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814"/>
          <a:stretch/>
        </p:blipFill>
        <p:spPr>
          <a:xfrm>
            <a:off x="5928675" y="1744639"/>
            <a:ext cx="1197990" cy="1032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79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Gevolgen</a:t>
            </a:r>
            <a:r>
              <a:rPr lang="en-GB" dirty="0" smtClean="0"/>
              <a:t> van Transfer</a:t>
            </a:r>
            <a:endParaRPr lang="en-GB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114779"/>
          </a:xfrm>
        </p:spPr>
        <p:txBody>
          <a:bodyPr>
            <a:normAutofit fontScale="70000" lnSpcReduction="20000"/>
          </a:bodyPr>
          <a:lstStyle/>
          <a:p>
            <a:r>
              <a:rPr lang="nl-NL" sz="2400" dirty="0">
                <a:latin typeface="Helvetica" pitchFamily="2" charset="0"/>
                <a:sym typeface="Wingdings" pitchFamily="2" charset="2"/>
              </a:rPr>
              <a:t>↓ </a:t>
            </a:r>
            <a:r>
              <a:rPr lang="nl-NL" sz="2400" b="1" dirty="0">
                <a:latin typeface="Helvetica" pitchFamily="2" charset="0"/>
                <a:sym typeface="Wingdings" pitchFamily="2" charset="2"/>
              </a:rPr>
              <a:t>Gezondheidstoestand</a:t>
            </a:r>
            <a:r>
              <a:rPr lang="nl-NL" sz="2400" dirty="0">
                <a:latin typeface="Helvetica" pitchFamily="2" charset="0"/>
                <a:sym typeface="Wingdings" pitchFamily="2" charset="2"/>
              </a:rPr>
              <a:t>   </a:t>
            </a:r>
            <a:r>
              <a:rPr lang="nl-NL" sz="2000" dirty="0">
                <a:latin typeface="Helvetica" pitchFamily="2" charset="0"/>
                <a:sym typeface="Wingdings" pitchFamily="2" charset="2"/>
              </a:rPr>
              <a:t>-   eGFR, HbA1c, therapietrouw</a:t>
            </a:r>
          </a:p>
          <a:p>
            <a:endParaRPr lang="nl-NL" sz="2400" dirty="0" smtClean="0">
              <a:latin typeface="Helvetica" pitchFamily="2" charset="0"/>
              <a:sym typeface="Wingdings" pitchFamily="2" charset="2"/>
            </a:endParaRPr>
          </a:p>
          <a:p>
            <a:r>
              <a:rPr lang="nl-NL" sz="2400" dirty="0" smtClean="0">
                <a:latin typeface="Helvetica" pitchFamily="2" charset="0"/>
                <a:sym typeface="Wingdings" pitchFamily="2" charset="2"/>
              </a:rPr>
              <a:t>↑ </a:t>
            </a:r>
            <a:r>
              <a:rPr lang="nl-NL" sz="2400" dirty="0">
                <a:latin typeface="Helvetica" pitchFamily="2" charset="0"/>
                <a:sym typeface="Wingdings" pitchFamily="2" charset="2"/>
              </a:rPr>
              <a:t>Hospitalisaties en afstoting</a:t>
            </a:r>
          </a:p>
          <a:p>
            <a:endParaRPr lang="nl-NL" sz="2400" dirty="0" smtClean="0">
              <a:latin typeface="Helvetica" pitchFamily="2" charset="0"/>
              <a:sym typeface="Wingdings" pitchFamily="2" charset="2"/>
            </a:endParaRPr>
          </a:p>
          <a:p>
            <a:r>
              <a:rPr lang="nl-NL" sz="2400" dirty="0" smtClean="0">
                <a:latin typeface="Helvetica" pitchFamily="2" charset="0"/>
                <a:sym typeface="Wingdings" pitchFamily="2" charset="2"/>
              </a:rPr>
              <a:t>↓ </a:t>
            </a:r>
            <a:r>
              <a:rPr lang="nl-NL" sz="2400" dirty="0">
                <a:latin typeface="Helvetica" pitchFamily="2" charset="0"/>
                <a:sym typeface="Wingdings" pitchFamily="2" charset="2"/>
              </a:rPr>
              <a:t>Psychologisch welzijn   </a:t>
            </a:r>
            <a:r>
              <a:rPr lang="nl-NL" sz="2000" dirty="0">
                <a:latin typeface="Helvetica" pitchFamily="2" charset="0"/>
                <a:sym typeface="Wingdings" pitchFamily="2" charset="2"/>
              </a:rPr>
              <a:t>-   angst, zelfzorg, verantwoordelijkheidszin</a:t>
            </a:r>
          </a:p>
          <a:p>
            <a:endParaRPr lang="nl-NL" sz="2400" dirty="0" smtClean="0">
              <a:latin typeface="Helvetica" pitchFamily="2" charset="0"/>
              <a:sym typeface="Wingdings" pitchFamily="2" charset="2"/>
            </a:endParaRPr>
          </a:p>
          <a:p>
            <a:r>
              <a:rPr lang="nl-NL" sz="2400" dirty="0" smtClean="0">
                <a:latin typeface="Helvetica" pitchFamily="2" charset="0"/>
                <a:sym typeface="Wingdings" pitchFamily="2" charset="2"/>
              </a:rPr>
              <a:t>↓ </a:t>
            </a:r>
            <a:r>
              <a:rPr lang="nl-NL" sz="2400" b="1" dirty="0">
                <a:latin typeface="Helvetica" pitchFamily="2" charset="0"/>
                <a:sym typeface="Wingdings" pitchFamily="2" charset="2"/>
              </a:rPr>
              <a:t>Tevredenheid</a:t>
            </a:r>
            <a:r>
              <a:rPr lang="nl-NL" sz="2400" dirty="0">
                <a:latin typeface="Helvetica" pitchFamily="2" charset="0"/>
                <a:sym typeface="Wingdings" pitchFamily="2" charset="2"/>
              </a:rPr>
              <a:t> &amp; </a:t>
            </a:r>
            <a:r>
              <a:rPr lang="nl-NL" sz="2400" b="1" dirty="0">
                <a:latin typeface="Helvetica" pitchFamily="2" charset="0"/>
                <a:sym typeface="Wingdings" pitchFamily="2" charset="2"/>
              </a:rPr>
              <a:t>vertrouwen</a:t>
            </a:r>
            <a:r>
              <a:rPr lang="nl-NL" sz="2400" dirty="0">
                <a:latin typeface="Helvetica" pitchFamily="2" charset="0"/>
                <a:sym typeface="Wingdings" pitchFamily="2" charset="2"/>
              </a:rPr>
              <a:t> in zorgteam</a:t>
            </a:r>
          </a:p>
          <a:p>
            <a:pPr marL="0" indent="0">
              <a:buNone/>
            </a:pPr>
            <a:endParaRPr lang="nl-NL" sz="2800" dirty="0">
              <a:latin typeface="Helvetica" pitchFamily="2" charset="0"/>
              <a:sym typeface="Wingdings" pitchFamily="2" charset="2"/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4313941" y="4190200"/>
            <a:ext cx="6096000" cy="2277547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nl-NL" dirty="0">
              <a:solidFill>
                <a:schemeClr val="bg1"/>
              </a:solidFill>
              <a:latin typeface="Helvetica" pitchFamily="2" charset="0"/>
              <a:sym typeface="Wingdings" pitchFamily="2" charset="2"/>
            </a:endParaRPr>
          </a:p>
          <a:p>
            <a:r>
              <a:rPr lang="nl-NL" dirty="0">
                <a:solidFill>
                  <a:schemeClr val="bg1"/>
                </a:solidFill>
                <a:latin typeface="Helvetica" pitchFamily="2" charset="0"/>
                <a:sym typeface="Wingdings" pitchFamily="2" charset="2"/>
              </a:rPr>
              <a:t>↑ </a:t>
            </a:r>
            <a:r>
              <a:rPr lang="nl-NL" b="1" dirty="0" err="1">
                <a:solidFill>
                  <a:schemeClr val="bg1"/>
                </a:solidFill>
                <a:latin typeface="Helvetica" pitchFamily="2" charset="0"/>
                <a:sym typeface="Wingdings" pitchFamily="2" charset="2"/>
              </a:rPr>
              <a:t>Loss</a:t>
            </a:r>
            <a:r>
              <a:rPr lang="nl-NL" b="1" dirty="0">
                <a:solidFill>
                  <a:schemeClr val="bg1"/>
                </a:solidFill>
                <a:latin typeface="Helvetica" pitchFamily="2" charset="0"/>
                <a:sym typeface="Wingdings" pitchFamily="2" charset="2"/>
              </a:rPr>
              <a:t>-</a:t>
            </a:r>
            <a:r>
              <a:rPr lang="nl-NL" b="1" dirty="0" err="1">
                <a:solidFill>
                  <a:schemeClr val="bg1"/>
                </a:solidFill>
                <a:latin typeface="Helvetica" pitchFamily="2" charset="0"/>
                <a:sym typeface="Wingdings" pitchFamily="2" charset="2"/>
              </a:rPr>
              <a:t>to</a:t>
            </a:r>
            <a:r>
              <a:rPr lang="nl-NL" b="1" dirty="0">
                <a:solidFill>
                  <a:schemeClr val="bg1"/>
                </a:solidFill>
                <a:latin typeface="Helvetica" pitchFamily="2" charset="0"/>
                <a:sym typeface="Wingdings" pitchFamily="2" charset="2"/>
              </a:rPr>
              <a:t>-follow-up</a:t>
            </a:r>
            <a:r>
              <a:rPr lang="nl-NL" dirty="0">
                <a:solidFill>
                  <a:schemeClr val="bg1"/>
                </a:solidFill>
                <a:latin typeface="Helvetica" pitchFamily="2" charset="0"/>
                <a:sym typeface="Wingdings" pitchFamily="2" charset="2"/>
              </a:rPr>
              <a:t>   </a:t>
            </a:r>
            <a:r>
              <a:rPr lang="nl-NL" sz="1600" dirty="0">
                <a:solidFill>
                  <a:schemeClr val="bg1"/>
                </a:solidFill>
                <a:latin typeface="Helvetica" pitchFamily="2" charset="0"/>
                <a:sym typeface="Wingdings" pitchFamily="2" charset="2"/>
              </a:rPr>
              <a:t>-   23% van </a:t>
            </a:r>
            <a:r>
              <a:rPr lang="nl-NL" sz="1600" dirty="0" err="1">
                <a:solidFill>
                  <a:schemeClr val="bg1"/>
                </a:solidFill>
                <a:latin typeface="Helvetica" pitchFamily="2" charset="0"/>
                <a:sym typeface="Wingdings" pitchFamily="2" charset="2"/>
              </a:rPr>
              <a:t>AYAs</a:t>
            </a:r>
            <a:r>
              <a:rPr lang="nl-NL" sz="1600" dirty="0">
                <a:solidFill>
                  <a:schemeClr val="bg1"/>
                </a:solidFill>
                <a:latin typeface="Helvetica" pitchFamily="2" charset="0"/>
                <a:sym typeface="Wingdings" pitchFamily="2" charset="2"/>
              </a:rPr>
              <a:t> (Data: België - cardio)</a:t>
            </a:r>
          </a:p>
          <a:p>
            <a:endParaRPr lang="nl-NL" dirty="0">
              <a:solidFill>
                <a:schemeClr val="bg1"/>
              </a:solidFill>
              <a:latin typeface="Helvetica" pitchFamily="2" charset="0"/>
              <a:sym typeface="Wingdings" pitchFamily="2" charset="2"/>
            </a:endParaRPr>
          </a:p>
          <a:p>
            <a:r>
              <a:rPr lang="nl-NL" dirty="0">
                <a:solidFill>
                  <a:schemeClr val="bg1"/>
                </a:solidFill>
                <a:latin typeface="Helvetica" pitchFamily="2" charset="0"/>
                <a:sym typeface="Wingdings" pitchFamily="2" charset="2"/>
              </a:rPr>
              <a:t>↓ </a:t>
            </a:r>
            <a:r>
              <a:rPr lang="nl-NL" dirty="0">
                <a:solidFill>
                  <a:schemeClr val="bg1"/>
                </a:solidFill>
                <a:latin typeface="Helvetica" pitchFamily="2" charset="0"/>
              </a:rPr>
              <a:t>Aanwezigheid consultaties   -   </a:t>
            </a:r>
            <a:r>
              <a:rPr lang="nl-NL" sz="1600" dirty="0">
                <a:solidFill>
                  <a:schemeClr val="bg1"/>
                </a:solidFill>
                <a:latin typeface="Helvetica" pitchFamily="2" charset="0"/>
              </a:rPr>
              <a:t>98% </a:t>
            </a:r>
            <a:r>
              <a:rPr lang="nl-NL" sz="1600" dirty="0">
                <a:solidFill>
                  <a:schemeClr val="bg1"/>
                </a:solidFill>
                <a:latin typeface="Helvetica" pitchFamily="2" charset="0"/>
                <a:sym typeface="Wingdings" pitchFamily="2" charset="2"/>
              </a:rPr>
              <a:t> 61%</a:t>
            </a:r>
          </a:p>
          <a:p>
            <a:endParaRPr lang="nl-NL" dirty="0">
              <a:solidFill>
                <a:schemeClr val="bg1"/>
              </a:solidFill>
              <a:latin typeface="Helvetica" pitchFamily="2" charset="0"/>
              <a:sym typeface="Wingdings" pitchFamily="2" charset="2"/>
            </a:endParaRPr>
          </a:p>
          <a:p>
            <a:r>
              <a:rPr lang="nl-NL" dirty="0">
                <a:solidFill>
                  <a:schemeClr val="bg1"/>
                </a:solidFill>
                <a:latin typeface="Helvetica" pitchFamily="2" charset="0"/>
                <a:sym typeface="Wingdings" pitchFamily="2" charset="2"/>
              </a:rPr>
              <a:t>↓ Aantal consultaties per jaar   -   </a:t>
            </a:r>
            <a:r>
              <a:rPr lang="nl-NL" sz="1600" dirty="0">
                <a:solidFill>
                  <a:schemeClr val="bg1"/>
                </a:solidFill>
                <a:latin typeface="Helvetica" pitchFamily="2" charset="0"/>
                <a:sym typeface="Wingdings" pitchFamily="2" charset="2"/>
              </a:rPr>
              <a:t>3.6  2.7</a:t>
            </a:r>
          </a:p>
          <a:p>
            <a:endParaRPr lang="nl-NL" sz="1600" dirty="0">
              <a:solidFill>
                <a:schemeClr val="bg1"/>
              </a:solidFill>
              <a:latin typeface="Helvetica" pitchFamily="2" charset="0"/>
              <a:sym typeface="Wingdings" pitchFamily="2" charset="2"/>
            </a:endParaRPr>
          </a:p>
          <a:p>
            <a:r>
              <a:rPr lang="nl-NL" dirty="0">
                <a:solidFill>
                  <a:schemeClr val="bg1"/>
                </a:solidFill>
                <a:latin typeface="Helvetica" pitchFamily="2" charset="0"/>
              </a:rPr>
              <a:t>Doktershopping   -   </a:t>
            </a:r>
            <a:r>
              <a:rPr lang="nl-NL" sz="1600" dirty="0">
                <a:solidFill>
                  <a:schemeClr val="bg1"/>
                </a:solidFill>
                <a:latin typeface="Helvetica" pitchFamily="2" charset="0"/>
              </a:rPr>
              <a:t>52% verandert ≥1 keer</a:t>
            </a:r>
            <a:endParaRPr lang="nl-NL" sz="2000" dirty="0">
              <a:solidFill>
                <a:schemeClr val="bg1"/>
              </a:solidFill>
              <a:latin typeface="Helvetica" pitchFamily="2" charset="0"/>
            </a:endParaRPr>
          </a:p>
        </p:txBody>
      </p:sp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275"/>
          <a:stretch/>
        </p:blipFill>
        <p:spPr>
          <a:xfrm>
            <a:off x="2418368" y="4629085"/>
            <a:ext cx="1895573" cy="1511247"/>
          </a:xfrm>
          <a:prstGeom prst="rect">
            <a:avLst/>
          </a:prstGeom>
        </p:spPr>
      </p:pic>
      <p:graphicFrame>
        <p:nvGraphicFramePr>
          <p:cNvPr id="13" name="Chart 7">
            <a:extLst>
              <a:ext uri="{FF2B5EF4-FFF2-40B4-BE49-F238E27FC236}">
                <a16:creationId xmlns:a16="http://schemas.microsoft.com/office/drawing/2014/main" xmlns="" id="{BD79098A-D761-9146-ADAC-AEF56F42C547}"/>
              </a:ext>
            </a:extLst>
          </p:cNvPr>
          <p:cNvGraphicFramePr/>
          <p:nvPr>
            <p:extLst/>
          </p:nvPr>
        </p:nvGraphicFramePr>
        <p:xfrm>
          <a:off x="8163612" y="725058"/>
          <a:ext cx="3363657" cy="2619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01181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Cijfers</a:t>
            </a:r>
            <a:r>
              <a:rPr lang="en-GB" dirty="0" smtClean="0"/>
              <a:t> UZ Gent</a:t>
            </a:r>
            <a:endParaRPr lang="en-GB" dirty="0"/>
          </a:p>
        </p:txBody>
      </p:sp>
      <p:graphicFrame>
        <p:nvGraphicFramePr>
          <p:cNvPr id="13" name="chart1.xml">
            <a:extLst>
              <a:ext uri="{FF2B5EF4-FFF2-40B4-BE49-F238E27FC236}">
                <a16:creationId xmlns:a16="http://schemas.microsoft.com/office/drawing/2014/main" xmlns="" id="{BD45C301-BA67-1040-AF74-56AC4DA2ADA4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543445" y="1883445"/>
          <a:ext cx="4943475" cy="3714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2.xml">
            <a:extLst>
              <a:ext uri="{FF2B5EF4-FFF2-40B4-BE49-F238E27FC236}">
                <a16:creationId xmlns:a16="http://schemas.microsoft.com/office/drawing/2014/main" xmlns="" id="{C5E56C9C-165F-FC40-9928-DE4ADD4E6993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6339274" y="1883445"/>
          <a:ext cx="4943475" cy="3714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B9017BB7-F69D-CC4C-9E2C-0A4DE2B9DF3C}"/>
              </a:ext>
            </a:extLst>
          </p:cNvPr>
          <p:cNvCxnSpPr/>
          <p:nvPr/>
        </p:nvCxnSpPr>
        <p:spPr>
          <a:xfrm>
            <a:off x="2346417" y="3259023"/>
            <a:ext cx="0" cy="360218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xmlns="" id="{5F82B7D8-36CA-D840-9D57-52F92DF88FBA}"/>
              </a:ext>
            </a:extLst>
          </p:cNvPr>
          <p:cNvSpPr/>
          <p:nvPr/>
        </p:nvSpPr>
        <p:spPr>
          <a:xfrm>
            <a:off x="2017201" y="3096584"/>
            <a:ext cx="629404" cy="644236"/>
          </a:xfrm>
          <a:prstGeom prst="ellipse">
            <a:avLst/>
          </a:prstGeom>
          <a:solidFill>
            <a:schemeClr val="accent3">
              <a:lumMod val="50000"/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C40C2F54-18F1-F241-86C5-986FF832DE96}"/>
              </a:ext>
            </a:extLst>
          </p:cNvPr>
          <p:cNvSpPr txBox="1"/>
          <p:nvPr/>
        </p:nvSpPr>
        <p:spPr>
          <a:xfrm>
            <a:off x="2303946" y="3981922"/>
            <a:ext cx="3031507" cy="435429"/>
          </a:xfrm>
          <a:prstGeom prst="rect">
            <a:avLst/>
          </a:prstGeom>
          <a:solidFill>
            <a:schemeClr val="accent3">
              <a:lumMod val="50000"/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a-ET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nl-NL" dirty="0">
                <a:solidFill>
                  <a:schemeClr val="bg1"/>
                </a:solidFill>
                <a:sym typeface="Wingdings" pitchFamily="2" charset="2"/>
              </a:rPr>
              <a:t>↓ </a:t>
            </a:r>
            <a:r>
              <a:rPr lang="nl-NL" dirty="0">
                <a:solidFill>
                  <a:schemeClr val="bg1"/>
                </a:solidFill>
              </a:rPr>
              <a:t>1400 consultaties (20% )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xmlns="" id="{A8AEA04E-3C3E-5A45-A7F2-CEEB78A98F19}"/>
              </a:ext>
            </a:extLst>
          </p:cNvPr>
          <p:cNvSpPr/>
          <p:nvPr/>
        </p:nvSpPr>
        <p:spPr>
          <a:xfrm>
            <a:off x="6923410" y="3152596"/>
            <a:ext cx="2196148" cy="280311"/>
          </a:xfrm>
          <a:prstGeom prst="ellipse">
            <a:avLst/>
          </a:prstGeom>
          <a:solidFill>
            <a:schemeClr val="accent3">
              <a:lumMod val="50000"/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770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12">
            <a:extLst>
              <a:ext uri="{FF2B5EF4-FFF2-40B4-BE49-F238E27FC236}">
                <a16:creationId xmlns="" xmlns:a16="http://schemas.microsoft.com/office/drawing/2014/main" id="{18AF76BE-CE54-984A-8BDD-B107AE173403}"/>
              </a:ext>
            </a:extLst>
          </p:cNvPr>
          <p:cNvSpPr/>
          <p:nvPr/>
        </p:nvSpPr>
        <p:spPr>
          <a:xfrm>
            <a:off x="294751" y="1567692"/>
            <a:ext cx="1676873" cy="2333441"/>
          </a:xfrm>
          <a:prstGeom prst="roundRect">
            <a:avLst>
              <a:gd name="adj" fmla="val 0"/>
            </a:avLst>
          </a:prstGeom>
          <a:noFill/>
          <a:ln>
            <a:solidFill>
              <a:srgbClr val="3F6D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  <a:latin typeface="Helvetica" pitchFamily="2" charset="0"/>
                <a:cs typeface="Arial" panose="020B0604020202020204" pitchFamily="34" charset="0"/>
              </a:rPr>
              <a:t>16-25 jaar</a:t>
            </a:r>
            <a:endParaRPr lang="nl-NL" sz="1200" dirty="0">
              <a:solidFill>
                <a:schemeClr val="bg1"/>
              </a:solidFill>
              <a:latin typeface="Helvetica" pitchFamily="2" charset="0"/>
              <a:cs typeface="Arial" panose="020B0604020202020204" pitchFamily="34" charset="0"/>
            </a:endParaRPr>
          </a:p>
        </p:txBody>
      </p:sp>
      <p:sp>
        <p:nvSpPr>
          <p:cNvPr id="9" name="Round Diagonal Corner of Rectangle 13">
            <a:extLst>
              <a:ext uri="{FF2B5EF4-FFF2-40B4-BE49-F238E27FC236}">
                <a16:creationId xmlns="" xmlns:a16="http://schemas.microsoft.com/office/drawing/2014/main" id="{CBB793E9-2E34-544D-A26C-B34EA5F3B507}"/>
              </a:ext>
            </a:extLst>
          </p:cNvPr>
          <p:cNvSpPr/>
          <p:nvPr/>
        </p:nvSpPr>
        <p:spPr>
          <a:xfrm>
            <a:off x="2344472" y="1567691"/>
            <a:ext cx="3056298" cy="2333441"/>
          </a:xfrm>
          <a:prstGeom prst="round2DiagRect">
            <a:avLst>
              <a:gd name="adj1" fmla="val 0"/>
              <a:gd name="adj2" fmla="val 962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4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nl-NL" sz="1400" b="1" dirty="0">
                <a:solidFill>
                  <a:schemeClr val="bg1"/>
                </a:solidFill>
                <a:latin typeface="Helvetica" pitchFamily="2" charset="0"/>
              </a:rPr>
              <a:t>57.381 </a:t>
            </a:r>
            <a:r>
              <a:rPr lang="nl-NL" sz="1400" b="1" u="sng" dirty="0">
                <a:solidFill>
                  <a:schemeClr val="bg1"/>
                </a:solidFill>
                <a:latin typeface="Helvetica" pitchFamily="2" charset="0"/>
              </a:rPr>
              <a:t>contacten</a:t>
            </a:r>
            <a:r>
              <a:rPr lang="nl-NL" sz="1400" dirty="0">
                <a:solidFill>
                  <a:schemeClr val="bg1"/>
                </a:solidFill>
                <a:latin typeface="Helvetica" pitchFamily="2" charset="0"/>
              </a:rPr>
              <a:t> (=230/dag)</a:t>
            </a:r>
          </a:p>
          <a:p>
            <a:endParaRPr lang="nl-NL" sz="1400" dirty="0">
              <a:solidFill>
                <a:schemeClr val="bg1"/>
              </a:solidFill>
              <a:latin typeface="Helvetica" pitchFamily="2" charset="0"/>
            </a:endParaRPr>
          </a:p>
          <a:p>
            <a:r>
              <a:rPr lang="nl-NL" sz="1400" dirty="0">
                <a:solidFill>
                  <a:schemeClr val="bg1"/>
                </a:solidFill>
                <a:latin typeface="Helvetica" pitchFamily="2" charset="0"/>
              </a:rPr>
              <a:t>Alle poliklinieken, behalve:</a:t>
            </a:r>
          </a:p>
          <a:p>
            <a:pPr marL="285750" indent="-285750">
              <a:buFontTx/>
              <a:buChar char="-"/>
            </a:pPr>
            <a:r>
              <a:rPr lang="nl-NL" sz="1400" dirty="0">
                <a:solidFill>
                  <a:schemeClr val="bg1"/>
                </a:solidFill>
                <a:latin typeface="Helvetica" pitchFamily="2" charset="0"/>
              </a:rPr>
              <a:t>Reproductieve geneeskunde</a:t>
            </a:r>
          </a:p>
          <a:p>
            <a:pPr marL="285750" indent="-285750">
              <a:buFontTx/>
              <a:buChar char="-"/>
            </a:pPr>
            <a:r>
              <a:rPr lang="nl-NL" sz="1400" dirty="0">
                <a:solidFill>
                  <a:schemeClr val="bg1"/>
                </a:solidFill>
                <a:latin typeface="Helvetica" pitchFamily="2" charset="0"/>
              </a:rPr>
              <a:t>Psychiatrie</a:t>
            </a:r>
          </a:p>
          <a:p>
            <a:pPr marL="285750" indent="-285750">
              <a:buFontTx/>
              <a:buChar char="-"/>
            </a:pPr>
            <a:r>
              <a:rPr lang="nl-NL" sz="1400" dirty="0">
                <a:solidFill>
                  <a:schemeClr val="bg1"/>
                </a:solidFill>
                <a:latin typeface="Helvetica" pitchFamily="2" charset="0"/>
              </a:rPr>
              <a:t>Klinische biologie/Labo</a:t>
            </a:r>
          </a:p>
          <a:p>
            <a:pPr marL="285750" indent="-285750">
              <a:buFontTx/>
              <a:buChar char="-"/>
            </a:pPr>
            <a:r>
              <a:rPr lang="nl-NL" sz="1400" dirty="0">
                <a:solidFill>
                  <a:schemeClr val="bg1"/>
                </a:solidFill>
                <a:latin typeface="Helvetica" pitchFamily="2" charset="0"/>
              </a:rPr>
              <a:t>Sportgeneeskunde</a:t>
            </a:r>
          </a:p>
          <a:p>
            <a:endParaRPr lang="nl-NL" sz="1400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10" name="Rounded Rectangle 14">
            <a:extLst>
              <a:ext uri="{FF2B5EF4-FFF2-40B4-BE49-F238E27FC236}">
                <a16:creationId xmlns="" xmlns:a16="http://schemas.microsoft.com/office/drawing/2014/main" id="{2C9D4D8E-0DBA-3A44-BDCA-84AEFEF7D300}"/>
              </a:ext>
            </a:extLst>
          </p:cNvPr>
          <p:cNvSpPr/>
          <p:nvPr/>
        </p:nvSpPr>
        <p:spPr>
          <a:xfrm>
            <a:off x="294751" y="4352545"/>
            <a:ext cx="1676873" cy="2333441"/>
          </a:xfrm>
          <a:prstGeom prst="roundRect">
            <a:avLst>
              <a:gd name="adj" fmla="val 0"/>
            </a:avLst>
          </a:prstGeom>
          <a:noFill/>
          <a:ln>
            <a:solidFill>
              <a:srgbClr val="3F6D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  <a:latin typeface="Helvetica" pitchFamily="2" charset="0"/>
                <a:cs typeface="Arial" panose="020B0604020202020204" pitchFamily="34" charset="0"/>
              </a:rPr>
              <a:t>26-35 jaar</a:t>
            </a:r>
            <a:endParaRPr lang="nl-NL" sz="1200" dirty="0">
              <a:solidFill>
                <a:schemeClr val="bg1"/>
              </a:solidFill>
              <a:latin typeface="Helvetica" pitchFamily="2" charset="0"/>
              <a:cs typeface="Arial" panose="020B0604020202020204" pitchFamily="34" charset="0"/>
            </a:endParaRPr>
          </a:p>
        </p:txBody>
      </p:sp>
      <p:sp>
        <p:nvSpPr>
          <p:cNvPr id="11" name="Round Diagonal Corner of Rectangle 15">
            <a:extLst>
              <a:ext uri="{FF2B5EF4-FFF2-40B4-BE49-F238E27FC236}">
                <a16:creationId xmlns="" xmlns:a16="http://schemas.microsoft.com/office/drawing/2014/main" id="{795AA31C-0DDB-5D40-A71E-3C28997740F9}"/>
              </a:ext>
            </a:extLst>
          </p:cNvPr>
          <p:cNvSpPr/>
          <p:nvPr/>
        </p:nvSpPr>
        <p:spPr>
          <a:xfrm>
            <a:off x="2344472" y="4352544"/>
            <a:ext cx="3056298" cy="2333441"/>
          </a:xfrm>
          <a:prstGeom prst="round2DiagRect">
            <a:avLst>
              <a:gd name="adj1" fmla="val 0"/>
              <a:gd name="adj2" fmla="val 962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4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nl-NL" sz="1400" b="1" dirty="0">
                <a:solidFill>
                  <a:schemeClr val="bg1"/>
                </a:solidFill>
                <a:latin typeface="Helvetica" pitchFamily="2" charset="0"/>
              </a:rPr>
              <a:t>74.543 </a:t>
            </a:r>
            <a:r>
              <a:rPr lang="nl-NL" sz="1400" b="1" u="sng" dirty="0">
                <a:solidFill>
                  <a:schemeClr val="bg1"/>
                </a:solidFill>
                <a:latin typeface="Helvetica" pitchFamily="2" charset="0"/>
              </a:rPr>
              <a:t>contacten</a:t>
            </a:r>
            <a:r>
              <a:rPr lang="nl-NL" sz="1400" dirty="0">
                <a:solidFill>
                  <a:schemeClr val="bg1"/>
                </a:solidFill>
                <a:latin typeface="Helvetica" pitchFamily="2" charset="0"/>
              </a:rPr>
              <a:t> (=298/dag)</a:t>
            </a:r>
            <a:endParaRPr lang="nl-NL" sz="1400" b="1" u="sng" dirty="0">
              <a:solidFill>
                <a:schemeClr val="bg1"/>
              </a:solidFill>
              <a:latin typeface="Helvetica" pitchFamily="2" charset="0"/>
            </a:endParaRPr>
          </a:p>
          <a:p>
            <a:endParaRPr lang="nl-NL" sz="1400" dirty="0">
              <a:solidFill>
                <a:schemeClr val="bg1"/>
              </a:solidFill>
              <a:latin typeface="Helvetica" pitchFamily="2" charset="0"/>
            </a:endParaRPr>
          </a:p>
          <a:p>
            <a:r>
              <a:rPr lang="nl-NL" sz="1400" dirty="0">
                <a:solidFill>
                  <a:schemeClr val="bg1"/>
                </a:solidFill>
                <a:latin typeface="Helvetica" pitchFamily="2" charset="0"/>
              </a:rPr>
              <a:t>Alle poliklinieken, behalve:</a:t>
            </a:r>
          </a:p>
          <a:p>
            <a:pPr marL="285750" indent="-285750">
              <a:buFontTx/>
              <a:buChar char="-"/>
            </a:pPr>
            <a:r>
              <a:rPr lang="nl-NL" sz="1400" dirty="0">
                <a:solidFill>
                  <a:schemeClr val="bg1"/>
                </a:solidFill>
                <a:latin typeface="Helvetica" pitchFamily="2" charset="0"/>
              </a:rPr>
              <a:t>Reproductieve geneeskunde</a:t>
            </a:r>
          </a:p>
          <a:p>
            <a:pPr marL="285750" indent="-285750">
              <a:buFontTx/>
              <a:buChar char="-"/>
            </a:pPr>
            <a:r>
              <a:rPr lang="nl-NL" sz="1400" dirty="0">
                <a:solidFill>
                  <a:schemeClr val="bg1"/>
                </a:solidFill>
                <a:latin typeface="Helvetica" pitchFamily="2" charset="0"/>
              </a:rPr>
              <a:t>Psychiatrie</a:t>
            </a:r>
          </a:p>
          <a:p>
            <a:pPr marL="285750" indent="-285750">
              <a:buFontTx/>
              <a:buChar char="-"/>
            </a:pPr>
            <a:r>
              <a:rPr lang="nl-NL" sz="1400" dirty="0">
                <a:solidFill>
                  <a:schemeClr val="bg1"/>
                </a:solidFill>
                <a:latin typeface="Helvetica" pitchFamily="2" charset="0"/>
              </a:rPr>
              <a:t>Klinische biologie/Labo</a:t>
            </a:r>
          </a:p>
          <a:p>
            <a:pPr marL="285750" indent="-285750">
              <a:buFontTx/>
              <a:buChar char="-"/>
            </a:pPr>
            <a:r>
              <a:rPr lang="nl-NL" sz="1400" dirty="0">
                <a:solidFill>
                  <a:schemeClr val="bg1"/>
                </a:solidFill>
                <a:latin typeface="Helvetica" pitchFamily="2" charset="0"/>
              </a:rPr>
              <a:t>Sportgeneeskunde</a:t>
            </a:r>
          </a:p>
          <a:p>
            <a:endParaRPr lang="nl-NL" sz="1400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12" name="Right Bracket 1">
            <a:extLst>
              <a:ext uri="{FF2B5EF4-FFF2-40B4-BE49-F238E27FC236}">
                <a16:creationId xmlns="" xmlns:a16="http://schemas.microsoft.com/office/drawing/2014/main" id="{E68E4984-D016-4141-800B-DD170DE25483}"/>
              </a:ext>
            </a:extLst>
          </p:cNvPr>
          <p:cNvSpPr/>
          <p:nvPr/>
        </p:nvSpPr>
        <p:spPr>
          <a:xfrm>
            <a:off x="5886450" y="1567691"/>
            <a:ext cx="209550" cy="5118294"/>
          </a:xfrm>
          <a:prstGeom prst="rightBracket">
            <a:avLst/>
          </a:prstGeom>
          <a:noFill/>
          <a:ln>
            <a:solidFill>
              <a:srgbClr val="3864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4" name="Rounded Rectangle 18">
            <a:extLst>
              <a:ext uri="{FF2B5EF4-FFF2-40B4-BE49-F238E27FC236}">
                <a16:creationId xmlns="" xmlns:a16="http://schemas.microsoft.com/office/drawing/2014/main" id="{54F7F955-46D9-EB47-AFF1-9825F6E10F17}"/>
              </a:ext>
            </a:extLst>
          </p:cNvPr>
          <p:cNvSpPr/>
          <p:nvPr/>
        </p:nvSpPr>
        <p:spPr>
          <a:xfrm>
            <a:off x="6305364" y="2458734"/>
            <a:ext cx="3896224" cy="744524"/>
          </a:xfrm>
          <a:prstGeom prst="roundRect">
            <a:avLst>
              <a:gd name="adj" fmla="val 5417"/>
            </a:avLst>
          </a:prstGeom>
          <a:solidFill>
            <a:srgbClr val="38648B">
              <a:alpha val="7000"/>
            </a:srgbClr>
          </a:solidFill>
          <a:ln>
            <a:solidFill>
              <a:srgbClr val="3864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bg1"/>
                </a:solidFill>
                <a:latin typeface="Helvetica" pitchFamily="2" charset="0"/>
              </a:rPr>
              <a:t>16-18 jarigen die voor transitie staan</a:t>
            </a:r>
          </a:p>
          <a:p>
            <a:endParaRPr lang="nl-NL" sz="1400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nl-NL" sz="1400" dirty="0">
                <a:solidFill>
                  <a:schemeClr val="bg1"/>
                </a:solidFill>
                <a:latin typeface="Helvetica" pitchFamily="2" charset="0"/>
              </a:rPr>
              <a:t>N (</a:t>
            </a:r>
            <a:r>
              <a:rPr lang="nl-NL" sz="1400" u="sng" dirty="0">
                <a:solidFill>
                  <a:schemeClr val="bg1"/>
                </a:solidFill>
                <a:latin typeface="Helvetica" pitchFamily="2" charset="0"/>
              </a:rPr>
              <a:t>patiënten</a:t>
            </a:r>
            <a:r>
              <a:rPr lang="nl-NL" sz="1400" dirty="0">
                <a:solidFill>
                  <a:schemeClr val="bg1"/>
                </a:solidFill>
                <a:latin typeface="Helvetica" pitchFamily="2" charset="0"/>
              </a:rPr>
              <a:t>) = 17.009	</a:t>
            </a:r>
          </a:p>
        </p:txBody>
      </p:sp>
      <p:sp>
        <p:nvSpPr>
          <p:cNvPr id="15" name="Rounded Rectangle 19">
            <a:extLst>
              <a:ext uri="{FF2B5EF4-FFF2-40B4-BE49-F238E27FC236}">
                <a16:creationId xmlns="" xmlns:a16="http://schemas.microsoft.com/office/drawing/2014/main" id="{8B461363-9064-4F40-A8F3-8C539D5D26C4}"/>
              </a:ext>
            </a:extLst>
          </p:cNvPr>
          <p:cNvSpPr/>
          <p:nvPr/>
        </p:nvSpPr>
        <p:spPr>
          <a:xfrm>
            <a:off x="6933497" y="3330399"/>
            <a:ext cx="4838628" cy="1423884"/>
          </a:xfrm>
          <a:prstGeom prst="roundRect">
            <a:avLst>
              <a:gd name="adj" fmla="val 5417"/>
            </a:avLst>
          </a:prstGeom>
          <a:solidFill>
            <a:srgbClr val="38648B">
              <a:alpha val="7000"/>
            </a:srgbClr>
          </a:solidFill>
          <a:ln>
            <a:solidFill>
              <a:srgbClr val="3864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bg1"/>
                </a:solidFill>
                <a:latin typeface="Helvetica" pitchFamily="2" charset="0"/>
              </a:rPr>
              <a:t>16-18 jarigen die levenslange opvolging nodig hebben (polikliniek geassocieerd met chronische zorg </a:t>
            </a:r>
          </a:p>
          <a:p>
            <a:pPr algn="ctr"/>
            <a:r>
              <a:rPr lang="nl-NL" sz="1400" b="1" dirty="0">
                <a:solidFill>
                  <a:schemeClr val="bg1"/>
                </a:solidFill>
                <a:latin typeface="Helvetica" pitchFamily="2" charset="0"/>
              </a:rPr>
              <a:t>e.g., BAS, </a:t>
            </a:r>
            <a:r>
              <a:rPr lang="nl-NL" sz="1400" b="1" dirty="0" err="1">
                <a:solidFill>
                  <a:schemeClr val="bg1"/>
                </a:solidFill>
                <a:latin typeface="Helvetica" pitchFamily="2" charset="0"/>
              </a:rPr>
              <a:t>Nefro</a:t>
            </a:r>
            <a:r>
              <a:rPr lang="nl-NL" sz="1400" b="1" dirty="0">
                <a:solidFill>
                  <a:schemeClr val="bg1"/>
                </a:solidFill>
                <a:latin typeface="Helvetica" pitchFamily="2" charset="0"/>
              </a:rPr>
              <a:t>, Cardio, </a:t>
            </a:r>
            <a:r>
              <a:rPr lang="nl-NL" sz="1400" b="1" dirty="0" err="1">
                <a:solidFill>
                  <a:schemeClr val="bg1"/>
                </a:solidFill>
                <a:latin typeface="Helvetica" pitchFamily="2" charset="0"/>
              </a:rPr>
              <a:t>Endocrino</a:t>
            </a:r>
            <a:r>
              <a:rPr lang="nl-NL" sz="1400" b="1" dirty="0">
                <a:solidFill>
                  <a:schemeClr val="bg1"/>
                </a:solidFill>
                <a:latin typeface="Helvetica" pitchFamily="2" charset="0"/>
              </a:rPr>
              <a:t>)</a:t>
            </a:r>
          </a:p>
          <a:p>
            <a:pPr algn="ctr"/>
            <a:endParaRPr lang="nl-NL" sz="14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nl-NL" sz="1400" dirty="0">
                <a:solidFill>
                  <a:schemeClr val="bg1"/>
                </a:solidFill>
                <a:latin typeface="Helvetica" pitchFamily="2" charset="0"/>
              </a:rPr>
              <a:t>N = 8.147	</a:t>
            </a:r>
          </a:p>
        </p:txBody>
      </p:sp>
      <p:sp>
        <p:nvSpPr>
          <p:cNvPr id="16" name="Rounded Rectangle 20">
            <a:extLst>
              <a:ext uri="{FF2B5EF4-FFF2-40B4-BE49-F238E27FC236}">
                <a16:creationId xmlns="" xmlns:a16="http://schemas.microsoft.com/office/drawing/2014/main" id="{EEB38EDB-E8AD-0E4F-93D0-3A360C0199BC}"/>
              </a:ext>
            </a:extLst>
          </p:cNvPr>
          <p:cNvSpPr/>
          <p:nvPr/>
        </p:nvSpPr>
        <p:spPr>
          <a:xfrm>
            <a:off x="7745284" y="4864633"/>
            <a:ext cx="3675873" cy="902722"/>
          </a:xfrm>
          <a:prstGeom prst="roundRect">
            <a:avLst>
              <a:gd name="adj" fmla="val 5417"/>
            </a:avLst>
          </a:prstGeom>
          <a:solidFill>
            <a:srgbClr val="38648B">
              <a:alpha val="7000"/>
            </a:srgbClr>
          </a:solidFill>
          <a:ln>
            <a:solidFill>
              <a:srgbClr val="3864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bg1"/>
                </a:solidFill>
                <a:latin typeface="Helvetica" pitchFamily="2" charset="0"/>
              </a:rPr>
              <a:t>18 jarigen die de transfer maken (2019)</a:t>
            </a:r>
          </a:p>
          <a:p>
            <a:pPr algn="ctr"/>
            <a:endParaRPr lang="nl-NL" sz="14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nl-NL" sz="1400" dirty="0">
                <a:solidFill>
                  <a:schemeClr val="bg1"/>
                </a:solidFill>
                <a:latin typeface="Helvetica" pitchFamily="2" charset="0"/>
              </a:rPr>
              <a:t>N = 2.423	</a:t>
            </a:r>
          </a:p>
        </p:txBody>
      </p:sp>
      <p:sp>
        <p:nvSpPr>
          <p:cNvPr id="17" name="Bent Up Arrow 2">
            <a:extLst>
              <a:ext uri="{FF2B5EF4-FFF2-40B4-BE49-F238E27FC236}">
                <a16:creationId xmlns="" xmlns:a16="http://schemas.microsoft.com/office/drawing/2014/main" id="{8F98ABC1-A3A7-EA4C-B266-E9DEA3BF7E43}"/>
              </a:ext>
            </a:extLst>
          </p:cNvPr>
          <p:cNvSpPr/>
          <p:nvPr/>
        </p:nvSpPr>
        <p:spPr>
          <a:xfrm rot="5400000">
            <a:off x="6440341" y="3412539"/>
            <a:ext cx="443508" cy="209551"/>
          </a:xfrm>
          <a:prstGeom prst="bentUpArrow">
            <a:avLst>
              <a:gd name="adj1" fmla="val 0"/>
              <a:gd name="adj2" fmla="val 10503"/>
              <a:gd name="adj3" fmla="val 18557"/>
            </a:avLst>
          </a:prstGeom>
          <a:solidFill>
            <a:srgbClr val="38648B"/>
          </a:solidFill>
          <a:ln>
            <a:solidFill>
              <a:srgbClr val="3864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18" name="Bent Up Arrow 16">
            <a:extLst>
              <a:ext uri="{FF2B5EF4-FFF2-40B4-BE49-F238E27FC236}">
                <a16:creationId xmlns="" xmlns:a16="http://schemas.microsoft.com/office/drawing/2014/main" id="{5BB0FC2C-C096-4D47-8909-6BB75E669987}"/>
              </a:ext>
            </a:extLst>
          </p:cNvPr>
          <p:cNvSpPr/>
          <p:nvPr/>
        </p:nvSpPr>
        <p:spPr>
          <a:xfrm rot="5400000">
            <a:off x="7270920" y="4936562"/>
            <a:ext cx="443508" cy="209551"/>
          </a:xfrm>
          <a:prstGeom prst="bentUpArrow">
            <a:avLst>
              <a:gd name="adj1" fmla="val 0"/>
              <a:gd name="adj2" fmla="val 10503"/>
              <a:gd name="adj3" fmla="val 18557"/>
            </a:avLst>
          </a:prstGeom>
          <a:solidFill>
            <a:srgbClr val="38648B"/>
          </a:solidFill>
          <a:ln>
            <a:solidFill>
              <a:srgbClr val="3864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19" name="Titel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</p:spPr>
        <p:txBody>
          <a:bodyPr/>
          <a:lstStyle/>
          <a:p>
            <a:r>
              <a:rPr lang="en-GB" dirty="0" err="1" smtClean="0"/>
              <a:t>Cijfers</a:t>
            </a:r>
            <a:r>
              <a:rPr lang="en-GB" dirty="0" smtClean="0"/>
              <a:t> UZ Gent (</a:t>
            </a:r>
            <a:r>
              <a:rPr lang="en-GB" dirty="0" err="1" smtClean="0"/>
              <a:t>ruwe</a:t>
            </a:r>
            <a:r>
              <a:rPr lang="en-GB" dirty="0" smtClean="0"/>
              <a:t> data)</a:t>
            </a:r>
            <a:endParaRPr lang="en-GB" dirty="0"/>
          </a:p>
        </p:txBody>
      </p:sp>
      <p:sp>
        <p:nvSpPr>
          <p:cNvPr id="20" name="Rechthoek 19"/>
          <p:cNvSpPr/>
          <p:nvPr/>
        </p:nvSpPr>
        <p:spPr>
          <a:xfrm>
            <a:off x="8890593" y="6132382"/>
            <a:ext cx="27749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400" b="1" dirty="0" err="1" smtClean="0">
                <a:solidFill>
                  <a:schemeClr val="bg1"/>
                </a:solidFill>
                <a:latin typeface="Helvetica" pitchFamily="2" charset="0"/>
                <a:sym typeface="Wingdings" pitchFamily="2" charset="2"/>
              </a:rPr>
              <a:t>Loss</a:t>
            </a:r>
            <a:r>
              <a:rPr lang="nl-NL" sz="1400" b="1" dirty="0" smtClean="0">
                <a:solidFill>
                  <a:schemeClr val="bg1"/>
                </a:solidFill>
                <a:latin typeface="Helvetica" pitchFamily="2" charset="0"/>
                <a:sym typeface="Wingdings" pitchFamily="2" charset="2"/>
              </a:rPr>
              <a:t>-</a:t>
            </a:r>
            <a:r>
              <a:rPr lang="nl-NL" sz="1400" b="1" dirty="0" err="1" smtClean="0">
                <a:solidFill>
                  <a:schemeClr val="bg1"/>
                </a:solidFill>
                <a:latin typeface="Helvetica" pitchFamily="2" charset="0"/>
                <a:sym typeface="Wingdings" pitchFamily="2" charset="2"/>
              </a:rPr>
              <a:t>to</a:t>
            </a:r>
            <a:r>
              <a:rPr lang="nl-NL" sz="1400" b="1" dirty="0" smtClean="0">
                <a:solidFill>
                  <a:schemeClr val="bg1"/>
                </a:solidFill>
                <a:latin typeface="Helvetica" pitchFamily="2" charset="0"/>
                <a:sym typeface="Wingdings" pitchFamily="2" charset="2"/>
              </a:rPr>
              <a:t>-follow-up</a:t>
            </a:r>
            <a:endParaRPr lang="nl-NL" dirty="0" smtClean="0">
              <a:solidFill>
                <a:schemeClr val="bg1"/>
              </a:solidFill>
              <a:latin typeface="Helvetica" pitchFamily="2" charset="0"/>
              <a:sym typeface="Wingdings" pitchFamily="2" charset="2"/>
            </a:endParaRPr>
          </a:p>
          <a:p>
            <a:pPr algn="ctr"/>
            <a:r>
              <a:rPr lang="nl-NL" sz="1400" dirty="0" smtClean="0">
                <a:solidFill>
                  <a:schemeClr val="bg1"/>
                </a:solidFill>
                <a:latin typeface="Helvetica" pitchFamily="2" charset="0"/>
                <a:sym typeface="Wingdings" pitchFamily="2" charset="2"/>
              </a:rPr>
              <a:t>N = </a:t>
            </a:r>
            <a:r>
              <a:rPr lang="nl-NL" sz="1400" dirty="0">
                <a:solidFill>
                  <a:schemeClr val="bg1"/>
                </a:solidFill>
                <a:latin typeface="Helvetica" pitchFamily="2" charset="0"/>
                <a:sym typeface="Wingdings" pitchFamily="2" charset="2"/>
              </a:rPr>
              <a:t>557</a:t>
            </a:r>
            <a:endParaRPr lang="nl-NL" sz="1400" dirty="0">
              <a:solidFill>
                <a:schemeClr val="bg1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90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Barrières en Facilitators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404594"/>
            <a:ext cx="5181600" cy="477236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BE" b="1" dirty="0" smtClean="0"/>
              <a:t>Barrières</a:t>
            </a:r>
          </a:p>
          <a:p>
            <a:endParaRPr lang="nl-BE" dirty="0" smtClean="0"/>
          </a:p>
          <a:p>
            <a:r>
              <a:rPr lang="nl-BE" dirty="0" smtClean="0"/>
              <a:t>Gebrek aan:</a:t>
            </a:r>
          </a:p>
          <a:p>
            <a:pPr lvl="1"/>
            <a:r>
              <a:rPr lang="nl-BE" dirty="0" smtClean="0"/>
              <a:t>Tijd</a:t>
            </a:r>
          </a:p>
          <a:p>
            <a:pPr lvl="1"/>
            <a:r>
              <a:rPr lang="nl-BE" dirty="0" smtClean="0"/>
              <a:t>Financiële middelen</a:t>
            </a:r>
          </a:p>
          <a:p>
            <a:endParaRPr lang="nl-BE" dirty="0" smtClean="0"/>
          </a:p>
          <a:p>
            <a:r>
              <a:rPr lang="nl-BE" dirty="0" smtClean="0"/>
              <a:t>Gebrek aan:</a:t>
            </a:r>
          </a:p>
          <a:p>
            <a:pPr lvl="1"/>
            <a:r>
              <a:rPr lang="nl-BE" dirty="0" smtClean="0"/>
              <a:t>Protocollen en </a:t>
            </a:r>
            <a:r>
              <a:rPr lang="nl-BE" dirty="0" smtClean="0"/>
              <a:t>coördinatie</a:t>
            </a:r>
          </a:p>
          <a:p>
            <a:pPr lvl="1"/>
            <a:endParaRPr lang="nl-BE" dirty="0"/>
          </a:p>
          <a:p>
            <a:r>
              <a:rPr lang="nl-BE" dirty="0" smtClean="0"/>
              <a:t>Expertise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404594"/>
            <a:ext cx="5181600" cy="477236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BE" b="1" dirty="0" smtClean="0"/>
              <a:t>Facilitators (NICE </a:t>
            </a:r>
            <a:r>
              <a:rPr lang="nl-BE" b="1" dirty="0" err="1" smtClean="0"/>
              <a:t>guidelines</a:t>
            </a:r>
            <a:r>
              <a:rPr lang="nl-BE" b="1" dirty="0" smtClean="0"/>
              <a:t>)</a:t>
            </a:r>
          </a:p>
          <a:p>
            <a:endParaRPr lang="nl-BE" dirty="0" smtClean="0"/>
          </a:p>
          <a:p>
            <a:r>
              <a:rPr lang="nl-BE" dirty="0" smtClean="0"/>
              <a:t>Gezamenlijke consultatie</a:t>
            </a:r>
          </a:p>
          <a:p>
            <a:endParaRPr lang="nl-BE" dirty="0" smtClean="0"/>
          </a:p>
          <a:p>
            <a:r>
              <a:rPr lang="nl-BE" dirty="0" smtClean="0"/>
              <a:t>(vroegtijdige) planning</a:t>
            </a:r>
          </a:p>
          <a:p>
            <a:pPr marL="0" indent="0">
              <a:buNone/>
            </a:pPr>
            <a:endParaRPr lang="nl-BE" dirty="0" smtClean="0"/>
          </a:p>
          <a:p>
            <a:r>
              <a:rPr lang="nl-BE" dirty="0" smtClean="0"/>
              <a:t>Transitiecoördinator / case manager</a:t>
            </a:r>
          </a:p>
          <a:p>
            <a:endParaRPr lang="nl-BE" dirty="0" smtClean="0"/>
          </a:p>
          <a:p>
            <a:r>
              <a:rPr lang="nl-BE" dirty="0" smtClean="0"/>
              <a:t>Transitieportfolio (o.b.v. de noden, 	mogelijkheden &amp; stabiliteit)</a:t>
            </a:r>
          </a:p>
          <a:p>
            <a:endParaRPr lang="nl-BE" dirty="0" smtClean="0"/>
          </a:p>
          <a:p>
            <a:r>
              <a:rPr lang="nl-BE" dirty="0" smtClean="0"/>
              <a:t>Educatie van patiënt en zorgverlener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57575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1">
            <a:extLst>
              <a:ext uri="{FF2B5EF4-FFF2-40B4-BE49-F238E27FC236}">
                <a16:creationId xmlns:a16="http://schemas.microsoft.com/office/drawing/2014/main" xmlns="" id="{64F24E4A-3A93-7E46-81FF-CA5281E1314F}"/>
              </a:ext>
            </a:extLst>
          </p:cNvPr>
          <p:cNvSpPr/>
          <p:nvPr/>
        </p:nvSpPr>
        <p:spPr>
          <a:xfrm>
            <a:off x="451941" y="465596"/>
            <a:ext cx="1560787" cy="463771"/>
          </a:xfrm>
          <a:prstGeom prst="roundRect">
            <a:avLst/>
          </a:prstGeom>
          <a:solidFill>
            <a:srgbClr val="D2DEE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rgbClr val="2B2928"/>
                </a:solidFill>
              </a:rPr>
              <a:t>Initiatie</a:t>
            </a:r>
          </a:p>
        </p:txBody>
      </p:sp>
      <p:sp>
        <p:nvSpPr>
          <p:cNvPr id="8" name="Rounded Rectangle 9">
            <a:extLst>
              <a:ext uri="{FF2B5EF4-FFF2-40B4-BE49-F238E27FC236}">
                <a16:creationId xmlns:a16="http://schemas.microsoft.com/office/drawing/2014/main" xmlns="" id="{8D95DB1D-6F52-F744-8D39-1F3D45F6936D}"/>
              </a:ext>
            </a:extLst>
          </p:cNvPr>
          <p:cNvSpPr/>
          <p:nvPr/>
        </p:nvSpPr>
        <p:spPr>
          <a:xfrm>
            <a:off x="2367449" y="465596"/>
            <a:ext cx="3471071" cy="463771"/>
          </a:xfrm>
          <a:prstGeom prst="roundRect">
            <a:avLst/>
          </a:prstGeom>
          <a:solidFill>
            <a:srgbClr val="D2DEE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rgbClr val="2B2928"/>
                </a:solidFill>
              </a:rPr>
              <a:t>Opvolgen en assessment</a:t>
            </a:r>
            <a:endParaRPr lang="nl-NL" dirty="0">
              <a:solidFill>
                <a:srgbClr val="2B2928"/>
              </a:solidFill>
            </a:endParaRPr>
          </a:p>
        </p:txBody>
      </p:sp>
      <p:sp>
        <p:nvSpPr>
          <p:cNvPr id="10" name="Rounded Rectangle 13">
            <a:extLst>
              <a:ext uri="{FF2B5EF4-FFF2-40B4-BE49-F238E27FC236}">
                <a16:creationId xmlns:a16="http://schemas.microsoft.com/office/drawing/2014/main" xmlns="" id="{A1BFB52B-D409-8240-B13D-934CA91D7717}"/>
              </a:ext>
            </a:extLst>
          </p:cNvPr>
          <p:cNvSpPr/>
          <p:nvPr/>
        </p:nvSpPr>
        <p:spPr>
          <a:xfrm>
            <a:off x="10021589" y="465595"/>
            <a:ext cx="1560788" cy="463766"/>
          </a:xfrm>
          <a:prstGeom prst="roundRect">
            <a:avLst/>
          </a:prstGeom>
          <a:solidFill>
            <a:srgbClr val="D2DEE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rgbClr val="2B2928"/>
                </a:solidFill>
              </a:rPr>
              <a:t>Transfer</a:t>
            </a:r>
          </a:p>
        </p:txBody>
      </p:sp>
      <p:sp>
        <p:nvSpPr>
          <p:cNvPr id="11" name="Rounded Rectangle 15">
            <a:extLst>
              <a:ext uri="{FF2B5EF4-FFF2-40B4-BE49-F238E27FC236}">
                <a16:creationId xmlns:a16="http://schemas.microsoft.com/office/drawing/2014/main" xmlns="" id="{ABC6BF33-3450-7440-B7FC-906D417E95F7}"/>
              </a:ext>
            </a:extLst>
          </p:cNvPr>
          <p:cNvSpPr/>
          <p:nvPr/>
        </p:nvSpPr>
        <p:spPr>
          <a:xfrm>
            <a:off x="451942" y="1306427"/>
            <a:ext cx="1560788" cy="1912883"/>
          </a:xfrm>
          <a:prstGeom prst="roundRect">
            <a:avLst/>
          </a:prstGeom>
          <a:solidFill>
            <a:srgbClr val="C6D7EC">
              <a:alpha val="7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>
                <a:solidFill>
                  <a:srgbClr val="2B2928"/>
                </a:solidFill>
              </a:rPr>
              <a:t>Informatie </a:t>
            </a:r>
            <a:r>
              <a:rPr lang="nl-NL" sz="1200" dirty="0" smtClean="0">
                <a:solidFill>
                  <a:srgbClr val="2B2928"/>
                </a:solidFill>
              </a:rPr>
              <a:t>aanleveren aan ouders/kind</a:t>
            </a:r>
            <a:endParaRPr lang="nl-NL" sz="1200" dirty="0">
              <a:solidFill>
                <a:srgbClr val="2B2928"/>
              </a:solidFill>
            </a:endParaRPr>
          </a:p>
        </p:txBody>
      </p:sp>
      <p:sp>
        <p:nvSpPr>
          <p:cNvPr id="12" name="Rounded Rectangle 16">
            <a:extLst>
              <a:ext uri="{FF2B5EF4-FFF2-40B4-BE49-F238E27FC236}">
                <a16:creationId xmlns:a16="http://schemas.microsoft.com/office/drawing/2014/main" xmlns="" id="{D9861F02-875A-714B-8CCE-1EBD481E78FA}"/>
              </a:ext>
            </a:extLst>
          </p:cNvPr>
          <p:cNvSpPr/>
          <p:nvPr/>
        </p:nvSpPr>
        <p:spPr>
          <a:xfrm>
            <a:off x="2367450" y="1306427"/>
            <a:ext cx="3471070" cy="1912883"/>
          </a:xfrm>
          <a:prstGeom prst="roundRect">
            <a:avLst/>
          </a:prstGeom>
          <a:solidFill>
            <a:srgbClr val="C6D7EC">
              <a:alpha val="7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>
                <a:solidFill>
                  <a:srgbClr val="2B2928"/>
                </a:solidFill>
              </a:rPr>
              <a:t>Opvolgen </a:t>
            </a:r>
            <a:r>
              <a:rPr lang="nl-NL" sz="1200" dirty="0" smtClean="0">
                <a:solidFill>
                  <a:srgbClr val="2B2928"/>
                </a:solidFill>
              </a:rPr>
              <a:t>ontwikkeling</a:t>
            </a:r>
          </a:p>
          <a:p>
            <a:pPr algn="ctr"/>
            <a:endParaRPr lang="nl-NL" sz="1200" dirty="0">
              <a:solidFill>
                <a:srgbClr val="2B2928"/>
              </a:solidFill>
            </a:endParaRPr>
          </a:p>
          <a:p>
            <a:pPr algn="ctr"/>
            <a:r>
              <a:rPr lang="nl-NL" sz="1200" dirty="0" smtClean="0">
                <a:solidFill>
                  <a:srgbClr val="2B2928"/>
                </a:solidFill>
              </a:rPr>
              <a:t>en</a:t>
            </a:r>
          </a:p>
          <a:p>
            <a:pPr algn="ctr"/>
            <a:endParaRPr lang="nl-NL" sz="1200" dirty="0">
              <a:solidFill>
                <a:srgbClr val="2B2928"/>
              </a:solidFill>
            </a:endParaRPr>
          </a:p>
          <a:p>
            <a:pPr algn="ctr"/>
            <a:r>
              <a:rPr lang="nl-NL" sz="1200" dirty="0" smtClean="0">
                <a:solidFill>
                  <a:srgbClr val="2B2928"/>
                </a:solidFill>
              </a:rPr>
              <a:t>‘</a:t>
            </a:r>
            <a:r>
              <a:rPr lang="nl-NL" sz="1200" dirty="0" err="1" smtClean="0">
                <a:solidFill>
                  <a:srgbClr val="2B2928"/>
                </a:solidFill>
              </a:rPr>
              <a:t>Transition</a:t>
            </a:r>
            <a:r>
              <a:rPr lang="nl-NL" sz="1200" dirty="0" smtClean="0">
                <a:solidFill>
                  <a:srgbClr val="2B2928"/>
                </a:solidFill>
              </a:rPr>
              <a:t> Readiness’</a:t>
            </a:r>
            <a:endParaRPr lang="nl-NL" sz="1200" dirty="0">
              <a:solidFill>
                <a:srgbClr val="2B2928"/>
              </a:solidFill>
            </a:endParaRPr>
          </a:p>
        </p:txBody>
      </p:sp>
      <p:sp>
        <p:nvSpPr>
          <p:cNvPr id="14" name="Rounded Rectangle 20">
            <a:extLst>
              <a:ext uri="{FF2B5EF4-FFF2-40B4-BE49-F238E27FC236}">
                <a16:creationId xmlns:a16="http://schemas.microsoft.com/office/drawing/2014/main" xmlns="" id="{94D553C1-5BC6-0B40-83B3-92CFA1F39132}"/>
              </a:ext>
            </a:extLst>
          </p:cNvPr>
          <p:cNvSpPr/>
          <p:nvPr/>
        </p:nvSpPr>
        <p:spPr>
          <a:xfrm>
            <a:off x="10021589" y="1306423"/>
            <a:ext cx="1560788" cy="1912887"/>
          </a:xfrm>
          <a:prstGeom prst="roundRect">
            <a:avLst/>
          </a:prstGeom>
          <a:solidFill>
            <a:srgbClr val="C6D7EC">
              <a:alpha val="7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>
                <a:solidFill>
                  <a:srgbClr val="2B2928"/>
                </a:solidFill>
              </a:rPr>
              <a:t>Kennismaking polikliniek</a:t>
            </a:r>
          </a:p>
          <a:p>
            <a:pPr algn="ctr"/>
            <a:endParaRPr lang="nl-NL" sz="1200" dirty="0">
              <a:solidFill>
                <a:srgbClr val="2B2928"/>
              </a:solidFill>
            </a:endParaRPr>
          </a:p>
          <a:p>
            <a:pPr algn="ctr"/>
            <a:r>
              <a:rPr lang="nl-NL" sz="1200" dirty="0">
                <a:solidFill>
                  <a:srgbClr val="2B2928"/>
                </a:solidFill>
              </a:rPr>
              <a:t>Volledige transfer</a:t>
            </a:r>
          </a:p>
          <a:p>
            <a:pPr algn="ctr"/>
            <a:endParaRPr lang="nl-NL" sz="1200" dirty="0">
              <a:solidFill>
                <a:srgbClr val="2B2928"/>
              </a:solidFill>
            </a:endParaRPr>
          </a:p>
          <a:p>
            <a:pPr algn="ctr"/>
            <a:r>
              <a:rPr lang="nl-NL" sz="1200" dirty="0">
                <a:solidFill>
                  <a:srgbClr val="2B2928"/>
                </a:solidFill>
              </a:rPr>
              <a:t>Stabiele conditie</a:t>
            </a:r>
          </a:p>
          <a:p>
            <a:pPr algn="ctr"/>
            <a:endParaRPr lang="nl-NL" sz="1200" dirty="0">
              <a:solidFill>
                <a:srgbClr val="2B2928"/>
              </a:solidFill>
            </a:endParaRPr>
          </a:p>
          <a:p>
            <a:pPr algn="ctr"/>
            <a:r>
              <a:rPr lang="nl-NL" sz="1200" dirty="0">
                <a:solidFill>
                  <a:srgbClr val="2B2928"/>
                </a:solidFill>
              </a:rPr>
              <a:t>Evaluatiegesprek</a:t>
            </a:r>
          </a:p>
        </p:txBody>
      </p:sp>
      <p:sp>
        <p:nvSpPr>
          <p:cNvPr id="15" name="Rounded Rectangle 21">
            <a:extLst>
              <a:ext uri="{FF2B5EF4-FFF2-40B4-BE49-F238E27FC236}">
                <a16:creationId xmlns:a16="http://schemas.microsoft.com/office/drawing/2014/main" xmlns="" id="{B9435D29-7B17-B34D-B36F-E1E90BBFA280}"/>
              </a:ext>
            </a:extLst>
          </p:cNvPr>
          <p:cNvSpPr/>
          <p:nvPr/>
        </p:nvSpPr>
        <p:spPr>
          <a:xfrm>
            <a:off x="451936" y="5141387"/>
            <a:ext cx="5391804" cy="543910"/>
          </a:xfrm>
          <a:prstGeom prst="roundRect">
            <a:avLst/>
          </a:prstGeom>
          <a:solidFill>
            <a:srgbClr val="B8CEE9">
              <a:alpha val="4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rgbClr val="2B2928"/>
                </a:solidFill>
              </a:rPr>
              <a:t>Kinderen</a:t>
            </a:r>
          </a:p>
        </p:txBody>
      </p:sp>
      <p:sp>
        <p:nvSpPr>
          <p:cNvPr id="16" name="Rounded Rectangle 22">
            <a:extLst>
              <a:ext uri="{FF2B5EF4-FFF2-40B4-BE49-F238E27FC236}">
                <a16:creationId xmlns:a16="http://schemas.microsoft.com/office/drawing/2014/main" xmlns="" id="{67A31C0C-4907-3943-965E-C63A7E0F639D}"/>
              </a:ext>
            </a:extLst>
          </p:cNvPr>
          <p:cNvSpPr/>
          <p:nvPr/>
        </p:nvSpPr>
        <p:spPr>
          <a:xfrm>
            <a:off x="6195829" y="5132843"/>
            <a:ext cx="3473665" cy="543910"/>
          </a:xfrm>
          <a:prstGeom prst="roundRect">
            <a:avLst/>
          </a:prstGeom>
          <a:solidFill>
            <a:srgbClr val="B8CEE9">
              <a:alpha val="4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>
                <a:solidFill>
                  <a:srgbClr val="2B2928"/>
                </a:solidFill>
              </a:rPr>
              <a:t>AYAs</a:t>
            </a:r>
            <a:endParaRPr lang="nl-NL" dirty="0">
              <a:solidFill>
                <a:srgbClr val="2B2928"/>
              </a:solidFill>
            </a:endParaRPr>
          </a:p>
        </p:txBody>
      </p:sp>
      <p:sp>
        <p:nvSpPr>
          <p:cNvPr id="17" name="Rounded Rectangle 23">
            <a:extLst>
              <a:ext uri="{FF2B5EF4-FFF2-40B4-BE49-F238E27FC236}">
                <a16:creationId xmlns:a16="http://schemas.microsoft.com/office/drawing/2014/main" xmlns="" id="{469F2ADF-E1B0-5A4D-B4F9-A8F59FB070C4}"/>
              </a:ext>
            </a:extLst>
          </p:cNvPr>
          <p:cNvSpPr/>
          <p:nvPr/>
        </p:nvSpPr>
        <p:spPr>
          <a:xfrm>
            <a:off x="9907571" y="5141387"/>
            <a:ext cx="1674800" cy="543910"/>
          </a:xfrm>
          <a:prstGeom prst="roundRect">
            <a:avLst/>
          </a:prstGeom>
          <a:solidFill>
            <a:srgbClr val="B8CEE9">
              <a:alpha val="4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rgbClr val="2B2928"/>
                </a:solidFill>
              </a:rPr>
              <a:t>Volwassenen</a:t>
            </a:r>
          </a:p>
        </p:txBody>
      </p:sp>
      <p:sp>
        <p:nvSpPr>
          <p:cNvPr id="18" name="Rounded Rectangle 27">
            <a:extLst>
              <a:ext uri="{FF2B5EF4-FFF2-40B4-BE49-F238E27FC236}">
                <a16:creationId xmlns:a16="http://schemas.microsoft.com/office/drawing/2014/main" xmlns="" id="{DA0ADEDE-96CB-8040-A69F-30DB5E72CFBE}"/>
              </a:ext>
            </a:extLst>
          </p:cNvPr>
          <p:cNvSpPr/>
          <p:nvPr/>
        </p:nvSpPr>
        <p:spPr>
          <a:xfrm>
            <a:off x="451942" y="5807152"/>
            <a:ext cx="5391804" cy="543910"/>
          </a:xfrm>
          <a:prstGeom prst="roundRect">
            <a:avLst/>
          </a:prstGeom>
          <a:solidFill>
            <a:srgbClr val="97B9E1">
              <a:alpha val="4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rgbClr val="2B2928"/>
                </a:solidFill>
              </a:rPr>
              <a:t>Kinderarts</a:t>
            </a:r>
          </a:p>
        </p:txBody>
      </p:sp>
      <p:sp>
        <p:nvSpPr>
          <p:cNvPr id="19" name="Rounded Rectangle 28">
            <a:extLst>
              <a:ext uri="{FF2B5EF4-FFF2-40B4-BE49-F238E27FC236}">
                <a16:creationId xmlns:a16="http://schemas.microsoft.com/office/drawing/2014/main" xmlns="" id="{D90CE8B1-617D-164E-8781-06506D4F4F2C}"/>
              </a:ext>
            </a:extLst>
          </p:cNvPr>
          <p:cNvSpPr/>
          <p:nvPr/>
        </p:nvSpPr>
        <p:spPr>
          <a:xfrm>
            <a:off x="6195835" y="5798608"/>
            <a:ext cx="2879811" cy="543910"/>
          </a:xfrm>
          <a:prstGeom prst="roundRect">
            <a:avLst/>
          </a:prstGeom>
          <a:solidFill>
            <a:srgbClr val="97B9E1">
              <a:alpha val="4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>
                <a:solidFill>
                  <a:srgbClr val="2B2928"/>
                </a:solidFill>
              </a:rPr>
              <a:t>Kinderarts</a:t>
            </a:r>
            <a:endParaRPr lang="nl-NL" dirty="0">
              <a:solidFill>
                <a:srgbClr val="2B2928"/>
              </a:solidFill>
            </a:endParaRPr>
          </a:p>
        </p:txBody>
      </p:sp>
      <p:sp>
        <p:nvSpPr>
          <p:cNvPr id="20" name="Rounded Rectangle 32">
            <a:extLst>
              <a:ext uri="{FF2B5EF4-FFF2-40B4-BE49-F238E27FC236}">
                <a16:creationId xmlns:a16="http://schemas.microsoft.com/office/drawing/2014/main" xmlns="" id="{02477355-A1AF-3A47-BBF0-EB64263ADC81}"/>
              </a:ext>
            </a:extLst>
          </p:cNvPr>
          <p:cNvSpPr/>
          <p:nvPr/>
        </p:nvSpPr>
        <p:spPr>
          <a:xfrm>
            <a:off x="6106510" y="360496"/>
            <a:ext cx="3647090" cy="2999262"/>
          </a:xfrm>
          <a:prstGeom prst="roundRect">
            <a:avLst>
              <a:gd name="adj" fmla="val 3700"/>
            </a:avLst>
          </a:prstGeom>
          <a:solidFill>
            <a:srgbClr val="A9AAAA"/>
          </a:solidFill>
          <a:ln>
            <a:solidFill>
              <a:srgbClr val="A9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ounded Rectangle 29">
            <a:extLst>
              <a:ext uri="{FF2B5EF4-FFF2-40B4-BE49-F238E27FC236}">
                <a16:creationId xmlns:a16="http://schemas.microsoft.com/office/drawing/2014/main" xmlns="" id="{0CD44AE7-23D1-5E42-9FB2-5D69A24FC892}"/>
              </a:ext>
            </a:extLst>
          </p:cNvPr>
          <p:cNvSpPr/>
          <p:nvPr/>
        </p:nvSpPr>
        <p:spPr>
          <a:xfrm>
            <a:off x="8702566" y="5796642"/>
            <a:ext cx="2879811" cy="543910"/>
          </a:xfrm>
          <a:prstGeom prst="roundRect">
            <a:avLst/>
          </a:prstGeom>
          <a:solidFill>
            <a:srgbClr val="97B9E1">
              <a:alpha val="4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rgbClr val="2B2928"/>
                </a:solidFill>
              </a:rPr>
              <a:t>Arts</a:t>
            </a:r>
          </a:p>
        </p:txBody>
      </p:sp>
      <p:sp>
        <p:nvSpPr>
          <p:cNvPr id="22" name="TextBox 2">
            <a:extLst>
              <a:ext uri="{FF2B5EF4-FFF2-40B4-BE49-F238E27FC236}">
                <a16:creationId xmlns:a16="http://schemas.microsoft.com/office/drawing/2014/main" xmlns="" id="{DC306C94-D7A4-AF4F-B7D0-0764071444CE}"/>
              </a:ext>
            </a:extLst>
          </p:cNvPr>
          <p:cNvSpPr txBox="1"/>
          <p:nvPr/>
        </p:nvSpPr>
        <p:spPr>
          <a:xfrm>
            <a:off x="8723586" y="5925054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>
                <a:solidFill>
                  <a:schemeClr val="bg1"/>
                </a:solidFill>
              </a:rPr>
              <a:t>1x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3" name="Rounded Rectangle 11">
            <a:extLst>
              <a:ext uri="{FF2B5EF4-FFF2-40B4-BE49-F238E27FC236}">
                <a16:creationId xmlns:a16="http://schemas.microsoft.com/office/drawing/2014/main" xmlns="" id="{F706EDDE-C0BE-6340-8320-5AA4EF00C850}"/>
              </a:ext>
            </a:extLst>
          </p:cNvPr>
          <p:cNvSpPr/>
          <p:nvPr/>
        </p:nvSpPr>
        <p:spPr>
          <a:xfrm>
            <a:off x="6195835" y="465594"/>
            <a:ext cx="1560788" cy="463772"/>
          </a:xfrm>
          <a:prstGeom prst="roundRect">
            <a:avLst/>
          </a:prstGeom>
          <a:solidFill>
            <a:srgbClr val="D2DEE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rgbClr val="2B2928"/>
                </a:solidFill>
              </a:rPr>
              <a:t>Plannen</a:t>
            </a:r>
          </a:p>
        </p:txBody>
      </p:sp>
      <p:sp>
        <p:nvSpPr>
          <p:cNvPr id="24" name="Rounded Rectangle 12">
            <a:extLst>
              <a:ext uri="{FF2B5EF4-FFF2-40B4-BE49-F238E27FC236}">
                <a16:creationId xmlns:a16="http://schemas.microsoft.com/office/drawing/2014/main" xmlns="" id="{5AEC9ACE-3A46-744E-9198-709038DAD977}"/>
              </a:ext>
            </a:extLst>
          </p:cNvPr>
          <p:cNvSpPr/>
          <p:nvPr/>
        </p:nvSpPr>
        <p:spPr>
          <a:xfrm>
            <a:off x="8108712" y="465595"/>
            <a:ext cx="1560788" cy="463772"/>
          </a:xfrm>
          <a:prstGeom prst="roundRect">
            <a:avLst/>
          </a:prstGeom>
          <a:solidFill>
            <a:srgbClr val="D2DEE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rgbClr val="2B2928"/>
                </a:solidFill>
              </a:rPr>
              <a:t>Transitie</a:t>
            </a:r>
          </a:p>
        </p:txBody>
      </p:sp>
      <p:sp>
        <p:nvSpPr>
          <p:cNvPr id="25" name="Rounded Rectangle 18">
            <a:extLst>
              <a:ext uri="{FF2B5EF4-FFF2-40B4-BE49-F238E27FC236}">
                <a16:creationId xmlns:a16="http://schemas.microsoft.com/office/drawing/2014/main" xmlns="" id="{3C5739B0-1114-4746-A050-BBF4F867D5BC}"/>
              </a:ext>
            </a:extLst>
          </p:cNvPr>
          <p:cNvSpPr/>
          <p:nvPr/>
        </p:nvSpPr>
        <p:spPr>
          <a:xfrm>
            <a:off x="6195835" y="1306425"/>
            <a:ext cx="1560788" cy="1912885"/>
          </a:xfrm>
          <a:prstGeom prst="roundRect">
            <a:avLst/>
          </a:prstGeom>
          <a:solidFill>
            <a:srgbClr val="C6D7EC">
              <a:alpha val="7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>
                <a:solidFill>
                  <a:srgbClr val="2B2928"/>
                </a:solidFill>
              </a:rPr>
              <a:t>Zorgplan opstellen</a:t>
            </a:r>
          </a:p>
          <a:p>
            <a:pPr algn="ctr"/>
            <a:endParaRPr lang="nl-NL" sz="1200" dirty="0">
              <a:solidFill>
                <a:srgbClr val="2B2928"/>
              </a:solidFill>
            </a:endParaRPr>
          </a:p>
          <a:p>
            <a:pPr algn="ctr"/>
            <a:r>
              <a:rPr lang="nl-NL" sz="1200" dirty="0">
                <a:solidFill>
                  <a:srgbClr val="2B2928"/>
                </a:solidFill>
              </a:rPr>
              <a:t>input/noden AYA</a:t>
            </a:r>
          </a:p>
          <a:p>
            <a:pPr algn="ctr"/>
            <a:endParaRPr lang="nl-NL" sz="1200" dirty="0">
              <a:solidFill>
                <a:srgbClr val="2B2928"/>
              </a:solidFill>
            </a:endParaRPr>
          </a:p>
          <a:p>
            <a:pPr algn="ctr"/>
            <a:r>
              <a:rPr lang="nl-NL" sz="1200" dirty="0">
                <a:solidFill>
                  <a:srgbClr val="2B2928"/>
                </a:solidFill>
              </a:rPr>
              <a:t>Input ouders</a:t>
            </a:r>
          </a:p>
          <a:p>
            <a:pPr algn="ctr"/>
            <a:endParaRPr lang="nl-NL" sz="1200" dirty="0">
              <a:solidFill>
                <a:srgbClr val="2B2928"/>
              </a:solidFill>
            </a:endParaRPr>
          </a:p>
          <a:p>
            <a:pPr algn="ctr"/>
            <a:r>
              <a:rPr lang="nl-NL" sz="1200" dirty="0">
                <a:solidFill>
                  <a:srgbClr val="2B2928"/>
                </a:solidFill>
              </a:rPr>
              <a:t>Rolbespreking</a:t>
            </a:r>
          </a:p>
          <a:p>
            <a:pPr algn="ctr"/>
            <a:endParaRPr lang="nl-NL" sz="1200" dirty="0">
              <a:solidFill>
                <a:srgbClr val="2B2928"/>
              </a:solidFill>
            </a:endParaRPr>
          </a:p>
          <a:p>
            <a:pPr algn="ctr"/>
            <a:r>
              <a:rPr lang="nl-NL" sz="1200" dirty="0">
                <a:solidFill>
                  <a:srgbClr val="2B2928"/>
                </a:solidFill>
              </a:rPr>
              <a:t>Transitieportfolio</a:t>
            </a:r>
          </a:p>
        </p:txBody>
      </p:sp>
      <p:sp>
        <p:nvSpPr>
          <p:cNvPr id="26" name="Rounded Rectangle 19">
            <a:extLst>
              <a:ext uri="{FF2B5EF4-FFF2-40B4-BE49-F238E27FC236}">
                <a16:creationId xmlns:a16="http://schemas.microsoft.com/office/drawing/2014/main" xmlns="" id="{11893A48-2CB1-B747-A13B-E31B52788927}"/>
              </a:ext>
            </a:extLst>
          </p:cNvPr>
          <p:cNvSpPr/>
          <p:nvPr/>
        </p:nvSpPr>
        <p:spPr>
          <a:xfrm>
            <a:off x="8108712" y="1306425"/>
            <a:ext cx="1560788" cy="1912886"/>
          </a:xfrm>
          <a:prstGeom prst="roundRect">
            <a:avLst/>
          </a:prstGeom>
          <a:solidFill>
            <a:srgbClr val="C6D7EC">
              <a:alpha val="7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>
                <a:solidFill>
                  <a:srgbClr val="2B2928"/>
                </a:solidFill>
              </a:rPr>
              <a:t>Educatie en workshops</a:t>
            </a:r>
          </a:p>
          <a:p>
            <a:pPr algn="ctr"/>
            <a:endParaRPr lang="nl-NL" sz="1200" dirty="0">
              <a:solidFill>
                <a:srgbClr val="2B2928"/>
              </a:solidFill>
            </a:endParaRPr>
          </a:p>
          <a:p>
            <a:pPr algn="ctr"/>
            <a:r>
              <a:rPr lang="nl-NL" sz="1200" dirty="0">
                <a:solidFill>
                  <a:srgbClr val="2B2928"/>
                </a:solidFill>
              </a:rPr>
              <a:t>Graduele zorgtransfer</a:t>
            </a:r>
          </a:p>
          <a:p>
            <a:pPr algn="ctr"/>
            <a:endParaRPr lang="nl-NL" sz="1200" dirty="0">
              <a:solidFill>
                <a:srgbClr val="2B2928"/>
              </a:solidFill>
            </a:endParaRPr>
          </a:p>
          <a:p>
            <a:pPr algn="ctr"/>
            <a:r>
              <a:rPr lang="nl-NL" sz="1200" dirty="0">
                <a:solidFill>
                  <a:srgbClr val="2B2928"/>
                </a:solidFill>
              </a:rPr>
              <a:t>Autonomie</a:t>
            </a:r>
          </a:p>
          <a:p>
            <a:pPr algn="ctr"/>
            <a:endParaRPr lang="nl-NL" sz="1200" dirty="0">
              <a:solidFill>
                <a:srgbClr val="2B2928"/>
              </a:solidFill>
            </a:endParaRPr>
          </a:p>
          <a:p>
            <a:pPr algn="ctr"/>
            <a:r>
              <a:rPr lang="nl-NL" sz="1200" dirty="0">
                <a:solidFill>
                  <a:srgbClr val="2B2928"/>
                </a:solidFill>
              </a:rPr>
              <a:t>Peers</a:t>
            </a:r>
          </a:p>
        </p:txBody>
      </p:sp>
      <p:sp>
        <p:nvSpPr>
          <p:cNvPr id="27" name="Oval 34">
            <a:extLst>
              <a:ext uri="{FF2B5EF4-FFF2-40B4-BE49-F238E27FC236}">
                <a16:creationId xmlns:a16="http://schemas.microsoft.com/office/drawing/2014/main" xmlns="" id="{EAEBAD10-72C0-E144-B34A-6BF194219901}"/>
              </a:ext>
            </a:extLst>
          </p:cNvPr>
          <p:cNvSpPr/>
          <p:nvPr/>
        </p:nvSpPr>
        <p:spPr>
          <a:xfrm>
            <a:off x="780446" y="3453108"/>
            <a:ext cx="903767" cy="413665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>
                <a:solidFill>
                  <a:schemeClr val="bg1"/>
                </a:solidFill>
              </a:rPr>
              <a:t>12-14</a:t>
            </a:r>
          </a:p>
        </p:txBody>
      </p:sp>
      <p:sp>
        <p:nvSpPr>
          <p:cNvPr id="28" name="Oval 35">
            <a:extLst>
              <a:ext uri="{FF2B5EF4-FFF2-40B4-BE49-F238E27FC236}">
                <a16:creationId xmlns:a16="http://schemas.microsoft.com/office/drawing/2014/main" xmlns="" id="{D987FAEC-C859-CB45-A950-BDADF4795E5E}"/>
              </a:ext>
            </a:extLst>
          </p:cNvPr>
          <p:cNvSpPr/>
          <p:nvPr/>
        </p:nvSpPr>
        <p:spPr>
          <a:xfrm>
            <a:off x="451935" y="4100571"/>
            <a:ext cx="1560788" cy="463771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>
                <a:solidFill>
                  <a:schemeClr val="bg1"/>
                </a:solidFill>
              </a:rPr>
              <a:t>Op aangeven kinderarts</a:t>
            </a:r>
          </a:p>
        </p:txBody>
      </p:sp>
      <p:cxnSp>
        <p:nvCxnSpPr>
          <p:cNvPr id="29" name="Straight Arrow Connector 36">
            <a:extLst>
              <a:ext uri="{FF2B5EF4-FFF2-40B4-BE49-F238E27FC236}">
                <a16:creationId xmlns:a16="http://schemas.microsoft.com/office/drawing/2014/main" xmlns="" id="{E4474871-D4C4-2B41-A055-C6107077B883}"/>
              </a:ext>
            </a:extLst>
          </p:cNvPr>
          <p:cNvCxnSpPr>
            <a:cxnSpLocks/>
          </p:cNvCxnSpPr>
          <p:nvPr/>
        </p:nvCxnSpPr>
        <p:spPr>
          <a:xfrm flipH="1">
            <a:off x="2011626" y="3650133"/>
            <a:ext cx="348719" cy="4680"/>
          </a:xfrm>
          <a:prstGeom prst="straightConnector1">
            <a:avLst/>
          </a:prstGeom>
          <a:ln w="34925">
            <a:solidFill>
              <a:schemeClr val="bg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40">
            <a:extLst>
              <a:ext uri="{FF2B5EF4-FFF2-40B4-BE49-F238E27FC236}">
                <a16:creationId xmlns:a16="http://schemas.microsoft.com/office/drawing/2014/main" xmlns="" id="{DE178680-D4B3-2740-8C09-24A38F69CD37}"/>
              </a:ext>
            </a:extLst>
          </p:cNvPr>
          <p:cNvSpPr/>
          <p:nvPr/>
        </p:nvSpPr>
        <p:spPr>
          <a:xfrm>
            <a:off x="2695954" y="3453107"/>
            <a:ext cx="2790966" cy="413665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>
                <a:solidFill>
                  <a:schemeClr val="bg1"/>
                </a:solidFill>
              </a:rPr>
              <a:t>14-18</a:t>
            </a:r>
          </a:p>
        </p:txBody>
      </p:sp>
      <p:sp>
        <p:nvSpPr>
          <p:cNvPr id="32" name="Oval 42">
            <a:extLst>
              <a:ext uri="{FF2B5EF4-FFF2-40B4-BE49-F238E27FC236}">
                <a16:creationId xmlns:a16="http://schemas.microsoft.com/office/drawing/2014/main" xmlns="" id="{814172E5-C16A-6B4B-BB35-630FB0075425}"/>
              </a:ext>
            </a:extLst>
          </p:cNvPr>
          <p:cNvSpPr/>
          <p:nvPr/>
        </p:nvSpPr>
        <p:spPr>
          <a:xfrm>
            <a:off x="6524363" y="3450340"/>
            <a:ext cx="903767" cy="413665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 smtClean="0">
                <a:solidFill>
                  <a:schemeClr val="bg1"/>
                </a:solidFill>
              </a:rPr>
              <a:t>16-25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33" name="Oval 43">
            <a:extLst>
              <a:ext uri="{FF2B5EF4-FFF2-40B4-BE49-F238E27FC236}">
                <a16:creationId xmlns:a16="http://schemas.microsoft.com/office/drawing/2014/main" xmlns="" id="{739F8C94-B493-5746-A343-ED42EAA14B03}"/>
              </a:ext>
            </a:extLst>
          </p:cNvPr>
          <p:cNvSpPr/>
          <p:nvPr/>
        </p:nvSpPr>
        <p:spPr>
          <a:xfrm>
            <a:off x="8437919" y="3450340"/>
            <a:ext cx="903767" cy="413665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 smtClean="0">
                <a:solidFill>
                  <a:schemeClr val="bg1"/>
                </a:solidFill>
              </a:rPr>
              <a:t>16-25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34" name="Oval 44">
            <a:extLst>
              <a:ext uri="{FF2B5EF4-FFF2-40B4-BE49-F238E27FC236}">
                <a16:creationId xmlns:a16="http://schemas.microsoft.com/office/drawing/2014/main" xmlns="" id="{B162EE26-7003-1442-93F5-97EAEFF33A59}"/>
              </a:ext>
            </a:extLst>
          </p:cNvPr>
          <p:cNvSpPr/>
          <p:nvPr/>
        </p:nvSpPr>
        <p:spPr>
          <a:xfrm>
            <a:off x="10350093" y="3445640"/>
            <a:ext cx="903767" cy="413665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>
                <a:solidFill>
                  <a:schemeClr val="bg1"/>
                </a:solidFill>
              </a:rPr>
              <a:t>18-35</a:t>
            </a:r>
          </a:p>
        </p:txBody>
      </p:sp>
      <p:sp>
        <p:nvSpPr>
          <p:cNvPr id="35" name="TextBox 45">
            <a:extLst>
              <a:ext uri="{FF2B5EF4-FFF2-40B4-BE49-F238E27FC236}">
                <a16:creationId xmlns:a16="http://schemas.microsoft.com/office/drawing/2014/main" xmlns="" id="{CDCD28D8-A47F-C742-8F15-6F04F42EDBBE}"/>
              </a:ext>
            </a:extLst>
          </p:cNvPr>
          <p:cNvSpPr txBox="1"/>
          <p:nvPr/>
        </p:nvSpPr>
        <p:spPr>
          <a:xfrm>
            <a:off x="1067059" y="3850128"/>
            <a:ext cx="333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Of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7" name="U-turn Arrow 47">
            <a:extLst>
              <a:ext uri="{FF2B5EF4-FFF2-40B4-BE49-F238E27FC236}">
                <a16:creationId xmlns:a16="http://schemas.microsoft.com/office/drawing/2014/main" xmlns="" id="{9ACA192D-D7AA-7F41-B803-F8B2683E71BC}"/>
              </a:ext>
            </a:extLst>
          </p:cNvPr>
          <p:cNvSpPr/>
          <p:nvPr/>
        </p:nvSpPr>
        <p:spPr>
          <a:xfrm flipV="1">
            <a:off x="4072380" y="3900244"/>
            <a:ext cx="4036332" cy="593679"/>
          </a:xfrm>
          <a:prstGeom prst="uturnArrow">
            <a:avLst>
              <a:gd name="adj1" fmla="val 5299"/>
              <a:gd name="adj2" fmla="val 10672"/>
              <a:gd name="adj3" fmla="val 10672"/>
              <a:gd name="adj4" fmla="val 43750"/>
              <a:gd name="adj5" fmla="val 75000"/>
            </a:avLst>
          </a:prstGeom>
          <a:solidFill>
            <a:srgbClr val="2B2928"/>
          </a:solidFill>
          <a:ln w="9525">
            <a:solidFill>
              <a:srgbClr val="2B29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8" name="TextBox 48">
            <a:extLst>
              <a:ext uri="{FF2B5EF4-FFF2-40B4-BE49-F238E27FC236}">
                <a16:creationId xmlns:a16="http://schemas.microsoft.com/office/drawing/2014/main" xmlns="" id="{2D120B09-359F-9C49-B1B5-87A96032073A}"/>
              </a:ext>
            </a:extLst>
          </p:cNvPr>
          <p:cNvSpPr txBox="1"/>
          <p:nvPr/>
        </p:nvSpPr>
        <p:spPr>
          <a:xfrm>
            <a:off x="4754185" y="4239347"/>
            <a:ext cx="2647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GO = goedkeuring ouders EN kinderarts</a:t>
            </a:r>
          </a:p>
        </p:txBody>
      </p:sp>
      <p:sp>
        <p:nvSpPr>
          <p:cNvPr id="39" name="U-turn Arrow 49">
            <a:extLst>
              <a:ext uri="{FF2B5EF4-FFF2-40B4-BE49-F238E27FC236}">
                <a16:creationId xmlns:a16="http://schemas.microsoft.com/office/drawing/2014/main" xmlns="" id="{DF86CB31-61E3-3749-9308-8CE794F454C1}"/>
              </a:ext>
            </a:extLst>
          </p:cNvPr>
          <p:cNvSpPr/>
          <p:nvPr/>
        </p:nvSpPr>
        <p:spPr>
          <a:xfrm flipV="1">
            <a:off x="8683635" y="4070021"/>
            <a:ext cx="2421140" cy="428203"/>
          </a:xfrm>
          <a:prstGeom prst="uturnArrow">
            <a:avLst>
              <a:gd name="adj1" fmla="val 5299"/>
              <a:gd name="adj2" fmla="val 10672"/>
              <a:gd name="adj3" fmla="val 10672"/>
              <a:gd name="adj4" fmla="val 43750"/>
              <a:gd name="adj5" fmla="val 100000"/>
            </a:avLst>
          </a:prstGeom>
          <a:solidFill>
            <a:srgbClr val="2B2928"/>
          </a:solidFill>
          <a:ln w="9525">
            <a:solidFill>
              <a:srgbClr val="2B29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40" name="TextBox 50">
            <a:extLst>
              <a:ext uri="{FF2B5EF4-FFF2-40B4-BE49-F238E27FC236}">
                <a16:creationId xmlns:a16="http://schemas.microsoft.com/office/drawing/2014/main" xmlns="" id="{3DF4C193-6C92-FC40-95AE-395C0E4354C2}"/>
              </a:ext>
            </a:extLst>
          </p:cNvPr>
          <p:cNvSpPr txBox="1"/>
          <p:nvPr/>
        </p:nvSpPr>
        <p:spPr>
          <a:xfrm>
            <a:off x="8744810" y="4213027"/>
            <a:ext cx="20571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GO = goedkeuring AYA EN arts</a:t>
            </a:r>
          </a:p>
        </p:txBody>
      </p:sp>
    </p:spTree>
    <p:extLst>
      <p:ext uri="{BB962C8B-B14F-4D97-AF65-F5344CB8AC3E}">
        <p14:creationId xmlns:p14="http://schemas.microsoft.com/office/powerpoint/2010/main" val="253573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Innovatieve aanpak UZ Gent</a:t>
            </a:r>
            <a:endParaRPr lang="nl-BE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Ziekenhuisbreed</a:t>
            </a:r>
            <a:endParaRPr lang="nl-BE" dirty="0" smtClean="0"/>
          </a:p>
          <a:p>
            <a:endParaRPr lang="nl-BE" dirty="0" smtClean="0"/>
          </a:p>
          <a:p>
            <a:r>
              <a:rPr lang="nl-BE" dirty="0" smtClean="0"/>
              <a:t>Centrale coördinator en </a:t>
            </a:r>
            <a:r>
              <a:rPr lang="nl-BE" dirty="0" smtClean="0"/>
              <a:t>transitie-verpleegkundigen</a:t>
            </a:r>
          </a:p>
          <a:p>
            <a:pPr marL="0" indent="0">
              <a:buNone/>
            </a:pPr>
            <a:endParaRPr lang="nl-BE" dirty="0"/>
          </a:p>
          <a:p>
            <a:r>
              <a:rPr lang="nl-BE" dirty="0" smtClean="0"/>
              <a:t>Hoe?</a:t>
            </a:r>
          </a:p>
          <a:p>
            <a:pPr lvl="1"/>
            <a:r>
              <a:rPr lang="nl-BE" dirty="0" smtClean="0"/>
              <a:t>Via een breed gedragen aanpak o.b.v. een </a:t>
            </a:r>
            <a:r>
              <a:rPr lang="nl-BE" b="1" u="sng" dirty="0" smtClean="0"/>
              <a:t>transitie-portfolio</a:t>
            </a:r>
            <a:endParaRPr lang="nl-BE" b="1" u="sng" dirty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5069" y="4264177"/>
            <a:ext cx="2377646" cy="1912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021261"/>
      </p:ext>
    </p:extLst>
  </p:cSld>
  <p:clrMapOvr>
    <a:masterClrMapping/>
  </p:clrMapOvr>
</p:sld>
</file>

<file path=ppt/theme/theme1.xml><?xml version="1.0" encoding="utf-8"?>
<a:theme xmlns:a="http://schemas.openxmlformats.org/drawingml/2006/main" name="UZ_Gent">
  <a:themeElements>
    <a:clrScheme name="UZ_Gent">
      <a:dk1>
        <a:sysClr val="windowText" lastClr="000000"/>
      </a:dk1>
      <a:lt1>
        <a:sysClr val="window" lastClr="FFFFFF"/>
      </a:lt1>
      <a:dk2>
        <a:srgbClr val="1E64C8"/>
      </a:dk2>
      <a:lt2>
        <a:srgbClr val="E7E6E6"/>
      </a:lt2>
      <a:accent1>
        <a:srgbClr val="1E64C8"/>
      </a:accent1>
      <a:accent2>
        <a:srgbClr val="E7E6E6"/>
      </a:accent2>
      <a:accent3>
        <a:srgbClr val="1E64C8"/>
      </a:accent3>
      <a:accent4>
        <a:srgbClr val="F2F2F2"/>
      </a:accent4>
      <a:accent5>
        <a:srgbClr val="1E64C8"/>
      </a:accent5>
      <a:accent6>
        <a:srgbClr val="7F7F7F"/>
      </a:accent6>
      <a:hlink>
        <a:srgbClr val="000000"/>
      </a:hlink>
      <a:folHlink>
        <a:srgbClr val="000000"/>
      </a:folHlink>
    </a:clrScheme>
    <a:fontScheme name="UZ_Ge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uz_breedbeeld.potx" id="{7702D98A-C9D6-46AF-93AB-87771A51C192}" vid="{0D0DA8DB-D5E5-43EF-9091-93D31D037CCF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ZG Document" ma:contentTypeID="0x0101005811507AE97540BE9341F835BA50A44700CFD78B7E2B8DDE44A6ED38A06DBF5AA5" ma:contentTypeVersion="29" ma:contentTypeDescription="Een nieuw document maken." ma:contentTypeScope="" ma:versionID="875dae390347d21ec759f44b7ba8c8d1">
  <xsd:schema xmlns:xsd="http://www.w3.org/2001/XMLSchema" xmlns:xs="http://www.w3.org/2001/XMLSchema" xmlns:p="http://schemas.microsoft.com/office/2006/metadata/properties" xmlns:ns2="5414dcef-00a9-4546-bb64-f540b7816a02" xmlns:ns3="05a9a014-8e83-4b81-a09e-90a8e79c7c6a" targetNamespace="http://schemas.microsoft.com/office/2006/metadata/properties" ma:root="true" ma:fieldsID="03c35221d559cf85ee892d5046053f26" ns2:_="" ns3:_="">
    <xsd:import namespace="5414dcef-00a9-4546-bb64-f540b7816a02"/>
    <xsd:import namespace="05a9a014-8e83-4b81-a09e-90a8e79c7c6a"/>
    <xsd:element name="properties">
      <xsd:complexType>
        <xsd:sequence>
          <xsd:element name="documentManagement">
            <xsd:complexType>
              <xsd:all>
                <xsd:element ref="ns2:UZGDescription" minOccurs="0"/>
                <xsd:element ref="ns3:TaxKeywordTaxHTField" minOccurs="0"/>
                <xsd:element ref="ns3:_dlc_DocId" minOccurs="0"/>
                <xsd:element ref="ns3:_dlc_DocIdUrl" minOccurs="0"/>
                <xsd:element ref="ns3:_dlc_DocIdPersistId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14dcef-00a9-4546-bb64-f540b7816a02" elementFormDefault="qualified">
    <xsd:import namespace="http://schemas.microsoft.com/office/2006/documentManagement/types"/>
    <xsd:import namespace="http://schemas.microsoft.com/office/infopath/2007/PartnerControls"/>
    <xsd:element name="UZGDescription" ma:index="8" nillable="true" ma:displayName="Beschrijving" ma:internalName="UZGDescription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a9a014-8e83-4b81-a09e-90a8e79c7c6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0" nillable="true" ma:taxonomy="true" ma:internalName="TaxKeywordTaxHTField" ma:taxonomyFieldName="TaxKeyword" ma:displayName="Trefwoorden" ma:fieldId="{23f27201-bee3-471e-b2e7-b64fd8b7ca38}" ma:taxonomyMulti="true" ma:sspId="d827be2f-2bae-4375-8dba-54ae5ec4153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_dlc_DocId" ma:index="11" nillable="true" ma:displayName="Waarde van de document-id" ma:description="De waarde van de document-id die aan dit item is toegewezen." ma:internalName="_dlc_DocId" ma:readOnly="true">
      <xsd:simpleType>
        <xsd:restriction base="dms:Text"/>
      </xsd:simpleType>
    </xsd:element>
    <xsd:element name="_dlc_DocIdUrl" ma:index="12" nillable="true" ma:displayName="Document-id" ma:description="Permanente koppeling naar dit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Id blijven behouden" ma:description="Id behouden tijdens toevoegen." ma:hidden="true" ma:internalName="_dlc_DocIdPersistId" ma:readOnly="true">
      <xsd:simpleType>
        <xsd:restriction base="dms:Boolean"/>
      </xsd:simpleType>
    </xsd:element>
    <xsd:element name="TaxCatchAll" ma:index="14" nillable="true" ma:displayName="Taxonomy Catch All Column" ma:hidden="true" ma:list="{777de36d-bb78-4281-bcbb-1cc4ae77640a}" ma:internalName="TaxCatchAll" ma:showField="CatchAllData" ma:web="5414dcef-00a9-4546-bb64-f540b7816a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UZGDescription xmlns="5414dcef-00a9-4546-bb64-f540b7816a02" xsi:nil="true"/>
    <TaxKeywordTaxHTField xmlns="05a9a014-8e83-4b81-a09e-90a8e79c7c6a">
      <Terms xmlns="http://schemas.microsoft.com/office/infopath/2007/PartnerControls"/>
    </TaxKeywordTaxHTField>
    <TaxCatchAll xmlns="05a9a014-8e83-4b81-a09e-90a8e79c7c6a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/>
</file>

<file path=customXml/item5.xml><?xml version="1.0" encoding="utf-8"?>
<?mso-contentType ?>
<SharedContentType xmlns="Microsoft.SharePoint.Taxonomy.ContentTypeSync" SourceId="d827be2f-2bae-4375-8dba-54ae5ec41532" ContentTypeId="0x0101005811507AE97540BE9341F835BA50A447" PreviousValue="false"/>
</file>

<file path=customXml/itemProps1.xml><?xml version="1.0" encoding="utf-8"?>
<ds:datastoreItem xmlns:ds="http://schemas.openxmlformats.org/officeDocument/2006/customXml" ds:itemID="{08A12492-28E8-491E-A6F9-115A90791D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14dcef-00a9-4546-bb64-f540b7816a02"/>
    <ds:schemaRef ds:uri="05a9a014-8e83-4b81-a09e-90a8e79c7c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D213639-F900-46C1-A5BF-6E55081B2807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05a9a014-8e83-4b81-a09e-90a8e79c7c6a"/>
    <ds:schemaRef ds:uri="5414dcef-00a9-4546-bb64-f540b7816a0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269C4DA-103D-44AD-B585-F622183C082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21515F9D-77D6-4C88-B360-17B6723AF167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C76CDB83-B7C9-448B-9DE9-69737BE63F00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uz_breedbeeld</Template>
  <TotalTime>1545</TotalTime>
  <Words>480</Words>
  <Application>Microsoft Office PowerPoint</Application>
  <PresentationFormat>Breedbeeld</PresentationFormat>
  <Paragraphs>213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20" baseType="lpstr">
      <vt:lpstr>Arial</vt:lpstr>
      <vt:lpstr>Calibri</vt:lpstr>
      <vt:lpstr>Helvetica</vt:lpstr>
      <vt:lpstr>Webdings</vt:lpstr>
      <vt:lpstr>Wingdings</vt:lpstr>
      <vt:lpstr>UZ_Gent</vt:lpstr>
      <vt:lpstr>PowerPoint-presentatie</vt:lpstr>
      <vt:lpstr>Transfer of Transitie</vt:lpstr>
      <vt:lpstr>Verschil in zorg?</vt:lpstr>
      <vt:lpstr>Gevolgen van Transfer</vt:lpstr>
      <vt:lpstr>Cijfers UZ Gent</vt:lpstr>
      <vt:lpstr>Cijfers UZ Gent (ruwe data)</vt:lpstr>
      <vt:lpstr>Barrières en Facilitators</vt:lpstr>
      <vt:lpstr>PowerPoint-presentatie</vt:lpstr>
      <vt:lpstr>Innovatieve aanpak UZ Gent</vt:lpstr>
      <vt:lpstr>Steunaanvraag Transitie</vt:lpstr>
      <vt:lpstr>Ontwikkeling materiaal</vt:lpstr>
      <vt:lpstr>Ontwikkeling materiaal</vt:lpstr>
      <vt:lpstr>Beoogde doelstellingen</vt:lpstr>
      <vt:lpstr>PowerPoint-presentatie</vt:lpstr>
    </vt:vector>
  </TitlesOfParts>
  <Company>UZ Gent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Schaballie heidi</dc:creator>
  <cp:lastModifiedBy>Vanden Wyngaert Karsten</cp:lastModifiedBy>
  <cp:revision>110</cp:revision>
  <dcterms:created xsi:type="dcterms:W3CDTF">2020-12-04T12:54:04Z</dcterms:created>
  <dcterms:modified xsi:type="dcterms:W3CDTF">2022-01-10T09:45:03Z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xKeyword">
    <vt:lpwstr/>
  </property>
  <property fmtid="{D5CDD505-2E9C-101B-9397-08002B2CF9AE}" pid="3" name="ContentTypeId">
    <vt:lpwstr>0x0101005811507AE97540BE9341F835BA50A44700CFD78B7E2B8DDE44A6ED38A06DBF5AA5</vt:lpwstr>
  </property>
  <property fmtid="{D5CDD505-2E9C-101B-9397-08002B2CF9AE}" pid="4" name="Soort">
    <vt:lpwstr>PowerPoint</vt:lpwstr>
  </property>
</Properties>
</file>