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Override5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6.xml" ContentType="application/vnd.openxmlformats-officedocument.themeOverr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7.xml" ContentType="application/vnd.openxmlformats-officedocument.themeOverrid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8.xml" ContentType="application/vnd.openxmlformats-officedocument.themeOverrid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9.xml" ContentType="application/vnd.openxmlformats-officedocument.themeOverrid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1.xml" ContentType="application/vnd.openxmlformats-officedocument.themeOverride+xml"/>
  <Override PartName="/ppt/notesSlides/notesSlide2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rts/chart2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4.xml" ContentType="application/vnd.openxmlformats-officedocument.drawingml.chart+xml"/>
  <Override PartName="/ppt/theme/themeOverride13.xml" ContentType="application/vnd.openxmlformats-officedocument.themeOverride+xml"/>
  <Override PartName="/ppt/charts/chart25.xml" ContentType="application/vnd.openxmlformats-officedocument.drawingml.chart+xml"/>
  <Override PartName="/ppt/theme/themeOverride14.xml" ContentType="application/vnd.openxmlformats-officedocument.themeOverride+xml"/>
  <Override PartName="/ppt/charts/chart2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7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564" r:id="rId2"/>
    <p:sldId id="671" r:id="rId3"/>
    <p:sldId id="672" r:id="rId4"/>
    <p:sldId id="673" r:id="rId5"/>
    <p:sldId id="533" r:id="rId6"/>
    <p:sldId id="641" r:id="rId7"/>
    <p:sldId id="640" r:id="rId8"/>
    <p:sldId id="639" r:id="rId9"/>
    <p:sldId id="634" r:id="rId10"/>
    <p:sldId id="653" r:id="rId11"/>
    <p:sldId id="537" r:id="rId12"/>
    <p:sldId id="454" r:id="rId13"/>
    <p:sldId id="651" r:id="rId14"/>
    <p:sldId id="658" r:id="rId15"/>
    <p:sldId id="586" r:id="rId16"/>
    <p:sldId id="600" r:id="rId17"/>
    <p:sldId id="591" r:id="rId18"/>
    <p:sldId id="587" r:id="rId19"/>
    <p:sldId id="601" r:id="rId20"/>
    <p:sldId id="624" r:id="rId21"/>
    <p:sldId id="604" r:id="rId22"/>
    <p:sldId id="619" r:id="rId23"/>
    <p:sldId id="333" r:id="rId24"/>
    <p:sldId id="348" r:id="rId25"/>
    <p:sldId id="599" r:id="rId26"/>
    <p:sldId id="399" r:id="rId27"/>
    <p:sldId id="654" r:id="rId28"/>
    <p:sldId id="655" r:id="rId29"/>
    <p:sldId id="602" r:id="rId30"/>
    <p:sldId id="642" r:id="rId31"/>
    <p:sldId id="660" r:id="rId32"/>
    <p:sldId id="623" r:id="rId33"/>
    <p:sldId id="631" r:id="rId34"/>
    <p:sldId id="502" r:id="rId35"/>
    <p:sldId id="608" r:id="rId36"/>
    <p:sldId id="606" r:id="rId37"/>
    <p:sldId id="626" r:id="rId38"/>
    <p:sldId id="469" r:id="rId39"/>
    <p:sldId id="669" r:id="rId40"/>
    <p:sldId id="630" r:id="rId41"/>
    <p:sldId id="645" r:id="rId42"/>
    <p:sldId id="644" r:id="rId43"/>
    <p:sldId id="616" r:id="rId44"/>
    <p:sldId id="610" r:id="rId45"/>
    <p:sldId id="544" r:id="rId46"/>
    <p:sldId id="609" r:id="rId47"/>
    <p:sldId id="647" r:id="rId48"/>
    <p:sldId id="661" r:id="rId49"/>
    <p:sldId id="662" r:id="rId5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 Cantillon" initials="BC" lastIdx="6" clrIdx="0">
    <p:extLst>
      <p:ext uri="{19B8F6BF-5375-455C-9EA6-DF929625EA0E}">
        <p15:presenceInfo xmlns:p15="http://schemas.microsoft.com/office/powerpoint/2012/main" userId="S::BCantillon@ad.ua.ac.be::5e2ffc66-7d57-46b1-8c0d-c7f1adac92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6" autoAdjust="0"/>
    <p:restoredTop sz="91768" autoAdjust="0"/>
  </p:normalViewPr>
  <p:slideViewPr>
    <p:cSldViewPr snapToGrid="0">
      <p:cViewPr varScale="1">
        <p:scale>
          <a:sx n="61" d="100"/>
          <a:sy n="61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.ad.ua.ac.be\Homedir_personeel\SaKuypers\CSB\Onderwijstaken\Samenleving,%20feiten%20en%20problemen%202020\Nieuwe%20figure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7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8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9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0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1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FARAH\Desktop\UA\ua%20opdrachten\Australi&#235;%20conferentie\Australi&#235;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2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4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.ad.ua.ac.be\SaKuypers\CSB\Onderwijstaken\Samenleving,%20feiten%20en%20problemen%202020\Nieuwe%20figuren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3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1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cantillon\AppData\Local\Microsoft\Windows\INetCache\IE\4SYDQ2UG\Graphiques%20et%20tableaux%20mis%20&#224;%20jour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.ad.ua.ac.be\SaKuypers\CSB\Onderwijstaken\Samenleving,%20feiten%20en%20problemen%202020\Nieuwe%20figure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087023278600756E-2"/>
          <c:y val="6.4686856806821527E-2"/>
          <c:w val="0.87463395170536329"/>
          <c:h val="0.550481447096384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'aangepaste grafieken_BV15'!$C$74</c:f>
              <c:strCache>
                <c:ptCount val="1"/>
                <c:pt idx="0">
                  <c:v>Niet uit te stellen uitgaven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c:spPr>
          <c:invertIfNegative val="0"/>
          <c:cat>
            <c:multiLvlStrRef>
              <c:f>'aangepaste grafieken_BV15'!$A$75:$B$83</c:f>
              <c:multiLvlStrCache>
                <c:ptCount val="8"/>
                <c:lvl>
                  <c:pt idx="1">
                    <c:v>RB private huur</c:v>
                  </c:pt>
                  <c:pt idx="2">
                    <c:v>RB sociale huur</c:v>
                  </c:pt>
                  <c:pt idx="6">
                    <c:v>RB private  huur</c:v>
                  </c:pt>
                  <c:pt idx="7">
                    <c:v>RB sociale huur</c:v>
                  </c:pt>
                </c:lvl>
                <c:lvl>
                  <c:pt idx="0">
                    <c:v>Alleenstaande</c:v>
                  </c:pt>
                  <c:pt idx="5">
                    <c:v>alleenstaande met 1 kind</c:v>
                  </c:pt>
                </c:lvl>
              </c:multiLvlStrCache>
            </c:multiLvlStrRef>
          </c:cat>
          <c:val>
            <c:numRef>
              <c:f>'aangepaste grafieken_BV15'!$C$75:$C$83</c:f>
              <c:numCache>
                <c:formatCode>General</c:formatCode>
                <c:ptCount val="9"/>
                <c:pt idx="0">
                  <c:v>0</c:v>
                </c:pt>
                <c:pt idx="1">
                  <c:v>1070.3536289319632</c:v>
                </c:pt>
                <c:pt idx="2">
                  <c:v>723.69593213915584</c:v>
                </c:pt>
                <c:pt idx="3">
                  <c:v>0</c:v>
                </c:pt>
                <c:pt idx="5">
                  <c:v>0</c:v>
                </c:pt>
                <c:pt idx="6">
                  <c:v>1404.5375670426999</c:v>
                </c:pt>
                <c:pt idx="7">
                  <c:v>990.02034971221156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1E-4F82-95D7-17F306EE534B}"/>
            </c:ext>
          </c:extLst>
        </c:ser>
        <c:ser>
          <c:idx val="1"/>
          <c:order val="1"/>
          <c:tx>
            <c:strRef>
              <c:f>'aangepaste grafieken_BV15'!$D$74</c:f>
              <c:strCache>
                <c:ptCount val="1"/>
                <c:pt idx="0">
                  <c:v>Tijdelijk uit te stellen uitgaven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c:spPr>
          <c:invertIfNegative val="0"/>
          <c:cat>
            <c:multiLvlStrRef>
              <c:f>'aangepaste grafieken_BV15'!$A$75:$B$83</c:f>
              <c:multiLvlStrCache>
                <c:ptCount val="8"/>
                <c:lvl>
                  <c:pt idx="1">
                    <c:v>RB private huur</c:v>
                  </c:pt>
                  <c:pt idx="2">
                    <c:v>RB sociale huur</c:v>
                  </c:pt>
                  <c:pt idx="6">
                    <c:v>RB private  huur</c:v>
                  </c:pt>
                  <c:pt idx="7">
                    <c:v>RB sociale huur</c:v>
                  </c:pt>
                </c:lvl>
                <c:lvl>
                  <c:pt idx="0">
                    <c:v>Alleenstaande</c:v>
                  </c:pt>
                  <c:pt idx="5">
                    <c:v>alleenstaande met 1 kind</c:v>
                  </c:pt>
                </c:lvl>
              </c:multiLvlStrCache>
            </c:multiLvlStrRef>
          </c:cat>
          <c:val>
            <c:numRef>
              <c:f>'aangepaste grafieken_BV15'!$D$75:$D$83</c:f>
              <c:numCache>
                <c:formatCode>General</c:formatCode>
                <c:ptCount val="9"/>
                <c:pt idx="0">
                  <c:v>0</c:v>
                </c:pt>
                <c:pt idx="1">
                  <c:v>120.72759248143245</c:v>
                </c:pt>
                <c:pt idx="2">
                  <c:v>121.81731123143244</c:v>
                </c:pt>
                <c:pt idx="3">
                  <c:v>0</c:v>
                </c:pt>
                <c:pt idx="5">
                  <c:v>0</c:v>
                </c:pt>
                <c:pt idx="6">
                  <c:v>182.06920012032131</c:v>
                </c:pt>
                <c:pt idx="7">
                  <c:v>182.06920012032131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1E-4F82-95D7-17F306EE534B}"/>
            </c:ext>
          </c:extLst>
        </c:ser>
        <c:ser>
          <c:idx val="2"/>
          <c:order val="2"/>
          <c:tx>
            <c:strRef>
              <c:f>'aangepaste grafieken_BV15'!$E$74</c:f>
              <c:strCache>
                <c:ptCount val="1"/>
                <c:pt idx="0">
                  <c:v>Lockdowngevoelige uitgaven 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c:spPr>
          <c:invertIfNegative val="0"/>
          <c:cat>
            <c:multiLvlStrRef>
              <c:f>'aangepaste grafieken_BV15'!$A$75:$B$83</c:f>
              <c:multiLvlStrCache>
                <c:ptCount val="8"/>
                <c:lvl>
                  <c:pt idx="1">
                    <c:v>RB private huur</c:v>
                  </c:pt>
                  <c:pt idx="2">
                    <c:v>RB sociale huur</c:v>
                  </c:pt>
                  <c:pt idx="6">
                    <c:v>RB private  huur</c:v>
                  </c:pt>
                  <c:pt idx="7">
                    <c:v>RB sociale huur</c:v>
                  </c:pt>
                </c:lvl>
                <c:lvl>
                  <c:pt idx="0">
                    <c:v>Alleenstaande</c:v>
                  </c:pt>
                  <c:pt idx="5">
                    <c:v>alleenstaande met 1 kind</c:v>
                  </c:pt>
                </c:lvl>
              </c:multiLvlStrCache>
            </c:multiLvlStrRef>
          </c:cat>
          <c:val>
            <c:numRef>
              <c:f>'aangepaste grafieken_BV15'!$E$75:$E$83</c:f>
              <c:numCache>
                <c:formatCode>General</c:formatCode>
                <c:ptCount val="9"/>
                <c:pt idx="0">
                  <c:v>0</c:v>
                </c:pt>
                <c:pt idx="1">
                  <c:v>144.26170888508256</c:v>
                </c:pt>
                <c:pt idx="2">
                  <c:v>143.87112891171876</c:v>
                </c:pt>
                <c:pt idx="3">
                  <c:v>0</c:v>
                </c:pt>
                <c:pt idx="5">
                  <c:v>0</c:v>
                </c:pt>
                <c:pt idx="6">
                  <c:v>235.09146017172782</c:v>
                </c:pt>
                <c:pt idx="7">
                  <c:v>235.09146017172782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1E-4F82-95D7-17F306EE53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9054016"/>
        <c:axId val="509054576"/>
      </c:barChart>
      <c:lineChart>
        <c:grouping val="standard"/>
        <c:varyColors val="0"/>
        <c:ser>
          <c:idx val="6"/>
          <c:order val="3"/>
          <c:tx>
            <c:strRef>
              <c:f>'aangepaste grafieken_BV15'!$I$74</c:f>
              <c:strCache>
                <c:ptCount val="1"/>
                <c:pt idx="0">
                  <c:v>werkloos</c:v>
                </c:pt>
              </c:strCache>
            </c:strRef>
          </c:tx>
          <c:spPr>
            <a:ln w="2222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'aangepaste grafieken_BV15'!$A$75:$B$83</c:f>
              <c:multiLvlStrCache>
                <c:ptCount val="8"/>
                <c:lvl>
                  <c:pt idx="1">
                    <c:v>RB private huur</c:v>
                  </c:pt>
                  <c:pt idx="2">
                    <c:v>RB sociale huur</c:v>
                  </c:pt>
                  <c:pt idx="6">
                    <c:v>RB private  huur</c:v>
                  </c:pt>
                  <c:pt idx="7">
                    <c:v>RB sociale huur</c:v>
                  </c:pt>
                </c:lvl>
                <c:lvl>
                  <c:pt idx="0">
                    <c:v>Alleenstaande</c:v>
                  </c:pt>
                  <c:pt idx="5">
                    <c:v>alleenstaande met 1 kind</c:v>
                  </c:pt>
                </c:lvl>
              </c:multiLvlStrCache>
            </c:multiLvlStrRef>
          </c:cat>
          <c:val>
            <c:numRef>
              <c:f>'aangepaste grafieken_BV15'!$I$75:$I$83</c:f>
              <c:numCache>
                <c:formatCode>General</c:formatCode>
                <c:ptCount val="9"/>
                <c:pt idx="0">
                  <c:v>1069.9000244140625</c:v>
                </c:pt>
                <c:pt idx="1">
                  <c:v>1069.9000244140625</c:v>
                </c:pt>
                <c:pt idx="2">
                  <c:v>1069.9000244140625</c:v>
                </c:pt>
                <c:pt idx="3">
                  <c:v>1069.9000244140625</c:v>
                </c:pt>
                <c:pt idx="5">
                  <c:v>1451.6300048828125</c:v>
                </c:pt>
                <c:pt idx="6">
                  <c:v>1451.6300048828125</c:v>
                </c:pt>
                <c:pt idx="7">
                  <c:v>1451.6300048828125</c:v>
                </c:pt>
                <c:pt idx="8">
                  <c:v>1451.6300048828125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41E-4F82-95D7-17F306EE53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9054016"/>
        <c:axId val="509054576"/>
      </c:lineChart>
      <c:catAx>
        <c:axId val="50905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09054576"/>
        <c:crosses val="autoZero"/>
        <c:auto val="1"/>
        <c:lblAlgn val="ctr"/>
        <c:lblOffset val="100"/>
        <c:noMultiLvlLbl val="0"/>
      </c:catAx>
      <c:valAx>
        <c:axId val="50905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09054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332441045895559E-2"/>
          <c:y val="0.86897139682357227"/>
          <c:w val="0.92421727030753598"/>
          <c:h val="0.120075846149928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16753414297789E-2"/>
          <c:y val="3.7800687285223365E-2"/>
          <c:w val="0.92097370879487517"/>
          <c:h val="0.70058879238033389"/>
        </c:manualLayout>
      </c:layout>
      <c:lineChart>
        <c:grouping val="standard"/>
        <c:varyColors val="0"/>
        <c:ser>
          <c:idx val="7"/>
          <c:order val="0"/>
          <c:tx>
            <c:strRef>
              <c:f>'TWS%'!$A$21</c:f>
              <c:strCache>
                <c:ptCount val="1"/>
                <c:pt idx="0">
                  <c:v>Zweden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'TWS%'!$N$12:$AL$12</c:f>
              <c:strCach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</c:strCache>
            </c:strRef>
          </c:cat>
          <c:val>
            <c:numRef>
              <c:f>'TWS%'!$N$21:$AL$21</c:f>
              <c:numCache>
                <c:formatCode>#,##0.0</c:formatCode>
                <c:ptCount val="25"/>
                <c:pt idx="0">
                  <c:v>76.2</c:v>
                </c:pt>
                <c:pt idx="1">
                  <c:v>75</c:v>
                </c:pt>
                <c:pt idx="2">
                  <c:v>73.8</c:v>
                </c:pt>
                <c:pt idx="3">
                  <c:v>74</c:v>
                </c:pt>
                <c:pt idx="4">
                  <c:v>75.8</c:v>
                </c:pt>
                <c:pt idx="5">
                  <c:v>76.3</c:v>
                </c:pt>
                <c:pt idx="6">
                  <c:v>78.900000000000006</c:v>
                </c:pt>
                <c:pt idx="7">
                  <c:v>78.8</c:v>
                </c:pt>
                <c:pt idx="8">
                  <c:v>78.5</c:v>
                </c:pt>
                <c:pt idx="9">
                  <c:v>77.8</c:v>
                </c:pt>
                <c:pt idx="10">
                  <c:v>78.099999999999994</c:v>
                </c:pt>
                <c:pt idx="11">
                  <c:v>78.8</c:v>
                </c:pt>
                <c:pt idx="12">
                  <c:v>80.099999999999994</c:v>
                </c:pt>
                <c:pt idx="13">
                  <c:v>80.400000000000006</c:v>
                </c:pt>
                <c:pt idx="14">
                  <c:v>78.3</c:v>
                </c:pt>
                <c:pt idx="15">
                  <c:v>78.099999999999994</c:v>
                </c:pt>
                <c:pt idx="16">
                  <c:v>79.400000000000006</c:v>
                </c:pt>
                <c:pt idx="17">
                  <c:v>79.400000000000006</c:v>
                </c:pt>
                <c:pt idx="18">
                  <c:v>79.8</c:v>
                </c:pt>
                <c:pt idx="19">
                  <c:v>80</c:v>
                </c:pt>
                <c:pt idx="20">
                  <c:v>80.5</c:v>
                </c:pt>
                <c:pt idx="21">
                  <c:v>81.2</c:v>
                </c:pt>
                <c:pt idx="22">
                  <c:v>81.8</c:v>
                </c:pt>
                <c:pt idx="23">
                  <c:v>82.4</c:v>
                </c:pt>
                <c:pt idx="24">
                  <c:v>82.1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DD-48F4-B73A-7F2D4BCC242A}"/>
            </c:ext>
          </c:extLst>
        </c:ser>
        <c:ser>
          <c:idx val="2"/>
          <c:order val="1"/>
          <c:tx>
            <c:strRef>
              <c:f>'TWS%'!$A$16</c:f>
              <c:strCache>
                <c:ptCount val="1"/>
                <c:pt idx="0">
                  <c:v>Duitsland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'TWS%'!$N$12:$AL$12</c:f>
              <c:strCach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</c:strCache>
            </c:strRef>
          </c:cat>
          <c:val>
            <c:numRef>
              <c:f>'TWS%'!$N$16:$AL$16</c:f>
              <c:numCache>
                <c:formatCode>#,##0.0</c:formatCode>
                <c:ptCount val="25"/>
                <c:pt idx="0">
                  <c:v>67.7</c:v>
                </c:pt>
                <c:pt idx="1">
                  <c:v>67.2</c:v>
                </c:pt>
                <c:pt idx="2">
                  <c:v>66.8</c:v>
                </c:pt>
                <c:pt idx="3">
                  <c:v>67</c:v>
                </c:pt>
                <c:pt idx="4">
                  <c:v>68.099999999999994</c:v>
                </c:pt>
                <c:pt idx="5">
                  <c:v>68.7</c:v>
                </c:pt>
                <c:pt idx="6">
                  <c:v>69.099999999999994</c:v>
                </c:pt>
                <c:pt idx="7">
                  <c:v>68.8</c:v>
                </c:pt>
                <c:pt idx="8">
                  <c:v>68.400000000000006</c:v>
                </c:pt>
                <c:pt idx="9">
                  <c:v>67.900000000000006</c:v>
                </c:pt>
                <c:pt idx="10">
                  <c:v>69.400000000000006</c:v>
                </c:pt>
                <c:pt idx="11">
                  <c:v>71.099999999999994</c:v>
                </c:pt>
                <c:pt idx="12">
                  <c:v>72.900000000000006</c:v>
                </c:pt>
                <c:pt idx="13">
                  <c:v>74</c:v>
                </c:pt>
                <c:pt idx="14">
                  <c:v>74.2</c:v>
                </c:pt>
                <c:pt idx="15">
                  <c:v>75</c:v>
                </c:pt>
                <c:pt idx="16">
                  <c:v>76.5</c:v>
                </c:pt>
                <c:pt idx="17">
                  <c:v>76.900000000000006</c:v>
                </c:pt>
                <c:pt idx="18">
                  <c:v>77.3</c:v>
                </c:pt>
                <c:pt idx="19">
                  <c:v>77.7</c:v>
                </c:pt>
                <c:pt idx="20">
                  <c:v>78</c:v>
                </c:pt>
                <c:pt idx="21">
                  <c:v>78.599999999999994</c:v>
                </c:pt>
                <c:pt idx="22">
                  <c:v>79.2</c:v>
                </c:pt>
                <c:pt idx="23">
                  <c:v>79.900000000000006</c:v>
                </c:pt>
                <c:pt idx="24">
                  <c:v>80.599999999999994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DD-48F4-B73A-7F2D4BCC242A}"/>
            </c:ext>
          </c:extLst>
        </c:ser>
        <c:ser>
          <c:idx val="4"/>
          <c:order val="2"/>
          <c:tx>
            <c:strRef>
              <c:f>'TWS%'!$A$18</c:f>
              <c:strCache>
                <c:ptCount val="1"/>
                <c:pt idx="0">
                  <c:v>Nederland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'TWS%'!$N$12:$AL$12</c:f>
              <c:strCach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</c:strCache>
            </c:strRef>
          </c:cat>
          <c:val>
            <c:numRef>
              <c:f>'TWS%'!$N$18:$AL$18</c:f>
              <c:numCache>
                <c:formatCode>#,##0.0</c:formatCode>
                <c:ptCount val="25"/>
                <c:pt idx="0">
                  <c:v>66.8</c:v>
                </c:pt>
                <c:pt idx="1">
                  <c:v>68</c:v>
                </c:pt>
                <c:pt idx="2">
                  <c:v>70</c:v>
                </c:pt>
                <c:pt idx="3">
                  <c:v>71.5</c:v>
                </c:pt>
                <c:pt idx="4">
                  <c:v>72.900000000000006</c:v>
                </c:pt>
                <c:pt idx="5">
                  <c:v>74.2</c:v>
                </c:pt>
                <c:pt idx="6">
                  <c:v>75.3</c:v>
                </c:pt>
                <c:pt idx="7">
                  <c:v>75.8</c:v>
                </c:pt>
                <c:pt idx="8">
                  <c:v>75.3</c:v>
                </c:pt>
                <c:pt idx="9">
                  <c:v>74.900000000000006</c:v>
                </c:pt>
                <c:pt idx="10">
                  <c:v>72.7</c:v>
                </c:pt>
                <c:pt idx="11">
                  <c:v>73.7</c:v>
                </c:pt>
                <c:pt idx="12">
                  <c:v>75.5</c:v>
                </c:pt>
                <c:pt idx="13">
                  <c:v>76.900000000000006</c:v>
                </c:pt>
                <c:pt idx="14">
                  <c:v>76.8</c:v>
                </c:pt>
                <c:pt idx="15">
                  <c:v>76.2</c:v>
                </c:pt>
                <c:pt idx="16">
                  <c:v>76.400000000000006</c:v>
                </c:pt>
                <c:pt idx="17">
                  <c:v>76.599999999999994</c:v>
                </c:pt>
                <c:pt idx="18">
                  <c:v>75.900000000000006</c:v>
                </c:pt>
                <c:pt idx="19">
                  <c:v>75.400000000000006</c:v>
                </c:pt>
                <c:pt idx="20">
                  <c:v>76.400000000000006</c:v>
                </c:pt>
                <c:pt idx="21">
                  <c:v>77.099999999999994</c:v>
                </c:pt>
                <c:pt idx="22">
                  <c:v>78</c:v>
                </c:pt>
                <c:pt idx="23">
                  <c:v>79.2</c:v>
                </c:pt>
                <c:pt idx="24">
                  <c:v>80.099999999999994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DD-48F4-B73A-7F2D4BCC242A}"/>
            </c:ext>
          </c:extLst>
        </c:ser>
        <c:ser>
          <c:idx val="1"/>
          <c:order val="3"/>
          <c:tx>
            <c:strRef>
              <c:f>'TWS%'!$A$15</c:f>
              <c:strCache>
                <c:ptCount val="1"/>
                <c:pt idx="0">
                  <c:v>Denemarken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prstDash val="lgDash"/>
              <a:round/>
            </a:ln>
            <a:effectLst/>
          </c:spPr>
          <c:marker>
            <c:symbol val="none"/>
          </c:marker>
          <c:cat>
            <c:strRef>
              <c:f>'TWS%'!$N$12:$AL$12</c:f>
              <c:strCach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</c:strCache>
            </c:strRef>
          </c:cat>
          <c:val>
            <c:numRef>
              <c:f>'TWS%'!$N$15:$AL$15</c:f>
              <c:numCache>
                <c:formatCode>#,##0.0</c:formatCode>
                <c:ptCount val="25"/>
                <c:pt idx="0">
                  <c:v>75.3</c:v>
                </c:pt>
                <c:pt idx="1">
                  <c:v>75.5</c:v>
                </c:pt>
                <c:pt idx="2">
                  <c:v>76.7</c:v>
                </c:pt>
                <c:pt idx="3">
                  <c:v>76.900000000000006</c:v>
                </c:pt>
                <c:pt idx="4">
                  <c:v>77.900000000000006</c:v>
                </c:pt>
                <c:pt idx="5">
                  <c:v>77.900000000000006</c:v>
                </c:pt>
                <c:pt idx="6">
                  <c:v>78.2</c:v>
                </c:pt>
                <c:pt idx="7">
                  <c:v>78.3</c:v>
                </c:pt>
                <c:pt idx="8">
                  <c:v>77.400000000000006</c:v>
                </c:pt>
                <c:pt idx="9">
                  <c:v>78.099999999999994</c:v>
                </c:pt>
                <c:pt idx="10">
                  <c:v>78</c:v>
                </c:pt>
                <c:pt idx="11">
                  <c:v>79.400000000000006</c:v>
                </c:pt>
                <c:pt idx="12">
                  <c:v>79</c:v>
                </c:pt>
                <c:pt idx="13">
                  <c:v>78.7</c:v>
                </c:pt>
                <c:pt idx="14">
                  <c:v>76.099999999999994</c:v>
                </c:pt>
                <c:pt idx="15">
                  <c:v>74.900000000000006</c:v>
                </c:pt>
                <c:pt idx="16">
                  <c:v>74.8</c:v>
                </c:pt>
                <c:pt idx="17">
                  <c:v>74.3</c:v>
                </c:pt>
                <c:pt idx="18">
                  <c:v>74.3</c:v>
                </c:pt>
                <c:pt idx="19">
                  <c:v>74.7</c:v>
                </c:pt>
                <c:pt idx="20">
                  <c:v>75.400000000000006</c:v>
                </c:pt>
                <c:pt idx="21">
                  <c:v>76</c:v>
                </c:pt>
                <c:pt idx="22">
                  <c:v>76.599999999999994</c:v>
                </c:pt>
                <c:pt idx="23">
                  <c:v>77.5</c:v>
                </c:pt>
                <c:pt idx="24">
                  <c:v>78.3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4DD-48F4-B73A-7F2D4BCC242A}"/>
            </c:ext>
          </c:extLst>
        </c:ser>
        <c:ser>
          <c:idx val="5"/>
          <c:order val="4"/>
          <c:tx>
            <c:strRef>
              <c:f>'TWS%'!$A$19</c:f>
              <c:strCache>
                <c:ptCount val="1"/>
                <c:pt idx="0">
                  <c:v>Oostenrijk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'TWS%'!$N$12:$AL$12</c:f>
              <c:strCach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</c:strCache>
            </c:strRef>
          </c:cat>
          <c:val>
            <c:numRef>
              <c:f>'TWS%'!$N$19:$AL$19</c:f>
              <c:numCache>
                <c:formatCode>#,##0.0</c:formatCode>
                <c:ptCount val="25"/>
                <c:pt idx="0">
                  <c:v>70.7</c:v>
                </c:pt>
                <c:pt idx="1">
                  <c:v>69.8</c:v>
                </c:pt>
                <c:pt idx="2">
                  <c:v>69.900000000000006</c:v>
                </c:pt>
                <c:pt idx="3">
                  <c:v>70.2</c:v>
                </c:pt>
                <c:pt idx="4">
                  <c:v>70.900000000000006</c:v>
                </c:pt>
                <c:pt idx="5">
                  <c:v>70.7</c:v>
                </c:pt>
                <c:pt idx="6">
                  <c:v>70.7</c:v>
                </c:pt>
                <c:pt idx="7">
                  <c:v>70.900000000000006</c:v>
                </c:pt>
                <c:pt idx="8">
                  <c:v>71.3</c:v>
                </c:pt>
                <c:pt idx="9">
                  <c:v>68.400000000000006</c:v>
                </c:pt>
                <c:pt idx="10">
                  <c:v>70.400000000000006</c:v>
                </c:pt>
                <c:pt idx="11">
                  <c:v>71.599999999999994</c:v>
                </c:pt>
                <c:pt idx="12">
                  <c:v>72.8</c:v>
                </c:pt>
                <c:pt idx="13">
                  <c:v>73.8</c:v>
                </c:pt>
                <c:pt idx="14">
                  <c:v>73.400000000000006</c:v>
                </c:pt>
                <c:pt idx="15">
                  <c:v>73.900000000000006</c:v>
                </c:pt>
                <c:pt idx="16">
                  <c:v>74.2</c:v>
                </c:pt>
                <c:pt idx="17">
                  <c:v>74.400000000000006</c:v>
                </c:pt>
                <c:pt idx="18">
                  <c:v>74.599999999999994</c:v>
                </c:pt>
                <c:pt idx="19">
                  <c:v>74.2</c:v>
                </c:pt>
                <c:pt idx="20">
                  <c:v>74.3</c:v>
                </c:pt>
                <c:pt idx="21">
                  <c:v>74.8</c:v>
                </c:pt>
                <c:pt idx="22">
                  <c:v>75.400000000000006</c:v>
                </c:pt>
                <c:pt idx="23">
                  <c:v>76.2</c:v>
                </c:pt>
                <c:pt idx="24">
                  <c:v>76.8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4DD-48F4-B73A-7F2D4BCC242A}"/>
            </c:ext>
          </c:extLst>
        </c:ser>
        <c:ser>
          <c:idx val="6"/>
          <c:order val="5"/>
          <c:tx>
            <c:strRef>
              <c:f>'TWS%'!$A$20</c:f>
              <c:strCache>
                <c:ptCount val="1"/>
                <c:pt idx="0">
                  <c:v>Finland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'TWS%'!$N$12:$AL$12</c:f>
              <c:strCach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</c:strCache>
            </c:strRef>
          </c:cat>
          <c:val>
            <c:numRef>
              <c:f>'TWS%'!$N$20:$AL$20</c:f>
              <c:numCache>
                <c:formatCode>#,##0.0</c:formatCode>
                <c:ptCount val="25"/>
                <c:pt idx="0">
                  <c:v>64.2</c:v>
                </c:pt>
                <c:pt idx="1">
                  <c:v>65.099999999999994</c:v>
                </c:pt>
                <c:pt idx="2">
                  <c:v>66.599999999999994</c:v>
                </c:pt>
                <c:pt idx="3">
                  <c:v>68.099999999999994</c:v>
                </c:pt>
                <c:pt idx="4">
                  <c:v>71.400000000000006</c:v>
                </c:pt>
                <c:pt idx="5">
                  <c:v>72.3</c:v>
                </c:pt>
                <c:pt idx="6">
                  <c:v>73.3</c:v>
                </c:pt>
                <c:pt idx="7">
                  <c:v>73.2</c:v>
                </c:pt>
                <c:pt idx="8">
                  <c:v>72.900000000000006</c:v>
                </c:pt>
                <c:pt idx="9">
                  <c:v>72.5</c:v>
                </c:pt>
                <c:pt idx="10">
                  <c:v>73</c:v>
                </c:pt>
                <c:pt idx="11">
                  <c:v>73.900000000000006</c:v>
                </c:pt>
                <c:pt idx="12">
                  <c:v>74.8</c:v>
                </c:pt>
                <c:pt idx="13">
                  <c:v>75.8</c:v>
                </c:pt>
                <c:pt idx="14">
                  <c:v>73.5</c:v>
                </c:pt>
                <c:pt idx="15">
                  <c:v>73</c:v>
                </c:pt>
                <c:pt idx="16">
                  <c:v>73.8</c:v>
                </c:pt>
                <c:pt idx="17">
                  <c:v>74</c:v>
                </c:pt>
                <c:pt idx="18">
                  <c:v>73.3</c:v>
                </c:pt>
                <c:pt idx="19">
                  <c:v>73.099999999999994</c:v>
                </c:pt>
                <c:pt idx="20">
                  <c:v>72.900000000000006</c:v>
                </c:pt>
                <c:pt idx="21">
                  <c:v>73.400000000000006</c:v>
                </c:pt>
                <c:pt idx="22">
                  <c:v>74.2</c:v>
                </c:pt>
                <c:pt idx="23">
                  <c:v>76.3</c:v>
                </c:pt>
                <c:pt idx="24">
                  <c:v>77.2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4DD-48F4-B73A-7F2D4BCC242A}"/>
            </c:ext>
          </c:extLst>
        </c:ser>
        <c:ser>
          <c:idx val="3"/>
          <c:order val="6"/>
          <c:tx>
            <c:strRef>
              <c:f>'TWS%'!$A$17</c:f>
              <c:strCache>
                <c:ptCount val="1"/>
                <c:pt idx="0">
                  <c:v>Frankrijk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'TWS%'!$N$12:$AL$12</c:f>
              <c:strCach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</c:strCache>
            </c:strRef>
          </c:cat>
          <c:val>
            <c:numRef>
              <c:f>'TWS%'!$N$17:$AL$17</c:f>
              <c:numCache>
                <c:formatCode>#,##0.0</c:formatCode>
                <c:ptCount val="25"/>
                <c:pt idx="0">
                  <c:v>65.099999999999994</c:v>
                </c:pt>
                <c:pt idx="1">
                  <c:v>65.400000000000006</c:v>
                </c:pt>
                <c:pt idx="2">
                  <c:v>65.2</c:v>
                </c:pt>
                <c:pt idx="3">
                  <c:v>65.599999999999994</c:v>
                </c:pt>
                <c:pt idx="4">
                  <c:v>66.099999999999994</c:v>
                </c:pt>
                <c:pt idx="5">
                  <c:v>67.400000000000006</c:v>
                </c:pt>
                <c:pt idx="6">
                  <c:v>68.400000000000006</c:v>
                </c:pt>
                <c:pt idx="7">
                  <c:v>68.599999999999994</c:v>
                </c:pt>
                <c:pt idx="8">
                  <c:v>69.7</c:v>
                </c:pt>
                <c:pt idx="9">
                  <c:v>69.2</c:v>
                </c:pt>
                <c:pt idx="10">
                  <c:v>69.400000000000006</c:v>
                </c:pt>
                <c:pt idx="11">
                  <c:v>69.400000000000006</c:v>
                </c:pt>
                <c:pt idx="12">
                  <c:v>69.900000000000006</c:v>
                </c:pt>
                <c:pt idx="13">
                  <c:v>70.5</c:v>
                </c:pt>
                <c:pt idx="14">
                  <c:v>69.5</c:v>
                </c:pt>
                <c:pt idx="15">
                  <c:v>69.3</c:v>
                </c:pt>
                <c:pt idx="16">
                  <c:v>69.2</c:v>
                </c:pt>
                <c:pt idx="17">
                  <c:v>69.400000000000006</c:v>
                </c:pt>
                <c:pt idx="18">
                  <c:v>69.5</c:v>
                </c:pt>
                <c:pt idx="19">
                  <c:v>69.2</c:v>
                </c:pt>
                <c:pt idx="20">
                  <c:v>69.5</c:v>
                </c:pt>
                <c:pt idx="21">
                  <c:v>70</c:v>
                </c:pt>
                <c:pt idx="22">
                  <c:v>70.599999999999994</c:v>
                </c:pt>
                <c:pt idx="23">
                  <c:v>71.3</c:v>
                </c:pt>
                <c:pt idx="24">
                  <c:v>71.599999999999994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4DD-48F4-B73A-7F2D4BCC242A}"/>
            </c:ext>
          </c:extLst>
        </c:ser>
        <c:ser>
          <c:idx val="0"/>
          <c:order val="7"/>
          <c:tx>
            <c:strRef>
              <c:f>'TWS%'!$A$14</c:f>
              <c:strCache>
                <c:ptCount val="1"/>
                <c:pt idx="0">
                  <c:v>België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'TWS%'!$N$12:$AL$12</c:f>
              <c:strCache>
                <c:ptCount val="25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</c:strCache>
            </c:strRef>
          </c:cat>
          <c:val>
            <c:numRef>
              <c:f>'TWS%'!$N$14:$AL$14</c:f>
              <c:numCache>
                <c:formatCode>#,##0.0</c:formatCode>
                <c:ptCount val="25"/>
                <c:pt idx="0">
                  <c:v>61.4</c:v>
                </c:pt>
                <c:pt idx="1">
                  <c:v>61.5</c:v>
                </c:pt>
                <c:pt idx="2">
                  <c:v>62.4</c:v>
                </c:pt>
                <c:pt idx="3">
                  <c:v>62.6</c:v>
                </c:pt>
                <c:pt idx="4">
                  <c:v>64.3</c:v>
                </c:pt>
                <c:pt idx="5">
                  <c:v>66.3</c:v>
                </c:pt>
                <c:pt idx="6">
                  <c:v>64.900000000000006</c:v>
                </c:pt>
                <c:pt idx="7">
                  <c:v>64.7</c:v>
                </c:pt>
                <c:pt idx="8">
                  <c:v>64.5</c:v>
                </c:pt>
                <c:pt idx="9">
                  <c:v>65.8</c:v>
                </c:pt>
                <c:pt idx="10">
                  <c:v>66.5</c:v>
                </c:pt>
                <c:pt idx="11">
                  <c:v>66.5</c:v>
                </c:pt>
                <c:pt idx="12">
                  <c:v>67.7</c:v>
                </c:pt>
                <c:pt idx="13">
                  <c:v>68</c:v>
                </c:pt>
                <c:pt idx="14">
                  <c:v>67.099999999999994</c:v>
                </c:pt>
                <c:pt idx="15">
                  <c:v>67.599999999999994</c:v>
                </c:pt>
                <c:pt idx="16">
                  <c:v>67.3</c:v>
                </c:pt>
                <c:pt idx="17">
                  <c:v>67.2</c:v>
                </c:pt>
                <c:pt idx="18">
                  <c:v>67.2</c:v>
                </c:pt>
                <c:pt idx="19">
                  <c:v>67.3</c:v>
                </c:pt>
                <c:pt idx="20">
                  <c:v>67.2</c:v>
                </c:pt>
                <c:pt idx="21">
                  <c:v>67.7</c:v>
                </c:pt>
                <c:pt idx="22">
                  <c:v>68.5</c:v>
                </c:pt>
                <c:pt idx="23">
                  <c:v>69.7</c:v>
                </c:pt>
                <c:pt idx="24">
                  <c:v>70.5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4DD-48F4-B73A-7F2D4BCC2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5443216"/>
        <c:axId val="935431792"/>
      </c:lineChart>
      <c:catAx>
        <c:axId val="93544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935431792"/>
        <c:crosses val="autoZero"/>
        <c:auto val="1"/>
        <c:lblAlgn val="ctr"/>
        <c:lblOffset val="100"/>
        <c:noMultiLvlLbl val="0"/>
      </c:catAx>
      <c:valAx>
        <c:axId val="935431792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93544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32294287956273"/>
          <c:w val="1"/>
          <c:h val="8.67705712043726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l-BE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nl-BE" sz="1200">
                <a:solidFill>
                  <a:schemeClr val="tx1">
                    <a:lumMod val="50000"/>
                    <a:lumOff val="50000"/>
                  </a:schemeClr>
                </a:solidFill>
              </a:rPr>
              <a:t>Total net social</a:t>
            </a:r>
            <a:r>
              <a:rPr lang="nl-BE" sz="1200" baseline="0">
                <a:solidFill>
                  <a:schemeClr val="tx1">
                    <a:lumMod val="50000"/>
                    <a:lumOff val="50000"/>
                  </a:schemeClr>
                </a:solidFill>
              </a:rPr>
              <a:t> spending, 1995 - 2017</a:t>
            </a:r>
            <a:endParaRPr lang="nl-BE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416753414297789E-2"/>
          <c:y val="0.10694505883393791"/>
          <c:w val="0.92097370879487517"/>
          <c:h val="0.68330259495436896"/>
        </c:manualLayout>
      </c:layout>
      <c:lineChart>
        <c:grouping val="standard"/>
        <c:varyColors val="0"/>
        <c:ser>
          <c:idx val="7"/>
          <c:order val="0"/>
          <c:tx>
            <c:strRef>
              <c:f>'tot figuur'!$A$9</c:f>
              <c:strCache>
                <c:ptCount val="1"/>
                <c:pt idx="0">
                  <c:v>Sweden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'tot figuur'!$B$1:$M$1</c:f>
              <c:strCache>
                <c:ptCount val="12"/>
                <c:pt idx="0">
                  <c:v>1995</c:v>
                </c:pt>
                <c:pt idx="1">
                  <c:v>1997</c:v>
                </c:pt>
                <c:pt idx="2">
                  <c:v>1999</c:v>
                </c:pt>
                <c:pt idx="3">
                  <c:v>2001</c:v>
                </c:pt>
                <c:pt idx="4">
                  <c:v>2003</c:v>
                </c:pt>
                <c:pt idx="5">
                  <c:v>2005</c:v>
                </c:pt>
                <c:pt idx="6">
                  <c:v>2007</c:v>
                </c:pt>
                <c:pt idx="7">
                  <c:v>2009</c:v>
                </c:pt>
                <c:pt idx="8">
                  <c:v>2011</c:v>
                </c:pt>
                <c:pt idx="9">
                  <c:v>2013</c:v>
                </c:pt>
                <c:pt idx="10">
                  <c:v>2015</c:v>
                </c:pt>
                <c:pt idx="11">
                  <c:v>2017</c:v>
                </c:pt>
              </c:strCache>
            </c:strRef>
          </c:cat>
          <c:val>
            <c:numRef>
              <c:f>'tot figuur'!$B$9:$M$9</c:f>
              <c:numCache>
                <c:formatCode>#,##0.0_ ;\-#,##0.0\ </c:formatCode>
                <c:ptCount val="12"/>
                <c:pt idx="0">
                  <c:v>24.994</c:v>
                </c:pt>
                <c:pt idx="1">
                  <c:v>23.859000000000002</c:v>
                </c:pt>
                <c:pt idx="2">
                  <c:v>23.323</c:v>
                </c:pt>
                <c:pt idx="3">
                  <c:v>22.844999999999999</c:v>
                </c:pt>
                <c:pt idx="4">
                  <c:v>23.724</c:v>
                </c:pt>
                <c:pt idx="5">
                  <c:v>23.113</c:v>
                </c:pt>
                <c:pt idx="6">
                  <c:v>22.064</c:v>
                </c:pt>
                <c:pt idx="7">
                  <c:v>24.31</c:v>
                </c:pt>
                <c:pt idx="8">
                  <c:v>23.423999999999999</c:v>
                </c:pt>
                <c:pt idx="9">
                  <c:v>25.074000000000002</c:v>
                </c:pt>
                <c:pt idx="10">
                  <c:v>24.536000000000001</c:v>
                </c:pt>
                <c:pt idx="11">
                  <c:v>24.353999999999999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A8-4EF9-BBEA-23AA87684EF9}"/>
            </c:ext>
          </c:extLst>
        </c:ser>
        <c:ser>
          <c:idx val="2"/>
          <c:order val="1"/>
          <c:tx>
            <c:strRef>
              <c:f>'tot figuur'!$A$7</c:f>
              <c:strCache>
                <c:ptCount val="1"/>
                <c:pt idx="0">
                  <c:v>Duitsland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'tot figuur'!$B$1:$M$1</c:f>
              <c:strCache>
                <c:ptCount val="12"/>
                <c:pt idx="0">
                  <c:v>1995</c:v>
                </c:pt>
                <c:pt idx="1">
                  <c:v>1997</c:v>
                </c:pt>
                <c:pt idx="2">
                  <c:v>1999</c:v>
                </c:pt>
                <c:pt idx="3">
                  <c:v>2001</c:v>
                </c:pt>
                <c:pt idx="4">
                  <c:v>2003</c:v>
                </c:pt>
                <c:pt idx="5">
                  <c:v>2005</c:v>
                </c:pt>
                <c:pt idx="6">
                  <c:v>2007</c:v>
                </c:pt>
                <c:pt idx="7">
                  <c:v>2009</c:v>
                </c:pt>
                <c:pt idx="8">
                  <c:v>2011</c:v>
                </c:pt>
                <c:pt idx="9">
                  <c:v>2013</c:v>
                </c:pt>
                <c:pt idx="10">
                  <c:v>2015</c:v>
                </c:pt>
                <c:pt idx="11">
                  <c:v>2017</c:v>
                </c:pt>
              </c:strCache>
            </c:strRef>
          </c:cat>
          <c:val>
            <c:numRef>
              <c:f>'tot figuur'!$B$7:$M$7</c:f>
              <c:numCache>
                <c:formatCode>General</c:formatCode>
                <c:ptCount val="12"/>
                <c:pt idx="0" formatCode="#,##0.0_ ;\-#,##0.0\ ">
                  <c:v>24.920999999999999</c:v>
                </c:pt>
                <c:pt idx="2" formatCode="#,##0.0_ ;\-#,##0.0\ ">
                  <c:v>26.872</c:v>
                </c:pt>
                <c:pt idx="3" formatCode="#,##0.0_ ;\-#,##0.0\ ">
                  <c:v>25.960999999999999</c:v>
                </c:pt>
                <c:pt idx="4" formatCode="#,##0.0_ ;\-#,##0.0\ ">
                  <c:v>27.091000000000001</c:v>
                </c:pt>
                <c:pt idx="5" formatCode="#,##0.0_ ;\-#,##0.0\ ">
                  <c:v>26.459</c:v>
                </c:pt>
                <c:pt idx="6" formatCode="#,##0.0_ ;\-#,##0.0\ ">
                  <c:v>24.169</c:v>
                </c:pt>
                <c:pt idx="7" formatCode="#,##0.0_ ;\-#,##0.0\ ">
                  <c:v>26.603000000000002</c:v>
                </c:pt>
                <c:pt idx="8" formatCode="#,##0.0_ ;\-#,##0.0\ ">
                  <c:v>24.7</c:v>
                </c:pt>
                <c:pt idx="9" formatCode="#,##0.0_ ;\-#,##0.0\ ">
                  <c:v>24.904</c:v>
                </c:pt>
                <c:pt idx="10" formatCode="#,##0.0_ ;\-#,##0.0\ ">
                  <c:v>24.963000000000001</c:v>
                </c:pt>
                <c:pt idx="11" formatCode="#,##0.0_ ;\-#,##0.0\ ">
                  <c:v>25.225999999999999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A8-4EF9-BBEA-23AA87684EF9}"/>
            </c:ext>
          </c:extLst>
        </c:ser>
        <c:ser>
          <c:idx val="4"/>
          <c:order val="2"/>
          <c:tx>
            <c:strRef>
              <c:f>'tot figuur'!$A$8</c:f>
              <c:strCache>
                <c:ptCount val="1"/>
                <c:pt idx="0">
                  <c:v>Nederland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'tot figuur'!$B$1:$M$1</c:f>
              <c:strCache>
                <c:ptCount val="12"/>
                <c:pt idx="0">
                  <c:v>1995</c:v>
                </c:pt>
                <c:pt idx="1">
                  <c:v>1997</c:v>
                </c:pt>
                <c:pt idx="2">
                  <c:v>1999</c:v>
                </c:pt>
                <c:pt idx="3">
                  <c:v>2001</c:v>
                </c:pt>
                <c:pt idx="4">
                  <c:v>2003</c:v>
                </c:pt>
                <c:pt idx="5">
                  <c:v>2005</c:v>
                </c:pt>
                <c:pt idx="6">
                  <c:v>2007</c:v>
                </c:pt>
                <c:pt idx="7">
                  <c:v>2009</c:v>
                </c:pt>
                <c:pt idx="8">
                  <c:v>2011</c:v>
                </c:pt>
                <c:pt idx="9">
                  <c:v>2013</c:v>
                </c:pt>
                <c:pt idx="10">
                  <c:v>2015</c:v>
                </c:pt>
                <c:pt idx="11">
                  <c:v>2017</c:v>
                </c:pt>
              </c:strCache>
            </c:strRef>
          </c:cat>
          <c:val>
            <c:numRef>
              <c:f>'tot figuur'!$B$8:$M$8</c:f>
              <c:numCache>
                <c:formatCode>#,##0.0_ ;\-#,##0.0\ </c:formatCode>
                <c:ptCount val="12"/>
                <c:pt idx="1">
                  <c:v>20.545000000000002</c:v>
                </c:pt>
                <c:pt idx="2">
                  <c:v>21.29</c:v>
                </c:pt>
                <c:pt idx="3">
                  <c:v>21.815000000000001</c:v>
                </c:pt>
                <c:pt idx="4">
                  <c:v>23.265999999999998</c:v>
                </c:pt>
                <c:pt idx="5">
                  <c:v>23.006</c:v>
                </c:pt>
                <c:pt idx="6">
                  <c:v>22.908000000000001</c:v>
                </c:pt>
                <c:pt idx="7">
                  <c:v>25.1</c:v>
                </c:pt>
                <c:pt idx="8">
                  <c:v>25.823</c:v>
                </c:pt>
                <c:pt idx="9">
                  <c:v>25.824000000000002</c:v>
                </c:pt>
                <c:pt idx="10">
                  <c:v>25.712</c:v>
                </c:pt>
                <c:pt idx="11">
                  <c:v>24.669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4A8-4EF9-BBEA-23AA87684EF9}"/>
            </c:ext>
          </c:extLst>
        </c:ser>
        <c:ser>
          <c:idx val="1"/>
          <c:order val="3"/>
          <c:tx>
            <c:strRef>
              <c:f>'tot figuur'!$A$4</c:f>
              <c:strCache>
                <c:ptCount val="1"/>
                <c:pt idx="0">
                  <c:v>Denemarken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prstDash val="lgDash"/>
              <a:round/>
            </a:ln>
            <a:effectLst/>
          </c:spPr>
          <c:marker>
            <c:symbol val="none"/>
          </c:marker>
          <c:cat>
            <c:strRef>
              <c:f>'tot figuur'!$B$1:$M$1</c:f>
              <c:strCache>
                <c:ptCount val="12"/>
                <c:pt idx="0">
                  <c:v>1995</c:v>
                </c:pt>
                <c:pt idx="1">
                  <c:v>1997</c:v>
                </c:pt>
                <c:pt idx="2">
                  <c:v>1999</c:v>
                </c:pt>
                <c:pt idx="3">
                  <c:v>2001</c:v>
                </c:pt>
                <c:pt idx="4">
                  <c:v>2003</c:v>
                </c:pt>
                <c:pt idx="5">
                  <c:v>2005</c:v>
                </c:pt>
                <c:pt idx="6">
                  <c:v>2007</c:v>
                </c:pt>
                <c:pt idx="7">
                  <c:v>2009</c:v>
                </c:pt>
                <c:pt idx="8">
                  <c:v>2011</c:v>
                </c:pt>
                <c:pt idx="9">
                  <c:v>2013</c:v>
                </c:pt>
                <c:pt idx="10">
                  <c:v>2015</c:v>
                </c:pt>
                <c:pt idx="11">
                  <c:v>2017</c:v>
                </c:pt>
              </c:strCache>
            </c:strRef>
          </c:cat>
          <c:val>
            <c:numRef>
              <c:f>'tot figuur'!$B$4:$M$4</c:f>
              <c:numCache>
                <c:formatCode>#,##0.0_ ;\-#,##0.0\ </c:formatCode>
                <c:ptCount val="12"/>
                <c:pt idx="0">
                  <c:v>22.986000000000001</c:v>
                </c:pt>
                <c:pt idx="1">
                  <c:v>21.597999999999999</c:v>
                </c:pt>
                <c:pt idx="2">
                  <c:v>21.635999999999999</c:v>
                </c:pt>
                <c:pt idx="3">
                  <c:v>20.876999999999999</c:v>
                </c:pt>
                <c:pt idx="4">
                  <c:v>22.148</c:v>
                </c:pt>
                <c:pt idx="5">
                  <c:v>21.821000000000002</c:v>
                </c:pt>
                <c:pt idx="6">
                  <c:v>22.861000000000001</c:v>
                </c:pt>
                <c:pt idx="7">
                  <c:v>26.413</c:v>
                </c:pt>
                <c:pt idx="8">
                  <c:v>26.166</c:v>
                </c:pt>
                <c:pt idx="9">
                  <c:v>26.593</c:v>
                </c:pt>
                <c:pt idx="10">
                  <c:v>26.311</c:v>
                </c:pt>
                <c:pt idx="11">
                  <c:v>25.241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4A8-4EF9-BBEA-23AA87684EF9}"/>
            </c:ext>
          </c:extLst>
        </c:ser>
        <c:ser>
          <c:idx val="5"/>
          <c:order val="4"/>
          <c:tx>
            <c:strRef>
              <c:f>'tot figuur'!$A$2</c:f>
              <c:strCache>
                <c:ptCount val="1"/>
                <c:pt idx="0">
                  <c:v>Oostenrijk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'tot figuur'!$B$1:$M$1</c:f>
              <c:strCache>
                <c:ptCount val="12"/>
                <c:pt idx="0">
                  <c:v>1995</c:v>
                </c:pt>
                <c:pt idx="1">
                  <c:v>1997</c:v>
                </c:pt>
                <c:pt idx="2">
                  <c:v>1999</c:v>
                </c:pt>
                <c:pt idx="3">
                  <c:v>2001</c:v>
                </c:pt>
                <c:pt idx="4">
                  <c:v>2003</c:v>
                </c:pt>
                <c:pt idx="5">
                  <c:v>2005</c:v>
                </c:pt>
                <c:pt idx="6">
                  <c:v>2007</c:v>
                </c:pt>
                <c:pt idx="7">
                  <c:v>2009</c:v>
                </c:pt>
                <c:pt idx="8">
                  <c:v>2011</c:v>
                </c:pt>
                <c:pt idx="9">
                  <c:v>2013</c:v>
                </c:pt>
                <c:pt idx="10">
                  <c:v>2015</c:v>
                </c:pt>
                <c:pt idx="11">
                  <c:v>2017</c:v>
                </c:pt>
              </c:strCache>
            </c:strRef>
          </c:cat>
          <c:val>
            <c:numRef>
              <c:f>'tot figuur'!$B$2:$M$2</c:f>
              <c:numCache>
                <c:formatCode>#,##0.0_ ;\-#,##0.0\ </c:formatCode>
                <c:ptCount val="12"/>
                <c:pt idx="0">
                  <c:v>22.992000000000001</c:v>
                </c:pt>
                <c:pt idx="1">
                  <c:v>22.257000000000001</c:v>
                </c:pt>
                <c:pt idx="2">
                  <c:v>22.338000000000001</c:v>
                </c:pt>
                <c:pt idx="3">
                  <c:v>22.076000000000001</c:v>
                </c:pt>
                <c:pt idx="4">
                  <c:v>22.9</c:v>
                </c:pt>
                <c:pt idx="5">
                  <c:v>22.559000000000001</c:v>
                </c:pt>
                <c:pt idx="6">
                  <c:v>22.091999999999999</c:v>
                </c:pt>
                <c:pt idx="7">
                  <c:v>24.402000000000001</c:v>
                </c:pt>
                <c:pt idx="8">
                  <c:v>23.643000000000001</c:v>
                </c:pt>
                <c:pt idx="9">
                  <c:v>24.175000000000001</c:v>
                </c:pt>
                <c:pt idx="10">
                  <c:v>24.3</c:v>
                </c:pt>
                <c:pt idx="11">
                  <c:v>24.26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4A8-4EF9-BBEA-23AA87684EF9}"/>
            </c:ext>
          </c:extLst>
        </c:ser>
        <c:ser>
          <c:idx val="6"/>
          <c:order val="5"/>
          <c:tx>
            <c:strRef>
              <c:f>'tot figuur'!$A$5</c:f>
              <c:strCache>
                <c:ptCount val="1"/>
                <c:pt idx="0">
                  <c:v>Finland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'tot figuur'!$B$1:$M$1</c:f>
              <c:strCache>
                <c:ptCount val="12"/>
                <c:pt idx="0">
                  <c:v>1995</c:v>
                </c:pt>
                <c:pt idx="1">
                  <c:v>1997</c:v>
                </c:pt>
                <c:pt idx="2">
                  <c:v>1999</c:v>
                </c:pt>
                <c:pt idx="3">
                  <c:v>2001</c:v>
                </c:pt>
                <c:pt idx="4">
                  <c:v>2003</c:v>
                </c:pt>
                <c:pt idx="5">
                  <c:v>2005</c:v>
                </c:pt>
                <c:pt idx="6">
                  <c:v>2007</c:v>
                </c:pt>
                <c:pt idx="7">
                  <c:v>2009</c:v>
                </c:pt>
                <c:pt idx="8">
                  <c:v>2011</c:v>
                </c:pt>
                <c:pt idx="9">
                  <c:v>2013</c:v>
                </c:pt>
                <c:pt idx="10">
                  <c:v>2015</c:v>
                </c:pt>
                <c:pt idx="11">
                  <c:v>2017</c:v>
                </c:pt>
              </c:strCache>
            </c:strRef>
          </c:cat>
          <c:val>
            <c:numRef>
              <c:f>'tot figuur'!$B$5:$M$5</c:f>
              <c:numCache>
                <c:formatCode>#,##0.0_ ;\-#,##0.0\ </c:formatCode>
                <c:ptCount val="12"/>
                <c:pt idx="0">
                  <c:v>25.614000000000001</c:v>
                </c:pt>
                <c:pt idx="1">
                  <c:v>23.463000000000001</c:v>
                </c:pt>
                <c:pt idx="2">
                  <c:v>21.213000000000001</c:v>
                </c:pt>
                <c:pt idx="3">
                  <c:v>20.254000000000001</c:v>
                </c:pt>
                <c:pt idx="4">
                  <c:v>21.538</c:v>
                </c:pt>
                <c:pt idx="5">
                  <c:v>21.759</c:v>
                </c:pt>
                <c:pt idx="6">
                  <c:v>20.931000000000001</c:v>
                </c:pt>
                <c:pt idx="7">
                  <c:v>25.048999999999999</c:v>
                </c:pt>
                <c:pt idx="8">
                  <c:v>24.876000000000001</c:v>
                </c:pt>
                <c:pt idx="9">
                  <c:v>26.931999999999999</c:v>
                </c:pt>
                <c:pt idx="10">
                  <c:v>28.076000000000001</c:v>
                </c:pt>
                <c:pt idx="11">
                  <c:v>27.096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4A8-4EF9-BBEA-23AA87684EF9}"/>
            </c:ext>
          </c:extLst>
        </c:ser>
        <c:ser>
          <c:idx val="3"/>
          <c:order val="6"/>
          <c:tx>
            <c:strRef>
              <c:f>'tot figuur'!$A$6</c:f>
              <c:strCache>
                <c:ptCount val="1"/>
                <c:pt idx="0">
                  <c:v>Frankrijk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'tot figuur'!$B$1:$M$1</c:f>
              <c:strCache>
                <c:ptCount val="12"/>
                <c:pt idx="0">
                  <c:v>1995</c:v>
                </c:pt>
                <c:pt idx="1">
                  <c:v>1997</c:v>
                </c:pt>
                <c:pt idx="2">
                  <c:v>1999</c:v>
                </c:pt>
                <c:pt idx="3">
                  <c:v>2001</c:v>
                </c:pt>
                <c:pt idx="4">
                  <c:v>2003</c:v>
                </c:pt>
                <c:pt idx="5">
                  <c:v>2005</c:v>
                </c:pt>
                <c:pt idx="6">
                  <c:v>2007</c:v>
                </c:pt>
                <c:pt idx="7">
                  <c:v>2009</c:v>
                </c:pt>
                <c:pt idx="8">
                  <c:v>2011</c:v>
                </c:pt>
                <c:pt idx="9">
                  <c:v>2013</c:v>
                </c:pt>
                <c:pt idx="10">
                  <c:v>2015</c:v>
                </c:pt>
                <c:pt idx="11">
                  <c:v>2017</c:v>
                </c:pt>
              </c:strCache>
            </c:strRef>
          </c:cat>
          <c:val>
            <c:numRef>
              <c:f>'tot figuur'!$B$6:$M$6</c:f>
              <c:numCache>
                <c:formatCode>General</c:formatCode>
                <c:ptCount val="12"/>
                <c:pt idx="3" formatCode="#,##0.0_ ;\-#,##0.0\ ">
                  <c:v>27.396000000000001</c:v>
                </c:pt>
                <c:pt idx="4" formatCode="#,##0.0_ ;\-#,##0.0\ ">
                  <c:v>28.483000000000001</c:v>
                </c:pt>
                <c:pt idx="5" formatCode="#,##0.0_ ;\-#,##0.0\ ">
                  <c:v>28.635000000000002</c:v>
                </c:pt>
                <c:pt idx="6" formatCode="#,##0.0_ ;\-#,##0.0\ ">
                  <c:v>28.594000000000001</c:v>
                </c:pt>
                <c:pt idx="7" formatCode="#,##0.0_ ;\-#,##0.0\ ">
                  <c:v>31.358000000000001</c:v>
                </c:pt>
                <c:pt idx="8" formatCode="#,##0.0_ ;\-#,##0.0\ ">
                  <c:v>30.933</c:v>
                </c:pt>
                <c:pt idx="9" formatCode="#,##0.0_ ;\-#,##0.0\ ">
                  <c:v>31.550999999999998</c:v>
                </c:pt>
                <c:pt idx="10" formatCode="#,##0.0_ ;\-#,##0.0\ ">
                  <c:v>31.613</c:v>
                </c:pt>
                <c:pt idx="11" formatCode="#,##0.0_ ;\-#,##0.0\ ">
                  <c:v>31.152000000000001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4A8-4EF9-BBEA-23AA87684EF9}"/>
            </c:ext>
          </c:extLst>
        </c:ser>
        <c:ser>
          <c:idx val="0"/>
          <c:order val="7"/>
          <c:tx>
            <c:strRef>
              <c:f>'tot figuur'!$A$3</c:f>
              <c:strCache>
                <c:ptCount val="1"/>
                <c:pt idx="0">
                  <c:v>België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'tot figuur'!$B$1:$M$1</c:f>
              <c:strCache>
                <c:ptCount val="12"/>
                <c:pt idx="0">
                  <c:v>1995</c:v>
                </c:pt>
                <c:pt idx="1">
                  <c:v>1997</c:v>
                </c:pt>
                <c:pt idx="2">
                  <c:v>1999</c:v>
                </c:pt>
                <c:pt idx="3">
                  <c:v>2001</c:v>
                </c:pt>
                <c:pt idx="4">
                  <c:v>2003</c:v>
                </c:pt>
                <c:pt idx="5">
                  <c:v>2005</c:v>
                </c:pt>
                <c:pt idx="6">
                  <c:v>2007</c:v>
                </c:pt>
                <c:pt idx="7">
                  <c:v>2009</c:v>
                </c:pt>
                <c:pt idx="8">
                  <c:v>2011</c:v>
                </c:pt>
                <c:pt idx="9">
                  <c:v>2013</c:v>
                </c:pt>
                <c:pt idx="10">
                  <c:v>2015</c:v>
                </c:pt>
                <c:pt idx="11">
                  <c:v>2017</c:v>
                </c:pt>
              </c:strCache>
            </c:strRef>
          </c:cat>
          <c:val>
            <c:numRef>
              <c:f>'tot figuur'!$B$3:$M$3</c:f>
              <c:numCache>
                <c:formatCode>#,##0.0_ ;\-#,##0.0\ </c:formatCode>
                <c:ptCount val="12"/>
                <c:pt idx="0">
                  <c:v>23.562999999999999</c:v>
                </c:pt>
                <c:pt idx="1">
                  <c:v>22.922999999999998</c:v>
                </c:pt>
                <c:pt idx="2">
                  <c:v>22.712</c:v>
                </c:pt>
                <c:pt idx="3">
                  <c:v>21.195</c:v>
                </c:pt>
                <c:pt idx="4">
                  <c:v>23.300999999999998</c:v>
                </c:pt>
                <c:pt idx="5">
                  <c:v>23.033000000000001</c:v>
                </c:pt>
                <c:pt idx="6">
                  <c:v>22.731000000000002</c:v>
                </c:pt>
                <c:pt idx="7">
                  <c:v>26.469000000000001</c:v>
                </c:pt>
                <c:pt idx="8">
                  <c:v>26.521999999999998</c:v>
                </c:pt>
                <c:pt idx="9">
                  <c:v>26.78</c:v>
                </c:pt>
                <c:pt idx="10">
                  <c:v>27.193999999999999</c:v>
                </c:pt>
                <c:pt idx="11">
                  <c:v>26.594999999999999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4A8-4EF9-BBEA-23AA87684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5443216"/>
        <c:axId val="935431792"/>
        <c:extLst>
          <c:ext xmlns:c15="http://schemas.microsoft.com/office/drawing/2012/chart" uri="{02D57815-91ED-43cb-92C2-25804820EDAC}">
            <c15:filteredLineSeries>
              <c15:ser>
                <c:idx val="8"/>
                <c:order val="8"/>
                <c:tx>
                  <c:strRef>
                    <c:extLst>
                      <c:ext uri="{02D57815-91ED-43cb-92C2-25804820EDAC}">
                        <c15:formulaRef>
                          <c15:sqref>'tot figuur'!$A$10</c15:sqref>
                        </c15:formulaRef>
                      </c:ext>
                    </c:extLst>
                    <c:strCache>
                      <c:ptCount val="1"/>
                      <c:pt idx="0">
                        <c:v>OECD - Totaal</c:v>
                      </c:pt>
                    </c:strCache>
                  </c:strRef>
                </c:tx>
                <c:spPr>
                  <a:ln>
                    <a:solidFill>
                      <a:srgbClr val="C00000"/>
                    </a:solidFill>
                  </a:ln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'tot figuur'!$B$1:$M$1</c15:sqref>
                        </c15:formulaRef>
                      </c:ext>
                    </c:extLst>
                    <c:strCache>
                      <c:ptCount val="12"/>
                      <c:pt idx="0">
                        <c:v>1995</c:v>
                      </c:pt>
                      <c:pt idx="1">
                        <c:v>1997</c:v>
                      </c:pt>
                      <c:pt idx="2">
                        <c:v>1999</c:v>
                      </c:pt>
                      <c:pt idx="3">
                        <c:v>2001</c:v>
                      </c:pt>
                      <c:pt idx="4">
                        <c:v>2003</c:v>
                      </c:pt>
                      <c:pt idx="5">
                        <c:v>2005</c:v>
                      </c:pt>
                      <c:pt idx="6">
                        <c:v>2007</c:v>
                      </c:pt>
                      <c:pt idx="7">
                        <c:v>2009</c:v>
                      </c:pt>
                      <c:pt idx="8">
                        <c:v>2011</c:v>
                      </c:pt>
                      <c:pt idx="9">
                        <c:v>2013</c:v>
                      </c:pt>
                      <c:pt idx="10">
                        <c:v>2015</c:v>
                      </c:pt>
                      <c:pt idx="11">
                        <c:v>2017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'tot figuur'!$B$10:$M$10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7" formatCode="#,##0.0_ ;\-#,##0.0\ ">
                        <c:v>21.260999999999999</c:v>
                      </c:pt>
                      <c:pt idx="8" formatCode="#,##0.0_ ;\-#,##0.0\ ">
                        <c:v>20.771000000000001</c:v>
                      </c:pt>
                      <c:pt idx="9" formatCode="#,##0.0_ ;\-#,##0.0\ ">
                        <c:v>21.058</c:v>
                      </c:pt>
                      <c:pt idx="10" formatCode="#,##0.0_ ;\-#,##0.0\ ">
                        <c:v>20.89</c:v>
                      </c:pt>
                      <c:pt idx="11" formatCode="#,##0.0_ ;\-#,##0.0\ ">
                        <c:v>20.670999999999999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F4A8-4EF9-BBEA-23AA87684EF9}"/>
                  </c:ext>
                </c:extLst>
              </c15:ser>
            </c15:filteredLineSeries>
          </c:ext>
        </c:extLst>
      </c:lineChart>
      <c:catAx>
        <c:axId val="93544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935431792"/>
        <c:crosses val="autoZero"/>
        <c:auto val="1"/>
        <c:lblAlgn val="ctr"/>
        <c:lblOffset val="100"/>
        <c:noMultiLvlLbl val="0"/>
      </c:catAx>
      <c:valAx>
        <c:axId val="9354317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93544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32294287956273"/>
          <c:w val="1"/>
          <c:h val="8.6770559930008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l-BE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Tewerkstellingsgraad naar opleidingsniveau, België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'Les 1'!$A$34</c:f>
              <c:strCache>
                <c:ptCount val="1"/>
                <c:pt idx="0">
                  <c:v>Laaggeschoolden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3D-4997-B64A-4217C0408B3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3D-4997-B64A-4217C0408B3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3D-4997-B64A-4217C0408B3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3D-4997-B64A-4217C0408B3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F3D-4997-B64A-4217C0408B3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3D-4997-B64A-4217C0408B3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F3D-4997-B64A-4217C0408B3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3D-4997-B64A-4217C0408B3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F3D-4997-B64A-4217C0408B3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3D-4997-B64A-4217C0408B3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F3D-4997-B64A-4217C0408B3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F3D-4997-B64A-4217C0408B3E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F3D-4997-B64A-4217C0408B3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F3D-4997-B64A-4217C0408B3E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F3D-4997-B64A-4217C0408B3E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F3D-4997-B64A-4217C0408B3E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F3D-4997-B64A-4217C0408B3E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F3D-4997-B64A-4217C0408B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'Les 1'!$B$33:$U$33</c:f>
              <c:strCach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strCache>
            </c:strRef>
          </c:cat>
          <c:val>
            <c:numRef>
              <c:f>'Les 1'!$B$34:$U$34</c:f>
              <c:numCache>
                <c:formatCode>#,##0.0</c:formatCode>
                <c:ptCount val="20"/>
                <c:pt idx="0">
                  <c:v>42.4</c:v>
                </c:pt>
                <c:pt idx="1">
                  <c:v>43.2</c:v>
                </c:pt>
                <c:pt idx="2">
                  <c:v>42.1</c:v>
                </c:pt>
                <c:pt idx="3">
                  <c:v>41.7</c:v>
                </c:pt>
                <c:pt idx="4">
                  <c:v>41.2</c:v>
                </c:pt>
                <c:pt idx="5">
                  <c:v>40.5</c:v>
                </c:pt>
                <c:pt idx="6">
                  <c:v>40.4</c:v>
                </c:pt>
                <c:pt idx="7">
                  <c:v>40.1</c:v>
                </c:pt>
                <c:pt idx="8">
                  <c:v>40.5</c:v>
                </c:pt>
                <c:pt idx="9">
                  <c:v>39.700000000000003</c:v>
                </c:pt>
                <c:pt idx="10">
                  <c:v>38.6</c:v>
                </c:pt>
                <c:pt idx="11">
                  <c:v>39.1</c:v>
                </c:pt>
                <c:pt idx="12">
                  <c:v>38.4</c:v>
                </c:pt>
                <c:pt idx="13">
                  <c:v>38.1</c:v>
                </c:pt>
                <c:pt idx="14">
                  <c:v>37.5</c:v>
                </c:pt>
                <c:pt idx="15">
                  <c:v>37.299999999999997</c:v>
                </c:pt>
                <c:pt idx="16">
                  <c:v>36</c:v>
                </c:pt>
                <c:pt idx="17">
                  <c:v>36</c:v>
                </c:pt>
                <c:pt idx="18">
                  <c:v>35.5</c:v>
                </c:pt>
                <c:pt idx="19">
                  <c:v>35.5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EF3D-4997-B64A-4217C0408B3E}"/>
            </c:ext>
          </c:extLst>
        </c:ser>
        <c:ser>
          <c:idx val="1"/>
          <c:order val="1"/>
          <c:tx>
            <c:strRef>
              <c:f>'Les 1'!$A$35</c:f>
              <c:strCache>
                <c:ptCount val="1"/>
                <c:pt idx="0">
                  <c:v>Middengeschoolden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F3D-4997-B64A-4217C0408B3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F3D-4997-B64A-4217C0408B3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F3D-4997-B64A-4217C0408B3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F3D-4997-B64A-4217C0408B3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F3D-4997-B64A-4217C0408B3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F3D-4997-B64A-4217C0408B3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F3D-4997-B64A-4217C0408B3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F3D-4997-B64A-4217C0408B3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F3D-4997-B64A-4217C0408B3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F3D-4997-B64A-4217C0408B3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F3D-4997-B64A-4217C0408B3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F3D-4997-B64A-4217C0408B3E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F3D-4997-B64A-4217C0408B3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F3D-4997-B64A-4217C0408B3E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F3D-4997-B64A-4217C0408B3E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F3D-4997-B64A-4217C0408B3E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F3D-4997-B64A-4217C0408B3E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EF3D-4997-B64A-4217C0408B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'Les 1'!$B$33:$U$33</c:f>
              <c:strCach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strCache>
            </c:strRef>
          </c:cat>
          <c:val>
            <c:numRef>
              <c:f>'Les 1'!$B$35:$U$35</c:f>
              <c:numCache>
                <c:formatCode>#,##0.0</c:formatCode>
                <c:ptCount val="20"/>
                <c:pt idx="0">
                  <c:v>64.900000000000006</c:v>
                </c:pt>
                <c:pt idx="1">
                  <c:v>65.5</c:v>
                </c:pt>
                <c:pt idx="2">
                  <c:v>65</c:v>
                </c:pt>
                <c:pt idx="3">
                  <c:v>64.900000000000006</c:v>
                </c:pt>
                <c:pt idx="4">
                  <c:v>63.9</c:v>
                </c:pt>
                <c:pt idx="5">
                  <c:v>64.7</c:v>
                </c:pt>
                <c:pt idx="6">
                  <c:v>65.5</c:v>
                </c:pt>
                <c:pt idx="7">
                  <c:v>65.099999999999994</c:v>
                </c:pt>
                <c:pt idx="8">
                  <c:v>65.900000000000006</c:v>
                </c:pt>
                <c:pt idx="9">
                  <c:v>67</c:v>
                </c:pt>
                <c:pt idx="10">
                  <c:v>65.400000000000006</c:v>
                </c:pt>
                <c:pt idx="11">
                  <c:v>65.7</c:v>
                </c:pt>
                <c:pt idx="12">
                  <c:v>65.599999999999994</c:v>
                </c:pt>
                <c:pt idx="13">
                  <c:v>65.2</c:v>
                </c:pt>
                <c:pt idx="14">
                  <c:v>65.3</c:v>
                </c:pt>
                <c:pt idx="15">
                  <c:v>63.8</c:v>
                </c:pt>
                <c:pt idx="16">
                  <c:v>64</c:v>
                </c:pt>
                <c:pt idx="17">
                  <c:v>64.400000000000006</c:v>
                </c:pt>
                <c:pt idx="18">
                  <c:v>65.099999999999994</c:v>
                </c:pt>
                <c:pt idx="19">
                  <c:v>66.599999999999994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EF3D-4997-B64A-4217C0408B3E}"/>
            </c:ext>
          </c:extLst>
        </c:ser>
        <c:ser>
          <c:idx val="2"/>
          <c:order val="2"/>
          <c:tx>
            <c:strRef>
              <c:f>'Les 1'!$A$36</c:f>
              <c:strCache>
                <c:ptCount val="1"/>
                <c:pt idx="0">
                  <c:v>Hooggeschoolden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EF3D-4997-B64A-4217C0408B3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F3D-4997-B64A-4217C0408B3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EF3D-4997-B64A-4217C0408B3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F3D-4997-B64A-4217C0408B3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EF3D-4997-B64A-4217C0408B3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EF3D-4997-B64A-4217C0408B3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EF3D-4997-B64A-4217C0408B3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EF3D-4997-B64A-4217C0408B3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EF3D-4997-B64A-4217C0408B3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EF3D-4997-B64A-4217C0408B3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EF3D-4997-B64A-4217C0408B3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EF3D-4997-B64A-4217C0408B3E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EF3D-4997-B64A-4217C0408B3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EF3D-4997-B64A-4217C0408B3E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EF3D-4997-B64A-4217C0408B3E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EF3D-4997-B64A-4217C0408B3E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EF3D-4997-B64A-4217C0408B3E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EF3D-4997-B64A-4217C0408B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'Les 1'!$B$33:$U$33</c:f>
              <c:strCach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strCache>
            </c:strRef>
          </c:cat>
          <c:val>
            <c:numRef>
              <c:f>'Les 1'!$B$36:$U$36</c:f>
              <c:numCache>
                <c:formatCode>#,##0.0</c:formatCode>
                <c:ptCount val="20"/>
                <c:pt idx="0">
                  <c:v>84.3</c:v>
                </c:pt>
                <c:pt idx="1">
                  <c:v>84.3</c:v>
                </c:pt>
                <c:pt idx="2">
                  <c:v>83.3</c:v>
                </c:pt>
                <c:pt idx="3">
                  <c:v>82.5</c:v>
                </c:pt>
                <c:pt idx="4">
                  <c:v>82.2</c:v>
                </c:pt>
                <c:pt idx="5">
                  <c:v>82.5</c:v>
                </c:pt>
                <c:pt idx="6">
                  <c:v>82.8</c:v>
                </c:pt>
                <c:pt idx="7">
                  <c:v>82.4</c:v>
                </c:pt>
                <c:pt idx="8">
                  <c:v>83.7</c:v>
                </c:pt>
                <c:pt idx="9">
                  <c:v>83</c:v>
                </c:pt>
                <c:pt idx="10">
                  <c:v>81.900000000000006</c:v>
                </c:pt>
                <c:pt idx="11">
                  <c:v>81.900000000000006</c:v>
                </c:pt>
                <c:pt idx="12">
                  <c:v>82</c:v>
                </c:pt>
                <c:pt idx="13">
                  <c:v>81.7</c:v>
                </c:pt>
                <c:pt idx="14">
                  <c:v>81</c:v>
                </c:pt>
                <c:pt idx="15">
                  <c:v>81.900000000000006</c:v>
                </c:pt>
                <c:pt idx="16">
                  <c:v>81.8</c:v>
                </c:pt>
                <c:pt idx="17">
                  <c:v>82.2</c:v>
                </c:pt>
                <c:pt idx="18">
                  <c:v>82.2</c:v>
                </c:pt>
                <c:pt idx="19">
                  <c:v>83.4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8-EF3D-4997-B64A-4217C0408B3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62536072"/>
        <c:axId val="462537384"/>
      </c:lineChart>
      <c:catAx>
        <c:axId val="462536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62537384"/>
        <c:crosses val="autoZero"/>
        <c:auto val="1"/>
        <c:lblAlgn val="ctr"/>
        <c:lblOffset val="100"/>
        <c:noMultiLvlLbl val="0"/>
      </c:catAx>
      <c:valAx>
        <c:axId val="46253738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62536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l-B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'g32'!$B$52</c:f>
              <c:strCache>
                <c:ptCount val="1"/>
                <c:pt idx="0">
                  <c:v>1998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'g32'!$A$53:$A$77</c:f>
              <c:strCache>
                <c:ptCount val="21"/>
                <c:pt idx="4">
                  <c:v>BEL</c:v>
                </c:pt>
                <c:pt idx="7">
                  <c:v>FRA</c:v>
                </c:pt>
                <c:pt idx="10">
                  <c:v>FIN</c:v>
                </c:pt>
                <c:pt idx="12">
                  <c:v>AUT</c:v>
                </c:pt>
                <c:pt idx="16">
                  <c:v>NOR</c:v>
                </c:pt>
                <c:pt idx="17">
                  <c:v>DNK</c:v>
                </c:pt>
                <c:pt idx="18">
                  <c:v>DEU</c:v>
                </c:pt>
                <c:pt idx="19">
                  <c:v>SWE</c:v>
                </c:pt>
                <c:pt idx="20">
                  <c:v>NLD</c:v>
                </c:pt>
              </c:strCache>
            </c:strRef>
          </c:cat>
          <c:val>
            <c:numRef>
              <c:f>'g32'!$B$53:$B$77</c:f>
              <c:numCache>
                <c:formatCode>General</c:formatCode>
                <c:ptCount val="25"/>
                <c:pt idx="4">
                  <c:v>0.47282370924949602</c:v>
                </c:pt>
                <c:pt idx="7">
                  <c:v>0.54337012767791704</c:v>
                </c:pt>
                <c:pt idx="10">
                  <c:v>0.55063533782958995</c:v>
                </c:pt>
                <c:pt idx="12">
                  <c:v>0.521137654781342</c:v>
                </c:pt>
                <c:pt idx="16">
                  <c:v>0.65861558914184604</c:v>
                </c:pt>
                <c:pt idx="17">
                  <c:v>0.61782497167587302</c:v>
                </c:pt>
                <c:pt idx="19">
                  <c:v>0.64423024654388406</c:v>
                </c:pt>
                <c:pt idx="20">
                  <c:v>0.56763607263565097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32-45E1-92F5-C877CAAF315B}"/>
            </c:ext>
          </c:extLst>
        </c:ser>
        <c:ser>
          <c:idx val="2"/>
          <c:order val="2"/>
          <c:tx>
            <c:strRef>
              <c:f>'g32'!$D$52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'g32'!$A$53:$A$77</c:f>
              <c:strCache>
                <c:ptCount val="21"/>
                <c:pt idx="4">
                  <c:v>BEL</c:v>
                </c:pt>
                <c:pt idx="7">
                  <c:v>FRA</c:v>
                </c:pt>
                <c:pt idx="10">
                  <c:v>FIN</c:v>
                </c:pt>
                <c:pt idx="12">
                  <c:v>AUT</c:v>
                </c:pt>
                <c:pt idx="16">
                  <c:v>NOR</c:v>
                </c:pt>
                <c:pt idx="17">
                  <c:v>DNK</c:v>
                </c:pt>
                <c:pt idx="18">
                  <c:v>DEU</c:v>
                </c:pt>
                <c:pt idx="19">
                  <c:v>SWE</c:v>
                </c:pt>
                <c:pt idx="20">
                  <c:v>NLD</c:v>
                </c:pt>
              </c:strCache>
            </c:strRef>
          </c:cat>
          <c:val>
            <c:numRef>
              <c:f>'g32'!$D$53:$D$77</c:f>
              <c:numCache>
                <c:formatCode>General</c:formatCode>
                <c:ptCount val="25"/>
                <c:pt idx="4">
                  <c:v>0.46563181281089799</c:v>
                </c:pt>
                <c:pt idx="7">
                  <c:v>0.51601386070251498</c:v>
                </c:pt>
                <c:pt idx="10">
                  <c:v>0.51787275075912498</c:v>
                </c:pt>
                <c:pt idx="12">
                  <c:v>0.55518078804016102</c:v>
                </c:pt>
                <c:pt idx="16">
                  <c:v>0.60297411680221602</c:v>
                </c:pt>
                <c:pt idx="17">
                  <c:v>0.60594940185546897</c:v>
                </c:pt>
                <c:pt idx="18">
                  <c:v>0.60804754495620705</c:v>
                </c:pt>
                <c:pt idx="19">
                  <c:v>0.61975747346878096</c:v>
                </c:pt>
                <c:pt idx="20">
                  <c:v>0.62555640935897805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32-45E1-92F5-C877CAAF3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9059952"/>
        <c:axId val="54314619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'g32'!$C$52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'g32'!$A$53:$A$77</c15:sqref>
                        </c15:formulaRef>
                      </c:ext>
                    </c:extLst>
                    <c:strCache>
                      <c:ptCount val="21"/>
                      <c:pt idx="4">
                        <c:v>BEL</c:v>
                      </c:pt>
                      <c:pt idx="7">
                        <c:v>FRA</c:v>
                      </c:pt>
                      <c:pt idx="10">
                        <c:v>FIN</c:v>
                      </c:pt>
                      <c:pt idx="12">
                        <c:v>AUT</c:v>
                      </c:pt>
                      <c:pt idx="16">
                        <c:v>NOR</c:v>
                      </c:pt>
                      <c:pt idx="17">
                        <c:v>DNK</c:v>
                      </c:pt>
                      <c:pt idx="18">
                        <c:v>DEU</c:v>
                      </c:pt>
                      <c:pt idx="19">
                        <c:v>SWE</c:v>
                      </c:pt>
                      <c:pt idx="20">
                        <c:v>NLD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'g32'!$C$53:$C$77</c15:sqref>
                        </c15:formulaRef>
                      </c:ext>
                    </c:extLst>
                    <c:numCache>
                      <c:formatCode>General</c:formatCode>
                      <c:ptCount val="2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2732-45E1-92F5-C877CAAF315B}"/>
                  </c:ext>
                </c:extLst>
              </c15:ser>
            </c15:filteredBarSeries>
          </c:ext>
        </c:extLst>
      </c:barChart>
      <c:catAx>
        <c:axId val="48905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43146192"/>
        <c:crosses val="autoZero"/>
        <c:auto val="1"/>
        <c:lblAlgn val="ctr"/>
        <c:lblOffset val="100"/>
        <c:noMultiLvlLbl val="0"/>
      </c:catAx>
      <c:valAx>
        <c:axId val="543146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8905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239383368218213"/>
          <c:y val="3.6887692616096424E-2"/>
          <c:w val="0.86632170978627676"/>
          <c:h val="0.62136521823660928"/>
        </c:manualLayout>
      </c:layout>
      <c:scatterChart>
        <c:scatterStyle val="smoothMarker"/>
        <c:varyColors val="0"/>
        <c:ser>
          <c:idx val="0"/>
          <c:order val="0"/>
          <c:tx>
            <c:v>Share work-poor households (WI = 0) - BE</c:v>
          </c:tx>
          <c:spPr>
            <a:ln w="1905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'figuur 3'!$D$4:$D$19</c:f>
              <c:numCache>
                <c:formatCode>General</c:formatCode>
                <c:ptCount val="1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</c:numCache>
            </c:numRef>
          </c:xVal>
          <c:yVal>
            <c:numRef>
              <c:f>'figuur 3'!$E$4:$E$19</c:f>
              <c:numCache>
                <c:formatCode>0.0</c:formatCode>
                <c:ptCount val="16"/>
                <c:pt idx="0">
                  <c:v>14.40009326887443</c:v>
                </c:pt>
                <c:pt idx="1">
                  <c:v>14.21704813726862</c:v>
                </c:pt>
                <c:pt idx="2">
                  <c:v>14.45950632690176</c:v>
                </c:pt>
                <c:pt idx="3">
                  <c:v>14.36026571432178</c:v>
                </c:pt>
                <c:pt idx="4">
                  <c:v>14.52990839677234</c:v>
                </c:pt>
                <c:pt idx="5">
                  <c:v>13.430829935655</c:v>
                </c:pt>
                <c:pt idx="6">
                  <c:v>12.85180158862639</c:v>
                </c:pt>
                <c:pt idx="7">
                  <c:v>14.12911661864525</c:v>
                </c:pt>
                <c:pt idx="8">
                  <c:v>14.755177351937521</c:v>
                </c:pt>
                <c:pt idx="9">
                  <c:v>14.75073791354764</c:v>
                </c:pt>
                <c:pt idx="10">
                  <c:v>13.94822647341862</c:v>
                </c:pt>
                <c:pt idx="11">
                  <c:v>14.03017128949824</c:v>
                </c:pt>
                <c:pt idx="12">
                  <c:v>14.6087966659342</c:v>
                </c:pt>
                <c:pt idx="13">
                  <c:v>12.96376934889755</c:v>
                </c:pt>
                <c:pt idx="14">
                  <c:v>12.497555558020039</c:v>
                </c:pt>
                <c:pt idx="15">
                  <c:v>12.65473823821231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EF2-4AAB-822C-6707AC3143A1}"/>
            </c:ext>
          </c:extLst>
        </c:ser>
        <c:ser>
          <c:idx val="1"/>
          <c:order val="1"/>
          <c:tx>
            <c:v>Share work-rich households (WI = 1) - BE</c:v>
          </c:tx>
          <c:spPr>
            <a:ln w="19050" cap="rnd">
              <a:solidFill>
                <a:srgbClr val="FF0000"/>
              </a:solidFill>
              <a:round/>
            </a:ln>
            <a:effectLst>
              <a:softEdge rad="0"/>
            </a:effectLst>
          </c:spPr>
          <c:marker>
            <c:symbol val="none"/>
          </c:marker>
          <c:xVal>
            <c:numRef>
              <c:f>'figuur 3'!$D$4:$D$19</c:f>
              <c:numCache>
                <c:formatCode>General</c:formatCode>
                <c:ptCount val="1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</c:numCache>
            </c:numRef>
          </c:xVal>
          <c:yVal>
            <c:numRef>
              <c:f>'figuur 3'!$F$4:$F$19</c:f>
              <c:numCache>
                <c:formatCode>0.0</c:formatCode>
                <c:ptCount val="16"/>
                <c:pt idx="0">
                  <c:v>51.52865666814386</c:v>
                </c:pt>
                <c:pt idx="1">
                  <c:v>52.588752489076661</c:v>
                </c:pt>
                <c:pt idx="2">
                  <c:v>52.607695752439589</c:v>
                </c:pt>
                <c:pt idx="3">
                  <c:v>54.160320138782261</c:v>
                </c:pt>
                <c:pt idx="4">
                  <c:v>54.5824191713671</c:v>
                </c:pt>
                <c:pt idx="5">
                  <c:v>57.209723221122267</c:v>
                </c:pt>
                <c:pt idx="6">
                  <c:v>59.904059179128701</c:v>
                </c:pt>
                <c:pt idx="7">
                  <c:v>58.391138144992041</c:v>
                </c:pt>
                <c:pt idx="8">
                  <c:v>58.630894922135489</c:v>
                </c:pt>
                <c:pt idx="9">
                  <c:v>56.838377109466542</c:v>
                </c:pt>
                <c:pt idx="10">
                  <c:v>59.816738598136943</c:v>
                </c:pt>
                <c:pt idx="11">
                  <c:v>60.841047774377913</c:v>
                </c:pt>
                <c:pt idx="12">
                  <c:v>60.870762491033602</c:v>
                </c:pt>
                <c:pt idx="13">
                  <c:v>62.369255588756992</c:v>
                </c:pt>
                <c:pt idx="14">
                  <c:v>64.608471352605818</c:v>
                </c:pt>
                <c:pt idx="15">
                  <c:v>63.610804901384952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EF2-4AAB-822C-6707AC3143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317368"/>
        <c:axId val="176318152"/>
      </c:scatterChart>
      <c:valAx>
        <c:axId val="176317368"/>
        <c:scaling>
          <c:orientation val="minMax"/>
          <c:max val="2009"/>
          <c:min val="1994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76318152"/>
        <c:crosses val="autoZero"/>
        <c:crossBetween val="midCat"/>
        <c:majorUnit val="1"/>
      </c:valAx>
      <c:valAx>
        <c:axId val="176318152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763173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246156844380194E-2"/>
          <c:y val="0.82132689897880184"/>
          <c:w val="0.91349736614765265"/>
          <c:h val="0.17373447722019822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921253163965192"/>
          <c:y val="2.7739998409289746E-2"/>
          <c:w val="0.87043123426365598"/>
          <c:h val="0.62493637158991489"/>
        </c:manualLayout>
      </c:layout>
      <c:scatterChart>
        <c:scatterStyle val="smoothMarker"/>
        <c:varyColors val="0"/>
        <c:ser>
          <c:idx val="0"/>
          <c:order val="0"/>
          <c:tx>
            <c:v>Share work-poor households (WI = 0) - NL</c:v>
          </c:tx>
          <c:spPr>
            <a:ln w="1905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'figuur 3'!$G$4:$G$19</c:f>
              <c:numCache>
                <c:formatCode>General</c:formatCode>
                <c:ptCount val="1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</c:numCache>
            </c:numRef>
          </c:xVal>
          <c:yVal>
            <c:numRef>
              <c:f>'figuur 3'!$H$4:$H$19</c:f>
              <c:numCache>
                <c:formatCode>0.0</c:formatCode>
                <c:ptCount val="16"/>
                <c:pt idx="0">
                  <c:v>11.34180639103081</c:v>
                </c:pt>
                <c:pt idx="1">
                  <c:v>11.438146485325991</c:v>
                </c:pt>
                <c:pt idx="2">
                  <c:v>10.56669474117885</c:v>
                </c:pt>
                <c:pt idx="3">
                  <c:v>9.4254069109013745</c:v>
                </c:pt>
                <c:pt idx="4">
                  <c:v>9.4316211007050175</c:v>
                </c:pt>
                <c:pt idx="5">
                  <c:v>8.4296348558495708</c:v>
                </c:pt>
                <c:pt idx="6">
                  <c:v>8.2269173134506293</c:v>
                </c:pt>
                <c:pt idx="7">
                  <c:v>7.5127932402236874</c:v>
                </c:pt>
                <c:pt idx="8">
                  <c:v>7.3007899698402312</c:v>
                </c:pt>
                <c:pt idx="9">
                  <c:v>8.5630437894864091</c:v>
                </c:pt>
                <c:pt idx="10">
                  <c:v>8.7158236399321876</c:v>
                </c:pt>
                <c:pt idx="11">
                  <c:v>8.6761158142461277</c:v>
                </c:pt>
                <c:pt idx="12">
                  <c:v>8.7183332966343539</c:v>
                </c:pt>
                <c:pt idx="13">
                  <c:v>7.6678397558273357</c:v>
                </c:pt>
                <c:pt idx="14">
                  <c:v>6.8374533468993439</c:v>
                </c:pt>
                <c:pt idx="15">
                  <c:v>6.8125789004186936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5CC-4084-8188-D3C422E1457B}"/>
            </c:ext>
          </c:extLst>
        </c:ser>
        <c:ser>
          <c:idx val="1"/>
          <c:order val="1"/>
          <c:tx>
            <c:v>Share work-rich households (WI = 1) - NL</c:v>
          </c:tx>
          <c:spPr>
            <a:ln w="12700" cap="flat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'figuur 3'!$G$4:$G$19</c:f>
              <c:numCache>
                <c:formatCode>General</c:formatCode>
                <c:ptCount val="1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</c:numCache>
            </c:numRef>
          </c:xVal>
          <c:yVal>
            <c:numRef>
              <c:f>'figuur 3'!$I$4:$I$19</c:f>
              <c:numCache>
                <c:formatCode>0.0</c:formatCode>
                <c:ptCount val="16"/>
                <c:pt idx="0">
                  <c:v>55.260944882383598</c:v>
                </c:pt>
                <c:pt idx="1">
                  <c:v>55.478220637865519</c:v>
                </c:pt>
                <c:pt idx="2">
                  <c:v>57.497988392462361</c:v>
                </c:pt>
                <c:pt idx="3">
                  <c:v>60.441325460239213</c:v>
                </c:pt>
                <c:pt idx="4">
                  <c:v>63.052764272889128</c:v>
                </c:pt>
                <c:pt idx="5">
                  <c:v>64.704798112494899</c:v>
                </c:pt>
                <c:pt idx="6">
                  <c:v>67.217087244437025</c:v>
                </c:pt>
                <c:pt idx="7">
                  <c:v>68.752811391713777</c:v>
                </c:pt>
                <c:pt idx="8">
                  <c:v>69.173895759707264</c:v>
                </c:pt>
                <c:pt idx="9">
                  <c:v>68.922942491299338</c:v>
                </c:pt>
                <c:pt idx="10">
                  <c:v>68.657538608968053</c:v>
                </c:pt>
                <c:pt idx="11">
                  <c:v>69.336330337575689</c:v>
                </c:pt>
                <c:pt idx="12">
                  <c:v>70.512248222973156</c:v>
                </c:pt>
                <c:pt idx="13">
                  <c:v>74.098797605059573</c:v>
                </c:pt>
                <c:pt idx="14">
                  <c:v>75.695984173414459</c:v>
                </c:pt>
                <c:pt idx="15">
                  <c:v>75.022575262173561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5CC-4084-8188-D3C422E14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318936"/>
        <c:axId val="173119528"/>
      </c:scatterChart>
      <c:valAx>
        <c:axId val="176318936"/>
        <c:scaling>
          <c:orientation val="minMax"/>
          <c:max val="2009"/>
          <c:min val="1994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73119528"/>
        <c:crosses val="autoZero"/>
        <c:crossBetween val="midCat"/>
        <c:majorUnit val="1"/>
      </c:valAx>
      <c:valAx>
        <c:axId val="173119528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763189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</c:legendEntry>
      <c:layout>
        <c:manualLayout>
          <c:xMode val="edge"/>
          <c:yMode val="edge"/>
          <c:x val="9.2730385176246141E-2"/>
          <c:y val="0.82060765131631275"/>
          <c:w val="0.84536351636014184"/>
          <c:h val="0.16750231978578436"/>
        </c:manualLayout>
      </c:layout>
      <c:overlay val="0"/>
      <c:spPr>
        <a:noFill/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7694599769231741E-2"/>
          <c:y val="4.1122047244094496E-2"/>
          <c:w val="0.84261351389047401"/>
          <c:h val="0.60259919715917853"/>
        </c:manualLayout>
      </c:layout>
      <c:scatterChart>
        <c:scatterStyle val="smoothMarker"/>
        <c:varyColors val="0"/>
        <c:ser>
          <c:idx val="0"/>
          <c:order val="0"/>
          <c:tx>
            <c:v>Share work-poor households (WI = 0) - FR</c:v>
          </c:tx>
          <c:spPr>
            <a:ln w="1905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'figuur 3'!$A$4:$A$19</c:f>
              <c:numCache>
                <c:formatCode>General</c:formatCode>
                <c:ptCount val="1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</c:numCache>
            </c:numRef>
          </c:xVal>
          <c:yVal>
            <c:numRef>
              <c:f>'figuur 3'!$B$4:$B$19</c:f>
              <c:numCache>
                <c:formatCode>0.0</c:formatCode>
                <c:ptCount val="16"/>
                <c:pt idx="0">
                  <c:v>11.2084669949102</c:v>
                </c:pt>
                <c:pt idx="1">
                  <c:v>11.05406381012603</c:v>
                </c:pt>
                <c:pt idx="2">
                  <c:v>11.06853996998449</c:v>
                </c:pt>
                <c:pt idx="3">
                  <c:v>11.5603301636345</c:v>
                </c:pt>
                <c:pt idx="4">
                  <c:v>11.46792134302347</c:v>
                </c:pt>
                <c:pt idx="5">
                  <c:v>11.51932356607618</c:v>
                </c:pt>
                <c:pt idx="6">
                  <c:v>10.89215347256839</c:v>
                </c:pt>
                <c:pt idx="7">
                  <c:v>10.43290759098212</c:v>
                </c:pt>
                <c:pt idx="8">
                  <c:v>10.624948274228959</c:v>
                </c:pt>
                <c:pt idx="9">
                  <c:v>10.437137673588509</c:v>
                </c:pt>
                <c:pt idx="10">
                  <c:v>10.499358986668501</c:v>
                </c:pt>
                <c:pt idx="11">
                  <c:v>10.60710964235435</c:v>
                </c:pt>
                <c:pt idx="12">
                  <c:v>10.87117644692335</c:v>
                </c:pt>
                <c:pt idx="13">
                  <c:v>11.46445092079051</c:v>
                </c:pt>
                <c:pt idx="14">
                  <c:v>10.31466762441236</c:v>
                </c:pt>
                <c:pt idx="15">
                  <c:v>11.197078894395259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9DA-4698-86FB-F838A3ED1E58}"/>
            </c:ext>
          </c:extLst>
        </c:ser>
        <c:ser>
          <c:idx val="1"/>
          <c:order val="1"/>
          <c:tx>
            <c:v>Share work-rich households (WI = 1) - FR</c:v>
          </c:tx>
          <c:spPr>
            <a:ln w="12700" cap="rnd">
              <a:solidFill>
                <a:srgbClr val="FF0000">
                  <a:alpha val="99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'figuur 3'!$A$4:$A$19</c:f>
              <c:numCache>
                <c:formatCode>General</c:formatCode>
                <c:ptCount val="1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</c:numCache>
            </c:numRef>
          </c:xVal>
          <c:yVal>
            <c:numRef>
              <c:f>'figuur 3'!$C$4:$C$19</c:f>
              <c:numCache>
                <c:formatCode>0.0</c:formatCode>
                <c:ptCount val="16"/>
                <c:pt idx="0">
                  <c:v>56.705412973666029</c:v>
                </c:pt>
                <c:pt idx="1">
                  <c:v>58.10653114502189</c:v>
                </c:pt>
                <c:pt idx="2">
                  <c:v>58.423224407771748</c:v>
                </c:pt>
                <c:pt idx="3">
                  <c:v>58.027098782352958</c:v>
                </c:pt>
                <c:pt idx="4">
                  <c:v>58.866084763822947</c:v>
                </c:pt>
                <c:pt idx="5">
                  <c:v>59.347751221361413</c:v>
                </c:pt>
                <c:pt idx="6">
                  <c:v>61.429189916509543</c:v>
                </c:pt>
                <c:pt idx="7">
                  <c:v>63.012837647588128</c:v>
                </c:pt>
                <c:pt idx="8">
                  <c:v>63.147389122197751</c:v>
                </c:pt>
                <c:pt idx="9">
                  <c:v>64.778676269153735</c:v>
                </c:pt>
                <c:pt idx="10">
                  <c:v>63.876241302218261</c:v>
                </c:pt>
                <c:pt idx="11">
                  <c:v>64.393411491804471</c:v>
                </c:pt>
                <c:pt idx="12">
                  <c:v>63.081624148071889</c:v>
                </c:pt>
                <c:pt idx="13">
                  <c:v>64.409188079185881</c:v>
                </c:pt>
                <c:pt idx="14">
                  <c:v>68.001768106504372</c:v>
                </c:pt>
                <c:pt idx="15">
                  <c:v>65.551809724639583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9DA-4698-86FB-F838A3ED1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118744"/>
        <c:axId val="173119920"/>
      </c:scatterChart>
      <c:valAx>
        <c:axId val="173118744"/>
        <c:scaling>
          <c:orientation val="minMax"/>
          <c:max val="2009"/>
          <c:min val="1994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E7E6E6">
                <a:lumMod val="90000"/>
              </a:srgb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73119920"/>
        <c:crosses val="autoZero"/>
        <c:crossBetween val="midCat"/>
        <c:majorUnit val="1"/>
      </c:valAx>
      <c:valAx>
        <c:axId val="173119920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7311874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94084978508123"/>
          <c:y val="0.83030157994956511"/>
          <c:w val="0.76302318873999875"/>
          <c:h val="0.15777571921156913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nl-BE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7840975019737658E-2"/>
          <c:y val="4.3595550386079103E-2"/>
          <c:w val="0.84620242782152233"/>
          <c:h val="0.79002805683772281"/>
        </c:manualLayout>
      </c:layout>
      <c:scatterChart>
        <c:scatterStyle val="smoothMarker"/>
        <c:varyColors val="0"/>
        <c:ser>
          <c:idx val="0"/>
          <c:order val="0"/>
          <c:tx>
            <c:v>BBP per gewerkt uur- 1992=100 - NL</c:v>
          </c:tx>
          <c:spPr>
            <a:ln w="19050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bg2">
                  <a:lumMod val="75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</a:ln>
              <a:effectLst/>
            </c:spPr>
          </c:marker>
          <c:xVal>
            <c:numRef>
              <c:f>'figuur 1'!$I$32:$I$76</c:f>
              <c:numCache>
                <c:formatCode>General</c:formatCode>
                <c:ptCount val="45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</c:numCache>
            </c:numRef>
          </c:xVal>
          <c:yVal>
            <c:numRef>
              <c:f>'figuur 1'!$K$32:$K$76</c:f>
              <c:numCache>
                <c:formatCode>General</c:formatCode>
                <c:ptCount val="45"/>
                <c:pt idx="0">
                  <c:v>57.107540173053152</c:v>
                </c:pt>
                <c:pt idx="1">
                  <c:v>60.074165636588383</c:v>
                </c:pt>
                <c:pt idx="2">
                  <c:v>61.928306551297894</c:v>
                </c:pt>
                <c:pt idx="3">
                  <c:v>66.007416563658822</c:v>
                </c:pt>
                <c:pt idx="4">
                  <c:v>70.580964153275644</c:v>
                </c:pt>
                <c:pt idx="5">
                  <c:v>72.929542645241028</c:v>
                </c:pt>
                <c:pt idx="6">
                  <c:v>76.514215080346105</c:v>
                </c:pt>
                <c:pt idx="7">
                  <c:v>78.986402966625462</c:v>
                </c:pt>
                <c:pt idx="8">
                  <c:v>81.087762669962899</c:v>
                </c:pt>
                <c:pt idx="9">
                  <c:v>82.200247218788618</c:v>
                </c:pt>
                <c:pt idx="10">
                  <c:v>83.436341161928297</c:v>
                </c:pt>
                <c:pt idx="11">
                  <c:v>83.189122373300364</c:v>
                </c:pt>
                <c:pt idx="12">
                  <c:v>84.054388133498136</c:v>
                </c:pt>
                <c:pt idx="13">
                  <c:v>87.51545117428924</c:v>
                </c:pt>
                <c:pt idx="14">
                  <c:v>89.864029666254623</c:v>
                </c:pt>
                <c:pt idx="15">
                  <c:v>91.594561186650168</c:v>
                </c:pt>
                <c:pt idx="16">
                  <c:v>92.830655129789847</c:v>
                </c:pt>
                <c:pt idx="17">
                  <c:v>93.943139678615566</c:v>
                </c:pt>
                <c:pt idx="18">
                  <c:v>95.673671199011125</c:v>
                </c:pt>
                <c:pt idx="19">
                  <c:v>97.527812113720643</c:v>
                </c:pt>
                <c:pt idx="20">
                  <c:v>99.01112484548824</c:v>
                </c:pt>
                <c:pt idx="21">
                  <c:v>100.12360939431395</c:v>
                </c:pt>
                <c:pt idx="22">
                  <c:v>100</c:v>
                </c:pt>
                <c:pt idx="23">
                  <c:v>101.48331273176761</c:v>
                </c:pt>
                <c:pt idx="24">
                  <c:v>103.33745364647713</c:v>
                </c:pt>
                <c:pt idx="25">
                  <c:v>101.85414091470953</c:v>
                </c:pt>
                <c:pt idx="26">
                  <c:v>102.22496909765144</c:v>
                </c:pt>
                <c:pt idx="27">
                  <c:v>104.44993819530286</c:v>
                </c:pt>
                <c:pt idx="28">
                  <c:v>106.92212608158222</c:v>
                </c:pt>
                <c:pt idx="29">
                  <c:v>109.27070457354763</c:v>
                </c:pt>
                <c:pt idx="30">
                  <c:v>112.85537700865268</c:v>
                </c:pt>
                <c:pt idx="31">
                  <c:v>113.84425216316443</c:v>
                </c:pt>
                <c:pt idx="32">
                  <c:v>114.58590852904824</c:v>
                </c:pt>
                <c:pt idx="33">
                  <c:v>116.19283065512981</c:v>
                </c:pt>
                <c:pt idx="34">
                  <c:v>118.17058096415329</c:v>
                </c:pt>
                <c:pt idx="35">
                  <c:v>121.13720642768851</c:v>
                </c:pt>
                <c:pt idx="36">
                  <c:v>122.99134734239803</c:v>
                </c:pt>
                <c:pt idx="37">
                  <c:v>123.98022249690978</c:v>
                </c:pt>
                <c:pt idx="38">
                  <c:v>123.98022249690978</c:v>
                </c:pt>
                <c:pt idx="39">
                  <c:v>121.01359703337457</c:v>
                </c:pt>
                <c:pt idx="40">
                  <c:v>123.60939431396787</c:v>
                </c:pt>
                <c:pt idx="41">
                  <c:v>124.47466007416566</c:v>
                </c:pt>
                <c:pt idx="42">
                  <c:v>124.22744128553769</c:v>
                </c:pt>
                <c:pt idx="43">
                  <c:v>125.09270704573547</c:v>
                </c:pt>
                <c:pt idx="44">
                  <c:v>125.95797280593325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CF0-4222-8B92-46C7E6791360}"/>
            </c:ext>
          </c:extLst>
        </c:ser>
        <c:ser>
          <c:idx val="1"/>
          <c:order val="1"/>
          <c:tx>
            <c:v>Reëel gemiddeld maandinkomen (in VTE)- 1922=100 - NL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'figuur 1'!$I$4:$I$28</c:f>
              <c:numCache>
                <c:formatCode>General</c:formatCode>
                <c:ptCount val="2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</c:numCache>
            </c:numRef>
          </c:xVal>
          <c:yVal>
            <c:numRef>
              <c:f>'figuur 1'!$K$4:$K$28</c:f>
              <c:numCache>
                <c:formatCode>General</c:formatCode>
                <c:ptCount val="25"/>
                <c:pt idx="0">
                  <c:v>98.435812124616518</c:v>
                </c:pt>
                <c:pt idx="1">
                  <c:v>99.204943179363099</c:v>
                </c:pt>
                <c:pt idx="2">
                  <c:v>100</c:v>
                </c:pt>
                <c:pt idx="3">
                  <c:v>101.60307652421898</c:v>
                </c:pt>
                <c:pt idx="4">
                  <c:v>102.25770211294991</c:v>
                </c:pt>
                <c:pt idx="5">
                  <c:v>100.19660372466835</c:v>
                </c:pt>
                <c:pt idx="6">
                  <c:v>99.490126604156742</c:v>
                </c:pt>
                <c:pt idx="7">
                  <c:v>99.930864624292425</c:v>
                </c:pt>
                <c:pt idx="8">
                  <c:v>96.491379682841441</c:v>
                </c:pt>
                <c:pt idx="9">
                  <c:v>98.541675668668688</c:v>
                </c:pt>
                <c:pt idx="10">
                  <c:v>100.96357429892406</c:v>
                </c:pt>
                <c:pt idx="11">
                  <c:v>102.39165190338329</c:v>
                </c:pt>
                <c:pt idx="12">
                  <c:v>103.18454824352935</c:v>
                </c:pt>
                <c:pt idx="13">
                  <c:v>104.27343041092337</c:v>
                </c:pt>
                <c:pt idx="14">
                  <c:v>105.42496651255236</c:v>
                </c:pt>
                <c:pt idx="15">
                  <c:v>105.70582897636432</c:v>
                </c:pt>
                <c:pt idx="16">
                  <c:v>105.7684829105993</c:v>
                </c:pt>
                <c:pt idx="17">
                  <c:v>106.8876118048654</c:v>
                </c:pt>
                <c:pt idx="18">
                  <c:v>107.62865661323077</c:v>
                </c:pt>
                <c:pt idx="19">
                  <c:v>111.85239597286434</c:v>
                </c:pt>
                <c:pt idx="20">
                  <c:v>112.39035561508877</c:v>
                </c:pt>
                <c:pt idx="21">
                  <c:v>111.94529663397137</c:v>
                </c:pt>
                <c:pt idx="22">
                  <c:v>111.7378905068487</c:v>
                </c:pt>
                <c:pt idx="23">
                  <c:v>112.12029555373114</c:v>
                </c:pt>
                <c:pt idx="24">
                  <c:v>111.42894179665556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CF0-4222-8B92-46C7E6791360}"/>
            </c:ext>
          </c:extLst>
        </c:ser>
        <c:ser>
          <c:idx val="2"/>
          <c:order val="2"/>
          <c:tx>
            <c:v>Reëel gewaarborgd minimuminkomen- 1992=100 - NL</c:v>
          </c:tx>
          <c:spPr>
            <a:ln w="6350" cap="rnd">
              <a:solidFill>
                <a:srgbClr val="FF0000"/>
              </a:solidFill>
              <a:round/>
            </a:ln>
            <a:effectLst/>
          </c:spPr>
          <c:marker>
            <c:symbol val="dash"/>
            <c:size val="5"/>
            <c:spPr>
              <a:solidFill>
                <a:srgbClr val="FF0000"/>
              </a:solidFill>
              <a:ln w="6350">
                <a:solidFill>
                  <a:srgbClr val="FF0000"/>
                </a:solidFill>
              </a:ln>
              <a:effectLst/>
            </c:spPr>
          </c:marker>
          <c:xVal>
            <c:numRef>
              <c:f>'figuur 1'!$I$81:$I$125</c:f>
              <c:numCache>
                <c:formatCode>General</c:formatCode>
                <c:ptCount val="45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</c:numCache>
            </c:numRef>
          </c:xVal>
          <c:yVal>
            <c:numRef>
              <c:f>'figuur 1'!$K$81:$K$125</c:f>
              <c:numCache>
                <c:formatCode>General</c:formatCode>
                <c:ptCount val="45"/>
                <c:pt idx="0">
                  <c:v>82.23668827384634</c:v>
                </c:pt>
                <c:pt idx="1">
                  <c:v>87.004962478818669</c:v>
                </c:pt>
                <c:pt idx="2">
                  <c:v>90.438065395339663</c:v>
                </c:pt>
                <c:pt idx="3">
                  <c:v>96.263531384204342</c:v>
                </c:pt>
                <c:pt idx="4">
                  <c:v>103.36088921165174</c:v>
                </c:pt>
                <c:pt idx="5">
                  <c:v>109.00970081676931</c:v>
                </c:pt>
                <c:pt idx="6">
                  <c:v>112.12997928938377</c:v>
                </c:pt>
                <c:pt idx="7">
                  <c:v>112.90385253324008</c:v>
                </c:pt>
                <c:pt idx="8">
                  <c:v>117.67595058142139</c:v>
                </c:pt>
                <c:pt idx="9">
                  <c:v>117.78559581125545</c:v>
                </c:pt>
                <c:pt idx="10">
                  <c:v>115.98496463057101</c:v>
                </c:pt>
                <c:pt idx="11">
                  <c:v>111.91583958686353</c:v>
                </c:pt>
                <c:pt idx="12">
                  <c:v>111.21619283287158</c:v>
                </c:pt>
                <c:pt idx="13">
                  <c:v>110.67633162089709</c:v>
                </c:pt>
                <c:pt idx="14">
                  <c:v>103.94973865174784</c:v>
                </c:pt>
                <c:pt idx="15">
                  <c:v>101.65380098084043</c:v>
                </c:pt>
                <c:pt idx="16">
                  <c:v>101.56914745779429</c:v>
                </c:pt>
                <c:pt idx="17">
                  <c:v>102.59251638469746</c:v>
                </c:pt>
                <c:pt idx="18">
                  <c:v>101.99804100881322</c:v>
                </c:pt>
                <c:pt idx="19">
                  <c:v>100.90606704501646</c:v>
                </c:pt>
                <c:pt idx="20">
                  <c:v>100.22461604669301</c:v>
                </c:pt>
                <c:pt idx="21">
                  <c:v>100.12089710141028</c:v>
                </c:pt>
                <c:pt idx="22">
                  <c:v>100</c:v>
                </c:pt>
                <c:pt idx="23">
                  <c:v>98.152178200955731</c:v>
                </c:pt>
                <c:pt idx="24">
                  <c:v>95.47736625514402</c:v>
                </c:pt>
                <c:pt idx="25">
                  <c:v>93.675771268726962</c:v>
                </c:pt>
                <c:pt idx="26">
                  <c:v>93.041914342325853</c:v>
                </c:pt>
                <c:pt idx="27">
                  <c:v>92.709042739180703</c:v>
                </c:pt>
                <c:pt idx="28">
                  <c:v>93.352008750459476</c:v>
                </c:pt>
                <c:pt idx="29">
                  <c:v>94.133632785533038</c:v>
                </c:pt>
                <c:pt idx="30">
                  <c:v>94.539623622654346</c:v>
                </c:pt>
                <c:pt idx="31">
                  <c:v>96.224199144678437</c:v>
                </c:pt>
                <c:pt idx="32">
                  <c:v>97.280785748227032</c:v>
                </c:pt>
                <c:pt idx="33">
                  <c:v>98.254749544994041</c:v>
                </c:pt>
                <c:pt idx="34">
                  <c:v>97.630203430251825</c:v>
                </c:pt>
                <c:pt idx="35">
                  <c:v>96.00942736491028</c:v>
                </c:pt>
                <c:pt idx="36">
                  <c:v>95.99461165353199</c:v>
                </c:pt>
                <c:pt idx="37">
                  <c:v>96.716295937670893</c:v>
                </c:pt>
                <c:pt idx="38">
                  <c:v>97.028882792257264</c:v>
                </c:pt>
                <c:pt idx="39">
                  <c:v>99.027125527851737</c:v>
                </c:pt>
                <c:pt idx="40">
                  <c:v>99.321767664541809</c:v>
                </c:pt>
                <c:pt idx="41">
                  <c:v>97.739270376646317</c:v>
                </c:pt>
                <c:pt idx="42">
                  <c:v>97.379587042864699</c:v>
                </c:pt>
                <c:pt idx="43">
                  <c:v>96.179864080977609</c:v>
                </c:pt>
                <c:pt idx="44">
                  <c:v>96.610591104297242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CF0-4222-8B92-46C7E6791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687128"/>
        <c:axId val="173740776"/>
      </c:scatterChart>
      <c:valAx>
        <c:axId val="173687128"/>
        <c:scaling>
          <c:orientation val="minMax"/>
          <c:max val="2014"/>
          <c:min val="199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73740776"/>
        <c:crosses val="autoZero"/>
        <c:crossBetween val="midCat"/>
        <c:majorUnit val="2"/>
      </c:valAx>
      <c:valAx>
        <c:axId val="173740776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73687128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675534081916897E-2"/>
          <c:y val="7.5991349440425293E-2"/>
          <c:w val="0.89875196174486149"/>
          <c:h val="0.77802878386657248"/>
        </c:manualLayout>
      </c:layout>
      <c:scatterChart>
        <c:scatterStyle val="smoothMarker"/>
        <c:varyColors val="0"/>
        <c:ser>
          <c:idx val="0"/>
          <c:order val="0"/>
          <c:tx>
            <c:v>BBP per gewerkt uur- 1992=100 - BE</c:v>
          </c:tx>
          <c:spPr>
            <a:ln w="19050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bg2">
                  <a:lumMod val="75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</a:ln>
              <a:effectLst/>
            </c:spPr>
          </c:marker>
          <c:xVal>
            <c:numRef>
              <c:f>'figuur 1'!$M$32:$M$76</c:f>
              <c:numCache>
                <c:formatCode>General</c:formatCode>
                <c:ptCount val="45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</c:numCache>
            </c:numRef>
          </c:xVal>
          <c:yVal>
            <c:numRef>
              <c:f>'figuur 1'!$O$32:$O$76</c:f>
              <c:numCache>
                <c:formatCode>General</c:formatCode>
                <c:ptCount val="45"/>
                <c:pt idx="0">
                  <c:v>50.12626262626263</c:v>
                </c:pt>
                <c:pt idx="1">
                  <c:v>51.893939393939391</c:v>
                </c:pt>
                <c:pt idx="2">
                  <c:v>55.555555555555557</c:v>
                </c:pt>
                <c:pt idx="3">
                  <c:v>59.217171717171709</c:v>
                </c:pt>
                <c:pt idx="4">
                  <c:v>61.742424242424242</c:v>
                </c:pt>
                <c:pt idx="5">
                  <c:v>62.24747474747474</c:v>
                </c:pt>
                <c:pt idx="6">
                  <c:v>66.035353535353522</c:v>
                </c:pt>
                <c:pt idx="7">
                  <c:v>67.550505050505052</c:v>
                </c:pt>
                <c:pt idx="8">
                  <c:v>70.202020202020194</c:v>
                </c:pt>
                <c:pt idx="9">
                  <c:v>71.843434343434339</c:v>
                </c:pt>
                <c:pt idx="10">
                  <c:v>76.01010101010101</c:v>
                </c:pt>
                <c:pt idx="11">
                  <c:v>78.282828282828277</c:v>
                </c:pt>
                <c:pt idx="12">
                  <c:v>80.429292929292927</c:v>
                </c:pt>
                <c:pt idx="13">
                  <c:v>81.565656565656553</c:v>
                </c:pt>
                <c:pt idx="14">
                  <c:v>82.323232323232318</c:v>
                </c:pt>
                <c:pt idx="15">
                  <c:v>83.080808080808083</c:v>
                </c:pt>
                <c:pt idx="16">
                  <c:v>84.974747474747474</c:v>
                </c:pt>
                <c:pt idx="17">
                  <c:v>87.121212121212125</c:v>
                </c:pt>
                <c:pt idx="18">
                  <c:v>90.151515151515156</c:v>
                </c:pt>
                <c:pt idx="19">
                  <c:v>92.297979797979792</c:v>
                </c:pt>
                <c:pt idx="20">
                  <c:v>93.434343434343432</c:v>
                </c:pt>
                <c:pt idx="21">
                  <c:v>96.969696969696955</c:v>
                </c:pt>
                <c:pt idx="22">
                  <c:v>100</c:v>
                </c:pt>
                <c:pt idx="23">
                  <c:v>102.52525252525253</c:v>
                </c:pt>
                <c:pt idx="24">
                  <c:v>106.31313131313132</c:v>
                </c:pt>
                <c:pt idx="25">
                  <c:v>105.30303030303033</c:v>
                </c:pt>
                <c:pt idx="26">
                  <c:v>108.45959595959596</c:v>
                </c:pt>
                <c:pt idx="27">
                  <c:v>110.85858585858584</c:v>
                </c:pt>
                <c:pt idx="28">
                  <c:v>110.35353535353536</c:v>
                </c:pt>
                <c:pt idx="29">
                  <c:v>112.75252525252525</c:v>
                </c:pt>
                <c:pt idx="30">
                  <c:v>113.63636363636365</c:v>
                </c:pt>
                <c:pt idx="31">
                  <c:v>113.51010101010104</c:v>
                </c:pt>
                <c:pt idx="32">
                  <c:v>116.16161616161617</c:v>
                </c:pt>
                <c:pt idx="33">
                  <c:v>117.55050505050505</c:v>
                </c:pt>
                <c:pt idx="34">
                  <c:v>120.95959595959594</c:v>
                </c:pt>
                <c:pt idx="35">
                  <c:v>122.34848484848484</c:v>
                </c:pt>
                <c:pt idx="36">
                  <c:v>123.48484848484847</c:v>
                </c:pt>
                <c:pt idx="37">
                  <c:v>125.25252525252523</c:v>
                </c:pt>
                <c:pt idx="38">
                  <c:v>124.49494949494948</c:v>
                </c:pt>
                <c:pt idx="39">
                  <c:v>123.61111111111111</c:v>
                </c:pt>
                <c:pt idx="40">
                  <c:v>126.26262626262626</c:v>
                </c:pt>
                <c:pt idx="41">
                  <c:v>125.63131313131312</c:v>
                </c:pt>
                <c:pt idx="42">
                  <c:v>125.25252525252525</c:v>
                </c:pt>
                <c:pt idx="43">
                  <c:v>125.75757575757574</c:v>
                </c:pt>
                <c:pt idx="44">
                  <c:v>127.52525252525251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F42-45D2-A145-C151892A68F6}"/>
            </c:ext>
          </c:extLst>
        </c:ser>
        <c:ser>
          <c:idx val="1"/>
          <c:order val="1"/>
          <c:tx>
            <c:v>Reëel gemiddeld maandinkomen (in VTE)- 1992 = 100 - BE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Pt>
            <c:idx val="1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4F42-45D2-A145-C151892A68F6}"/>
              </c:ext>
            </c:extLst>
          </c:dPt>
          <c:xVal>
            <c:numRef>
              <c:f>'figuur 1'!$A$4:$A$28</c:f>
              <c:numCache>
                <c:formatCode>General</c:formatCode>
                <c:ptCount val="2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</c:numCache>
            </c:numRef>
          </c:xVal>
          <c:yVal>
            <c:numRef>
              <c:f>'figuur 1'!$C$4:$C$28</c:f>
              <c:numCache>
                <c:formatCode>General</c:formatCode>
                <c:ptCount val="25"/>
                <c:pt idx="0">
                  <c:v>93.547870637207808</c:v>
                </c:pt>
                <c:pt idx="1">
                  <c:v>97.207355564704272</c:v>
                </c:pt>
                <c:pt idx="2">
                  <c:v>100</c:v>
                </c:pt>
                <c:pt idx="3">
                  <c:v>101.20991720415351</c:v>
                </c:pt>
                <c:pt idx="4">
                  <c:v>102.60280865468185</c:v>
                </c:pt>
                <c:pt idx="5">
                  <c:v>101.82745528566855</c:v>
                </c:pt>
                <c:pt idx="6">
                  <c:v>102.99849046246742</c:v>
                </c:pt>
                <c:pt idx="7">
                  <c:v>104.24957687205527</c:v>
                </c:pt>
                <c:pt idx="8">
                  <c:v>104.32505374868488</c:v>
                </c:pt>
                <c:pt idx="9">
                  <c:v>109.59471204427976</c:v>
                </c:pt>
                <c:pt idx="10">
                  <c:v>109.24248662000825</c:v>
                </c:pt>
                <c:pt idx="11">
                  <c:v>109.73651708522027</c:v>
                </c:pt>
                <c:pt idx="12">
                  <c:v>111.46333653538267</c:v>
                </c:pt>
                <c:pt idx="13">
                  <c:v>111.9688028909931</c:v>
                </c:pt>
                <c:pt idx="14">
                  <c:v>111.34440327523903</c:v>
                </c:pt>
                <c:pt idx="15">
                  <c:v>110.77032157723802</c:v>
                </c:pt>
                <c:pt idx="16">
                  <c:v>110.92584968665662</c:v>
                </c:pt>
                <c:pt idx="17">
                  <c:v>110.73143954988336</c:v>
                </c:pt>
                <c:pt idx="18">
                  <c:v>111.0699419056768</c:v>
                </c:pt>
                <c:pt idx="19">
                  <c:v>112.01225927450714</c:v>
                </c:pt>
                <c:pt idx="20">
                  <c:v>111.38328530259368</c:v>
                </c:pt>
                <c:pt idx="21">
                  <c:v>112.30959242486621</c:v>
                </c:pt>
                <c:pt idx="22">
                  <c:v>112.97516124605463</c:v>
                </c:pt>
                <c:pt idx="23">
                  <c:v>114.39092447737981</c:v>
                </c:pt>
                <c:pt idx="24">
                  <c:v>114.40464754585793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F42-45D2-A145-C151892A68F6}"/>
            </c:ext>
          </c:extLst>
        </c:ser>
        <c:ser>
          <c:idx val="2"/>
          <c:order val="2"/>
          <c:tx>
            <c:v>Reëel gewaarborgd minimummandinkomen- 1992=100 - BE</c:v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dash"/>
            <c:size val="5"/>
            <c:spPr>
              <a:solidFill>
                <a:srgbClr val="FF0000"/>
              </a:solidFill>
              <a:ln w="12700">
                <a:solidFill>
                  <a:srgbClr val="FF0000"/>
                </a:solidFill>
              </a:ln>
              <a:effectLst/>
            </c:spPr>
          </c:marker>
          <c:xVal>
            <c:numRef>
              <c:f>'figuur 1'!$M$86:$M$125</c:f>
              <c:numCache>
                <c:formatCode>General</c:formatCode>
                <c:ptCount val="40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</c:numCache>
            </c:numRef>
          </c:xVal>
          <c:yVal>
            <c:numRef>
              <c:f>'figuur 1'!$O$86:$O$125</c:f>
              <c:numCache>
                <c:formatCode>General</c:formatCode>
                <c:ptCount val="40"/>
                <c:pt idx="0">
                  <c:v>90.831824685373903</c:v>
                </c:pt>
                <c:pt idx="1">
                  <c:v>91.483385406020957</c:v>
                </c:pt>
                <c:pt idx="2">
                  <c:v>91.841246435210877</c:v>
                </c:pt>
                <c:pt idx="3">
                  <c:v>92.059976056296904</c:v>
                </c:pt>
                <c:pt idx="4">
                  <c:v>91.8390953952171</c:v>
                </c:pt>
                <c:pt idx="5">
                  <c:v>91.538251525681076</c:v>
                </c:pt>
                <c:pt idx="6">
                  <c:v>94.944345490115907</c:v>
                </c:pt>
                <c:pt idx="7">
                  <c:v>98.302045921297236</c:v>
                </c:pt>
                <c:pt idx="8">
                  <c:v>98.323410323045323</c:v>
                </c:pt>
                <c:pt idx="9">
                  <c:v>96.822052539881838</c:v>
                </c:pt>
                <c:pt idx="10">
                  <c:v>94.96021549332788</c:v>
                </c:pt>
                <c:pt idx="11">
                  <c:v>95.925716121120104</c:v>
                </c:pt>
                <c:pt idx="12">
                  <c:v>94.458414848989207</c:v>
                </c:pt>
                <c:pt idx="13">
                  <c:v>95.164442627578097</c:v>
                </c:pt>
                <c:pt idx="14">
                  <c:v>95.10007689237986</c:v>
                </c:pt>
                <c:pt idx="15">
                  <c:v>94.997951158738957</c:v>
                </c:pt>
                <c:pt idx="16">
                  <c:v>96.327332807739836</c:v>
                </c:pt>
                <c:pt idx="17">
                  <c:v>100</c:v>
                </c:pt>
                <c:pt idx="18">
                  <c:v>100.82260893432793</c:v>
                </c:pt>
                <c:pt idx="19">
                  <c:v>100.40648895083551</c:v>
                </c:pt>
                <c:pt idx="20">
                  <c:v>100.76452587482287</c:v>
                </c:pt>
                <c:pt idx="21">
                  <c:v>100.0312242069363</c:v>
                </c:pt>
                <c:pt idx="22">
                  <c:v>99.572073606590564</c:v>
                </c:pt>
                <c:pt idx="23">
                  <c:v>100.10818000249172</c:v>
                </c:pt>
                <c:pt idx="24">
                  <c:v>100.15072395776559</c:v>
                </c:pt>
                <c:pt idx="25">
                  <c:v>99.126320799526582</c:v>
                </c:pt>
                <c:pt idx="26">
                  <c:v>99.16743883637271</c:v>
                </c:pt>
                <c:pt idx="27">
                  <c:v>100.1679761107564</c:v>
                </c:pt>
                <c:pt idx="28">
                  <c:v>99.915739414137349</c:v>
                </c:pt>
                <c:pt idx="29">
                  <c:v>99.162893417220829</c:v>
                </c:pt>
                <c:pt idx="30">
                  <c:v>98.733453506299355</c:v>
                </c:pt>
                <c:pt idx="31">
                  <c:v>98.445515316213232</c:v>
                </c:pt>
                <c:pt idx="32">
                  <c:v>99.698279553984406</c:v>
                </c:pt>
                <c:pt idx="33">
                  <c:v>100.1984313923972</c:v>
                </c:pt>
                <c:pt idx="34">
                  <c:v>103.58204822232261</c:v>
                </c:pt>
                <c:pt idx="35">
                  <c:v>102.03859128992573</c:v>
                </c:pt>
                <c:pt idx="36">
                  <c:v>101.19420424991826</c:v>
                </c:pt>
                <c:pt idx="37">
                  <c:v>101.03101202248767</c:v>
                </c:pt>
                <c:pt idx="38">
                  <c:v>101.91155315123109</c:v>
                </c:pt>
                <c:pt idx="39">
                  <c:v>101.566261894009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F42-45D2-A145-C151892A68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047072"/>
        <c:axId val="154263896"/>
      </c:scatterChart>
      <c:valAx>
        <c:axId val="158047072"/>
        <c:scaling>
          <c:orientation val="minMax"/>
          <c:max val="2014"/>
          <c:min val="199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54263896"/>
        <c:crosses val="autoZero"/>
        <c:crossBetween val="midCat"/>
        <c:majorUnit val="2"/>
      </c:valAx>
      <c:valAx>
        <c:axId val="154263896"/>
        <c:scaling>
          <c:orientation val="minMax"/>
          <c:max val="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2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58047072"/>
        <c:crosses val="autoZero"/>
        <c:crossBetween val="midCat"/>
        <c:majorUnit val="50"/>
        <c:min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90353376763476"/>
          <c:y val="0.11979796242110168"/>
          <c:w val="0.67643887317909079"/>
          <c:h val="0.67157741855926234"/>
        </c:manualLayout>
      </c:layout>
      <c:scatterChart>
        <c:scatterStyle val="smoothMarker"/>
        <c:varyColors val="0"/>
        <c:ser>
          <c:idx val="0"/>
          <c:order val="0"/>
          <c:tx>
            <c:v>GDP per hour worked - 1992 = 100</c:v>
          </c:tx>
          <c:spPr>
            <a:ln w="19050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bg2">
                  <a:lumMod val="75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</a:ln>
              <a:effectLst/>
            </c:spPr>
          </c:marker>
          <c:xVal>
            <c:numRef>
              <c:f>Blad1!$C$1:$AC$1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xVal>
          <c:yVal>
            <c:numRef>
              <c:f>Blad1!$C$3:$AC$3</c:f>
              <c:numCache>
                <c:formatCode>General</c:formatCode>
                <c:ptCount val="27"/>
                <c:pt idx="0">
                  <c:v>92.652506930501488</c:v>
                </c:pt>
                <c:pt idx="1">
                  <c:v>96.176371538570365</c:v>
                </c:pt>
                <c:pt idx="2">
                  <c:v>100</c:v>
                </c:pt>
                <c:pt idx="3">
                  <c:v>101.24391325543807</c:v>
                </c:pt>
                <c:pt idx="4">
                  <c:v>103.71993977344907</c:v>
                </c:pt>
                <c:pt idx="5">
                  <c:v>109.73459524971472</c:v>
                </c:pt>
                <c:pt idx="6">
                  <c:v>114.99715274915265</c:v>
                </c:pt>
                <c:pt idx="7">
                  <c:v>120.36313089995654</c:v>
                </c:pt>
                <c:pt idx="8">
                  <c:v>124.68736560277189</c:v>
                </c:pt>
                <c:pt idx="9">
                  <c:v>129.04576859212045</c:v>
                </c:pt>
                <c:pt idx="10">
                  <c:v>136.39531979990937</c:v>
                </c:pt>
                <c:pt idx="11">
                  <c:v>145.19314941809571</c:v>
                </c:pt>
                <c:pt idx="12">
                  <c:v>151.7968951276751</c:v>
                </c:pt>
                <c:pt idx="13">
                  <c:v>160.11337246795543</c:v>
                </c:pt>
                <c:pt idx="14">
                  <c:v>165.69212382704464</c:v>
                </c:pt>
                <c:pt idx="15">
                  <c:v>174.91391397849873</c:v>
                </c:pt>
                <c:pt idx="16">
                  <c:v>184.62889469166885</c:v>
                </c:pt>
                <c:pt idx="17">
                  <c:v>195.31658666092812</c:v>
                </c:pt>
                <c:pt idx="18">
                  <c:v>212.26937603182131</c:v>
                </c:pt>
                <c:pt idx="19">
                  <c:v>212.6333984726125</c:v>
                </c:pt>
                <c:pt idx="20">
                  <c:v>229.63997385749551</c:v>
                </c:pt>
                <c:pt idx="21">
                  <c:v>236.6790748473739</c:v>
                </c:pt>
                <c:pt idx="22">
                  <c:v>242.17150884383619</c:v>
                </c:pt>
                <c:pt idx="23">
                  <c:v>249.80715722855501</c:v>
                </c:pt>
                <c:pt idx="24">
                  <c:v>249.61160218184358</c:v>
                </c:pt>
                <c:pt idx="25">
                  <c:v>255.27258653609962</c:v>
                </c:pt>
                <c:pt idx="26">
                  <c:v>266.5411170400385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887-4182-9B5C-45513CD9D26E}"/>
            </c:ext>
          </c:extLst>
        </c:ser>
        <c:ser>
          <c:idx val="1"/>
          <c:order val="1"/>
          <c:tx>
            <c:v>Average wage (in FTE) - 1992 = 100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Blad1!$C$1:$AC$1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xVal>
          <c:yVal>
            <c:numRef>
              <c:f>Blad1!$C$6:$AC$6</c:f>
              <c:numCache>
                <c:formatCode>General</c:formatCode>
                <c:ptCount val="27"/>
                <c:pt idx="0">
                  <c:v>93.20525100005635</c:v>
                </c:pt>
                <c:pt idx="1">
                  <c:v>96.199785903431177</c:v>
                </c:pt>
                <c:pt idx="2">
                  <c:v>100</c:v>
                </c:pt>
                <c:pt idx="3">
                  <c:v>103.03960786523186</c:v>
                </c:pt>
                <c:pt idx="4">
                  <c:v>105.40030424249254</c:v>
                </c:pt>
                <c:pt idx="5">
                  <c:v>107.90185362555637</c:v>
                </c:pt>
                <c:pt idx="6">
                  <c:v>113.22046312468308</c:v>
                </c:pt>
                <c:pt idx="7">
                  <c:v>118.28553721336412</c:v>
                </c:pt>
                <c:pt idx="8">
                  <c:v>121.62375345089865</c:v>
                </c:pt>
                <c:pt idx="9">
                  <c:v>125.81272184348413</c:v>
                </c:pt>
                <c:pt idx="10">
                  <c:v>130.47213927545215</c:v>
                </c:pt>
                <c:pt idx="11">
                  <c:v>136.33725843709504</c:v>
                </c:pt>
                <c:pt idx="12">
                  <c:v>141.48966138937405</c:v>
                </c:pt>
                <c:pt idx="13">
                  <c:v>146.05893289762804</c:v>
                </c:pt>
                <c:pt idx="14">
                  <c:v>152.43112288016226</c:v>
                </c:pt>
                <c:pt idx="15">
                  <c:v>157.80325652149415</c:v>
                </c:pt>
                <c:pt idx="16">
                  <c:v>165.1388810637219</c:v>
                </c:pt>
                <c:pt idx="17">
                  <c:v>174.68308073694291</c:v>
                </c:pt>
                <c:pt idx="18">
                  <c:v>181.81024283058201</c:v>
                </c:pt>
                <c:pt idx="19">
                  <c:v>184.91464307848329</c:v>
                </c:pt>
                <c:pt idx="20">
                  <c:v>194.82787762690856</c:v>
                </c:pt>
                <c:pt idx="21">
                  <c:v>205.53834018817963</c:v>
                </c:pt>
                <c:pt idx="22">
                  <c:v>213.01481773621046</c:v>
                </c:pt>
                <c:pt idx="23">
                  <c:v>217.28829793227789</c:v>
                </c:pt>
                <c:pt idx="24">
                  <c:v>222.45196912502112</c:v>
                </c:pt>
                <c:pt idx="25">
                  <c:v>222.96467406614457</c:v>
                </c:pt>
                <c:pt idx="26">
                  <c:v>225.56200349315455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887-4182-9B5C-45513CD9D26E}"/>
            </c:ext>
          </c:extLst>
        </c:ser>
        <c:ser>
          <c:idx val="2"/>
          <c:order val="2"/>
          <c:tx>
            <c:v>Guaranteerd minimum wage - 1992 = 100</c:v>
          </c:tx>
          <c:spPr>
            <a:ln w="6350" cap="rnd">
              <a:solidFill>
                <a:srgbClr val="FF0000"/>
              </a:solidFill>
              <a:round/>
            </a:ln>
            <a:effectLst/>
          </c:spPr>
          <c:marker>
            <c:symbol val="dash"/>
            <c:size val="7"/>
            <c:spPr>
              <a:solidFill>
                <a:srgbClr val="FF0000"/>
              </a:solidFill>
              <a:ln w="6350">
                <a:solidFill>
                  <a:srgbClr val="FF0000"/>
                </a:solidFill>
              </a:ln>
              <a:effectLst/>
            </c:spPr>
          </c:marker>
          <c:xVal>
            <c:numRef>
              <c:f>Blad1!$C$1:$AC$1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xVal>
          <c:yVal>
            <c:numRef>
              <c:f>Blad1!$C$9:$AC$9</c:f>
              <c:numCache>
                <c:formatCode>General</c:formatCode>
                <c:ptCount val="27"/>
                <c:pt idx="0">
                  <c:v>88.613269575612676</c:v>
                </c:pt>
                <c:pt idx="1">
                  <c:v>95.373580394500905</c:v>
                </c:pt>
                <c:pt idx="2">
                  <c:v>100</c:v>
                </c:pt>
                <c:pt idx="3">
                  <c:v>101.14166168559473</c:v>
                </c:pt>
                <c:pt idx="4">
                  <c:v>102.79736999402272</c:v>
                </c:pt>
                <c:pt idx="5">
                  <c:v>105.28392109982067</c:v>
                </c:pt>
                <c:pt idx="6">
                  <c:v>107.77047220561865</c:v>
                </c:pt>
                <c:pt idx="7">
                  <c:v>110.6694560669456</c:v>
                </c:pt>
                <c:pt idx="8">
                  <c:v>114.60848774656307</c:v>
                </c:pt>
                <c:pt idx="9">
                  <c:v>118.54751942618051</c:v>
                </c:pt>
                <c:pt idx="10">
                  <c:v>122.89898386132695</c:v>
                </c:pt>
                <c:pt idx="11">
                  <c:v>127.14285714285714</c:v>
                </c:pt>
                <c:pt idx="12">
                  <c:v>132.22355050806934</c:v>
                </c:pt>
                <c:pt idx="13">
                  <c:v>137.60908547519426</c:v>
                </c:pt>
                <c:pt idx="14">
                  <c:v>143.30543933054395</c:v>
                </c:pt>
                <c:pt idx="15">
                  <c:v>148.35624626419605</c:v>
                </c:pt>
                <c:pt idx="16">
                  <c:v>151.27913927077108</c:v>
                </c:pt>
                <c:pt idx="17">
                  <c:v>159.93424985056782</c:v>
                </c:pt>
                <c:pt idx="18">
                  <c:v>163.96891811117754</c:v>
                </c:pt>
                <c:pt idx="19">
                  <c:v>169.01972504482964</c:v>
                </c:pt>
                <c:pt idx="20">
                  <c:v>173.07830245068737</c:v>
                </c:pt>
                <c:pt idx="21">
                  <c:v>180.14943215780036</c:v>
                </c:pt>
                <c:pt idx="22">
                  <c:v>185.82187686790198</c:v>
                </c:pt>
                <c:pt idx="23">
                  <c:v>190.93843395098625</c:v>
                </c:pt>
                <c:pt idx="24">
                  <c:v>196.30005977286311</c:v>
                </c:pt>
                <c:pt idx="25">
                  <c:v>201.69157202630009</c:v>
                </c:pt>
                <c:pt idx="26">
                  <c:v>206.63478780633594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887-4182-9B5C-45513CD9D2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927048"/>
        <c:axId val="173927440"/>
      </c:scatterChart>
      <c:valAx>
        <c:axId val="173927048"/>
        <c:scaling>
          <c:orientation val="minMax"/>
          <c:max val="2014"/>
          <c:min val="199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b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73927440"/>
        <c:crosses val="autoZero"/>
        <c:crossBetween val="midCat"/>
        <c:majorUnit val="2"/>
      </c:valAx>
      <c:valAx>
        <c:axId val="173927440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739270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087023278600756E-2"/>
          <c:y val="6.4686856806821527E-2"/>
          <c:w val="0.88104831989009724"/>
          <c:h val="0.587757190451164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'aangepaste grafieken_BV15'!$C$74</c:f>
              <c:strCache>
                <c:ptCount val="1"/>
                <c:pt idx="0">
                  <c:v>Niet uit te stellen uitgaven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multiLvlStrRef>
              <c:f>'aangepaste grafieken_BV15'!$A$75:$B$83</c:f>
              <c:multiLvlStrCache>
                <c:ptCount val="8"/>
                <c:lvl>
                  <c:pt idx="1">
                    <c:v>RB private huur</c:v>
                  </c:pt>
                  <c:pt idx="2">
                    <c:v>RB sociale huur</c:v>
                  </c:pt>
                  <c:pt idx="6">
                    <c:v>RB private  huur</c:v>
                  </c:pt>
                  <c:pt idx="7">
                    <c:v>RB sociale huur</c:v>
                  </c:pt>
                </c:lvl>
                <c:lvl>
                  <c:pt idx="0">
                    <c:v>Alleenstaande</c:v>
                  </c:pt>
                  <c:pt idx="5">
                    <c:v>alleenstaande met 1 kind</c:v>
                  </c:pt>
                </c:lvl>
              </c:multiLvlStrCache>
            </c:multiLvlStrRef>
          </c:cat>
          <c:val>
            <c:numRef>
              <c:f>'aangepaste grafieken_BV15'!$C$75:$C$83</c:f>
              <c:numCache>
                <c:formatCode>General</c:formatCode>
                <c:ptCount val="9"/>
                <c:pt idx="0">
                  <c:v>0</c:v>
                </c:pt>
                <c:pt idx="1">
                  <c:v>1070.3536289319632</c:v>
                </c:pt>
                <c:pt idx="2">
                  <c:v>723.69593213915584</c:v>
                </c:pt>
                <c:pt idx="3">
                  <c:v>0</c:v>
                </c:pt>
                <c:pt idx="5">
                  <c:v>0</c:v>
                </c:pt>
                <c:pt idx="6">
                  <c:v>1404.5375670426999</c:v>
                </c:pt>
                <c:pt idx="7">
                  <c:v>990.02034971221156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5A-47D1-938B-D9CE9E639CEF}"/>
            </c:ext>
          </c:extLst>
        </c:ser>
        <c:ser>
          <c:idx val="1"/>
          <c:order val="1"/>
          <c:tx>
            <c:strRef>
              <c:f>'aangepaste grafieken_BV15'!$D$74</c:f>
              <c:strCache>
                <c:ptCount val="1"/>
                <c:pt idx="0">
                  <c:v>Tijdelijk uit te stellen uitgaven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multiLvlStrRef>
              <c:f>'aangepaste grafieken_BV15'!$A$75:$B$83</c:f>
              <c:multiLvlStrCache>
                <c:ptCount val="8"/>
                <c:lvl>
                  <c:pt idx="1">
                    <c:v>RB private huur</c:v>
                  </c:pt>
                  <c:pt idx="2">
                    <c:v>RB sociale huur</c:v>
                  </c:pt>
                  <c:pt idx="6">
                    <c:v>RB private  huur</c:v>
                  </c:pt>
                  <c:pt idx="7">
                    <c:v>RB sociale huur</c:v>
                  </c:pt>
                </c:lvl>
                <c:lvl>
                  <c:pt idx="0">
                    <c:v>Alleenstaande</c:v>
                  </c:pt>
                  <c:pt idx="5">
                    <c:v>alleenstaande met 1 kind</c:v>
                  </c:pt>
                </c:lvl>
              </c:multiLvlStrCache>
            </c:multiLvlStrRef>
          </c:cat>
          <c:val>
            <c:numRef>
              <c:f>'aangepaste grafieken_BV15'!$D$75:$D$83</c:f>
              <c:numCache>
                <c:formatCode>General</c:formatCode>
                <c:ptCount val="9"/>
                <c:pt idx="0">
                  <c:v>0</c:v>
                </c:pt>
                <c:pt idx="1">
                  <c:v>120.72759248143245</c:v>
                </c:pt>
                <c:pt idx="2">
                  <c:v>121.81731123143244</c:v>
                </c:pt>
                <c:pt idx="3">
                  <c:v>0</c:v>
                </c:pt>
                <c:pt idx="5">
                  <c:v>0</c:v>
                </c:pt>
                <c:pt idx="6">
                  <c:v>182.06920012032131</c:v>
                </c:pt>
                <c:pt idx="7">
                  <c:v>182.06920012032131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5A-47D1-938B-D9CE9E639CEF}"/>
            </c:ext>
          </c:extLst>
        </c:ser>
        <c:ser>
          <c:idx val="2"/>
          <c:order val="2"/>
          <c:tx>
            <c:strRef>
              <c:f>'aangepaste grafieken_BV15'!$E$74</c:f>
              <c:strCache>
                <c:ptCount val="1"/>
                <c:pt idx="0">
                  <c:v>Lockdowngevoelige uitgaven 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multiLvlStrRef>
              <c:f>'aangepaste grafieken_BV15'!$A$75:$B$83</c:f>
              <c:multiLvlStrCache>
                <c:ptCount val="8"/>
                <c:lvl>
                  <c:pt idx="1">
                    <c:v>RB private huur</c:v>
                  </c:pt>
                  <c:pt idx="2">
                    <c:v>RB sociale huur</c:v>
                  </c:pt>
                  <c:pt idx="6">
                    <c:v>RB private  huur</c:v>
                  </c:pt>
                  <c:pt idx="7">
                    <c:v>RB sociale huur</c:v>
                  </c:pt>
                </c:lvl>
                <c:lvl>
                  <c:pt idx="0">
                    <c:v>Alleenstaande</c:v>
                  </c:pt>
                  <c:pt idx="5">
                    <c:v>alleenstaande met 1 kind</c:v>
                  </c:pt>
                </c:lvl>
              </c:multiLvlStrCache>
            </c:multiLvlStrRef>
          </c:cat>
          <c:val>
            <c:numRef>
              <c:f>'aangepaste grafieken_BV15'!$E$75:$E$83</c:f>
              <c:numCache>
                <c:formatCode>General</c:formatCode>
                <c:ptCount val="9"/>
                <c:pt idx="0">
                  <c:v>0</c:v>
                </c:pt>
                <c:pt idx="1">
                  <c:v>144.26170888508256</c:v>
                </c:pt>
                <c:pt idx="2">
                  <c:v>143.87112891171876</c:v>
                </c:pt>
                <c:pt idx="3">
                  <c:v>0</c:v>
                </c:pt>
                <c:pt idx="5">
                  <c:v>0</c:v>
                </c:pt>
                <c:pt idx="6">
                  <c:v>235.09146017172782</c:v>
                </c:pt>
                <c:pt idx="7">
                  <c:v>235.09146017172782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5A-47D1-938B-D9CE9E639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7562096"/>
        <c:axId val="507562656"/>
      </c:barChart>
      <c:lineChart>
        <c:grouping val="standard"/>
        <c:varyColors val="0"/>
        <c:ser>
          <c:idx val="7"/>
          <c:order val="3"/>
          <c:tx>
            <c:strRef>
              <c:f>'aangepaste grafieken_BV15'!$J$74</c:f>
              <c:strCache>
                <c:ptCount val="1"/>
                <c:pt idx="0">
                  <c:v>bijstand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multiLvlStrRef>
              <c:f>'aangepaste grafieken_BV15'!$A$75:$B$83</c:f>
              <c:multiLvlStrCache>
                <c:ptCount val="8"/>
                <c:lvl>
                  <c:pt idx="1">
                    <c:v>RB private huur</c:v>
                  </c:pt>
                  <c:pt idx="2">
                    <c:v>RB sociale huur</c:v>
                  </c:pt>
                  <c:pt idx="6">
                    <c:v>RB private  huur</c:v>
                  </c:pt>
                  <c:pt idx="7">
                    <c:v>RB sociale huur</c:v>
                  </c:pt>
                </c:lvl>
                <c:lvl>
                  <c:pt idx="0">
                    <c:v>Alleenstaande</c:v>
                  </c:pt>
                  <c:pt idx="5">
                    <c:v>alleenstaande met 1 kind</c:v>
                  </c:pt>
                </c:lvl>
              </c:multiLvlStrCache>
            </c:multiLvlStrRef>
          </c:cat>
          <c:val>
            <c:numRef>
              <c:f>'aangepaste grafieken_BV15'!$J$75:$J$83</c:f>
              <c:numCache>
                <c:formatCode>General</c:formatCode>
                <c:ptCount val="9"/>
                <c:pt idx="0">
                  <c:v>910.52</c:v>
                </c:pt>
                <c:pt idx="1">
                  <c:v>910.52</c:v>
                </c:pt>
                <c:pt idx="2">
                  <c:v>910.52</c:v>
                </c:pt>
                <c:pt idx="3">
                  <c:v>910.52</c:v>
                </c:pt>
                <c:pt idx="5">
                  <c:v>1431.82</c:v>
                </c:pt>
                <c:pt idx="6">
                  <c:v>1431.82</c:v>
                </c:pt>
                <c:pt idx="7">
                  <c:v>1431.82</c:v>
                </c:pt>
                <c:pt idx="8">
                  <c:v>1431.82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C5A-47D1-938B-D9CE9E639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7562096"/>
        <c:axId val="507562656"/>
      </c:lineChart>
      <c:catAx>
        <c:axId val="50756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07562656"/>
        <c:crosses val="autoZero"/>
        <c:auto val="1"/>
        <c:lblAlgn val="ctr"/>
        <c:lblOffset val="100"/>
        <c:noMultiLvlLbl val="0"/>
      </c:catAx>
      <c:valAx>
        <c:axId val="50756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07562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486209108402822E-2"/>
          <c:y val="0.86976119317202139"/>
          <c:w val="0.93085816165217961"/>
          <c:h val="0.113203388535562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Blad1!$B$20</c:f>
              <c:strCache>
                <c:ptCount val="1"/>
                <c:pt idx="0">
                  <c:v>Deciel 1</c:v>
                </c:pt>
              </c:strCache>
            </c:strRef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Blad1!$C$19:$V$19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Blad1!$C$20:$V$20</c:f>
              <c:numCache>
                <c:formatCode>General</c:formatCode>
                <c:ptCount val="20"/>
                <c:pt idx="0">
                  <c:v>1916.4383561643835</c:v>
                </c:pt>
                <c:pt idx="1">
                  <c:v>1933.0309498399149</c:v>
                </c:pt>
                <c:pt idx="2">
                  <c:v>1996.6137014847618</c:v>
                </c:pt>
                <c:pt idx="3">
                  <c:v>2012.3124278568682</c:v>
                </c:pt>
                <c:pt idx="4">
                  <c:v>2012.379989893886</c:v>
                </c:pt>
                <c:pt idx="5">
                  <c:v>2046.3847203274217</c:v>
                </c:pt>
                <c:pt idx="6">
                  <c:v>2014.0316922704731</c:v>
                </c:pt>
                <c:pt idx="7">
                  <c:v>2039.0070921985816</c:v>
                </c:pt>
                <c:pt idx="8">
                  <c:v>2097.991408336236</c:v>
                </c:pt>
                <c:pt idx="9">
                  <c:v>2123.3333333333335</c:v>
                </c:pt>
                <c:pt idx="10">
                  <c:v>2161.35126125125</c:v>
                </c:pt>
                <c:pt idx="11">
                  <c:v>2135.9539580844826</c:v>
                </c:pt>
                <c:pt idx="12">
                  <c:v>2090.7753729775163</c:v>
                </c:pt>
                <c:pt idx="13">
                  <c:v>2056.7158067158066</c:v>
                </c:pt>
                <c:pt idx="14">
                  <c:v>2071.7896865520729</c:v>
                </c:pt>
                <c:pt idx="15">
                  <c:v>2233.8498691889718</c:v>
                </c:pt>
                <c:pt idx="16">
                  <c:v>2253</c:v>
                </c:pt>
                <c:pt idx="17">
                  <c:v>2194.1633094232093</c:v>
                </c:pt>
                <c:pt idx="18">
                  <c:v>2173.4115159088724</c:v>
                </c:pt>
                <c:pt idx="19">
                  <c:v>2146.7493423524993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98-4D47-AB68-FF4BBDB62656}"/>
            </c:ext>
          </c:extLst>
        </c:ser>
        <c:ser>
          <c:idx val="1"/>
          <c:order val="1"/>
          <c:tx>
            <c:strRef>
              <c:f>Blad1!$B$21</c:f>
              <c:strCache>
                <c:ptCount val="1"/>
                <c:pt idx="0">
                  <c:v>Deciel 2</c:v>
                </c:pt>
              </c:strCache>
            </c:strRef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Blad1!$C$19:$V$19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Blad1!$C$21:$V$21</c:f>
              <c:numCache>
                <c:formatCode>General</c:formatCode>
                <c:ptCount val="20"/>
                <c:pt idx="0">
                  <c:v>2152.0547945205481</c:v>
                </c:pt>
                <c:pt idx="1">
                  <c:v>2171.8249733191037</c:v>
                </c:pt>
                <c:pt idx="2">
                  <c:v>2208.9085699400885</c:v>
                </c:pt>
                <c:pt idx="3">
                  <c:v>2235.475182762601</c:v>
                </c:pt>
                <c:pt idx="4">
                  <c:v>2243.55735219808</c:v>
                </c:pt>
                <c:pt idx="5">
                  <c:v>2288.2301872752082</c:v>
                </c:pt>
                <c:pt idx="6">
                  <c:v>2232.9744768356113</c:v>
                </c:pt>
                <c:pt idx="7">
                  <c:v>2271.8676122931447</c:v>
                </c:pt>
                <c:pt idx="8">
                  <c:v>2332.5206083826774</c:v>
                </c:pt>
                <c:pt idx="9">
                  <c:v>2340</c:v>
                </c:pt>
                <c:pt idx="10">
                  <c:v>2374.7083009223252</c:v>
                </c:pt>
                <c:pt idx="11">
                  <c:v>2350.9610163970028</c:v>
                </c:pt>
                <c:pt idx="12">
                  <c:v>2309.3086782937589</c:v>
                </c:pt>
                <c:pt idx="13">
                  <c:v>2328.0098280098277</c:v>
                </c:pt>
                <c:pt idx="14">
                  <c:v>2335.6926188068755</c:v>
                </c:pt>
                <c:pt idx="15">
                  <c:v>2455.2223787482394</c:v>
                </c:pt>
                <c:pt idx="16">
                  <c:v>2497</c:v>
                </c:pt>
                <c:pt idx="17">
                  <c:v>2420.1631129016409</c:v>
                </c:pt>
                <c:pt idx="18">
                  <c:v>2405.0754590022107</c:v>
                </c:pt>
                <c:pt idx="19">
                  <c:v>2396.6553927095079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98-4D47-AB68-FF4BBDB62656}"/>
            </c:ext>
          </c:extLst>
        </c:ser>
        <c:ser>
          <c:idx val="2"/>
          <c:order val="2"/>
          <c:tx>
            <c:strRef>
              <c:f>Blad1!$B$22</c:f>
              <c:strCache>
                <c:ptCount val="1"/>
                <c:pt idx="0">
                  <c:v>Deciel 3</c:v>
                </c:pt>
              </c:strCache>
            </c:strRef>
          </c:tx>
          <c:spPr>
            <a:ln w="158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Blad1!$C$19:$V$19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Blad1!$C$22:$V$22</c:f>
              <c:numCache>
                <c:formatCode>General</c:formatCode>
                <c:ptCount val="20"/>
                <c:pt idx="0">
                  <c:v>2336.9863013698632</c:v>
                </c:pt>
                <c:pt idx="1">
                  <c:v>2354.589114194237</c:v>
                </c:pt>
                <c:pt idx="2">
                  <c:v>2395.1549882781974</c:v>
                </c:pt>
                <c:pt idx="3">
                  <c:v>2415.0314223419264</c:v>
                </c:pt>
                <c:pt idx="4">
                  <c:v>2435.5735219807984</c:v>
                </c:pt>
                <c:pt idx="5">
                  <c:v>2482.9467939972715</c:v>
                </c:pt>
                <c:pt idx="6">
                  <c:v>2432.5632030966494</c:v>
                </c:pt>
                <c:pt idx="7">
                  <c:v>2464.5390070921985</c:v>
                </c:pt>
                <c:pt idx="8">
                  <c:v>2528.7356321839079</c:v>
                </c:pt>
                <c:pt idx="9">
                  <c:v>2527.7777777777778</c:v>
                </c:pt>
                <c:pt idx="10">
                  <c:v>2555.8395377264142</c:v>
                </c:pt>
                <c:pt idx="11">
                  <c:v>2542.0784015636877</c:v>
                </c:pt>
                <c:pt idx="12">
                  <c:v>2504.7278840092454</c:v>
                </c:pt>
                <c:pt idx="13">
                  <c:v>2519.4512694512691</c:v>
                </c:pt>
                <c:pt idx="14">
                  <c:v>2514.6612740141554</c:v>
                </c:pt>
                <c:pt idx="15">
                  <c:v>2645.4014892332461</c:v>
                </c:pt>
                <c:pt idx="16">
                  <c:v>2711</c:v>
                </c:pt>
                <c:pt idx="17">
                  <c:v>2618.6498968261767</c:v>
                </c:pt>
                <c:pt idx="18">
                  <c:v>2598.288955109103</c:v>
                </c:pt>
                <c:pt idx="19">
                  <c:v>2660.6538895152198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298-4D47-AB68-FF4BBDB62656}"/>
            </c:ext>
          </c:extLst>
        </c:ser>
        <c:ser>
          <c:idx val="3"/>
          <c:order val="3"/>
          <c:tx>
            <c:strRef>
              <c:f>Blad1!$B$23</c:f>
              <c:strCache>
                <c:ptCount val="1"/>
                <c:pt idx="0">
                  <c:v>Deciel 4</c:v>
                </c:pt>
              </c:strCache>
            </c:strRef>
          </c:tx>
          <c:spPr>
            <a:ln w="158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Blad1!$C$19:$V$19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Blad1!$C$23:$V$23</c:f>
              <c:numCache>
                <c:formatCode>General</c:formatCode>
                <c:ptCount val="20"/>
                <c:pt idx="0">
                  <c:v>2520.5479452054797</c:v>
                </c:pt>
                <c:pt idx="1">
                  <c:v>2528.0149413020281</c:v>
                </c:pt>
                <c:pt idx="2">
                  <c:v>2564.4699140401144</c:v>
                </c:pt>
                <c:pt idx="3">
                  <c:v>2580.4796716685905</c:v>
                </c:pt>
                <c:pt idx="4">
                  <c:v>2613.6937847397676</c:v>
                </c:pt>
                <c:pt idx="5">
                  <c:v>2667.741535408657</c:v>
                </c:pt>
                <c:pt idx="6">
                  <c:v>2610.3786137655738</c:v>
                </c:pt>
                <c:pt idx="7">
                  <c:v>2641.8439716312059</c:v>
                </c:pt>
                <c:pt idx="8">
                  <c:v>2701.7299431092533</c:v>
                </c:pt>
                <c:pt idx="9">
                  <c:v>2695.5555555555557</c:v>
                </c:pt>
                <c:pt idx="10">
                  <c:v>2739.1932436937436</c:v>
                </c:pt>
                <c:pt idx="11">
                  <c:v>2735.3675751981759</c:v>
                </c:pt>
                <c:pt idx="12">
                  <c:v>2692.7926034881275</c:v>
                </c:pt>
                <c:pt idx="13">
                  <c:v>2712.9402129402129</c:v>
                </c:pt>
                <c:pt idx="14">
                  <c:v>2692.6188068756319</c:v>
                </c:pt>
                <c:pt idx="15">
                  <c:v>2814.4495874421414</c:v>
                </c:pt>
                <c:pt idx="16">
                  <c:v>2860</c:v>
                </c:pt>
                <c:pt idx="17">
                  <c:v>2796.5019160852903</c:v>
                </c:pt>
                <c:pt idx="18">
                  <c:v>2781.8898394693838</c:v>
                </c:pt>
                <c:pt idx="19">
                  <c:v>2905.8624577226606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298-4D47-AB68-FF4BBDB62656}"/>
            </c:ext>
          </c:extLst>
        </c:ser>
        <c:ser>
          <c:idx val="4"/>
          <c:order val="4"/>
          <c:tx>
            <c:strRef>
              <c:f>Blad1!$B$24</c:f>
              <c:strCache>
                <c:ptCount val="1"/>
                <c:pt idx="0">
                  <c:v>Deciel 5</c:v>
                </c:pt>
              </c:strCache>
            </c:strRef>
          </c:tx>
          <c:spPr>
            <a:ln w="158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Blad1!$C$19:$V$19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Blad1!$C$24:$V$24</c:f>
              <c:numCache>
                <c:formatCode>General</c:formatCode>
                <c:ptCount val="20"/>
                <c:pt idx="0">
                  <c:v>2695.8904109589043</c:v>
                </c:pt>
                <c:pt idx="1">
                  <c:v>2688.1003201707576</c:v>
                </c:pt>
                <c:pt idx="2">
                  <c:v>2748.1114873665019</c:v>
                </c:pt>
                <c:pt idx="3">
                  <c:v>2753.6231884057975</c:v>
                </c:pt>
                <c:pt idx="4">
                  <c:v>2808.236483072259</c:v>
                </c:pt>
                <c:pt idx="5">
                  <c:v>2866.1788416222253</c:v>
                </c:pt>
                <c:pt idx="6">
                  <c:v>2819.6443691786621</c:v>
                </c:pt>
                <c:pt idx="7">
                  <c:v>2839.2434988179671</c:v>
                </c:pt>
                <c:pt idx="8">
                  <c:v>2885.1735748287474</c:v>
                </c:pt>
                <c:pt idx="9">
                  <c:v>2883.333333333333</c:v>
                </c:pt>
                <c:pt idx="10">
                  <c:v>2932.5480608956555</c:v>
                </c:pt>
                <c:pt idx="11">
                  <c:v>2931.9144315343683</c:v>
                </c:pt>
                <c:pt idx="12">
                  <c:v>2897.6675772221051</c:v>
                </c:pt>
                <c:pt idx="13">
                  <c:v>2898.2391482391481</c:v>
                </c:pt>
                <c:pt idx="14">
                  <c:v>2885.7431749241655</c:v>
                </c:pt>
                <c:pt idx="15">
                  <c:v>2994.566311129</c:v>
                </c:pt>
                <c:pt idx="16">
                  <c:v>3095</c:v>
                </c:pt>
                <c:pt idx="17">
                  <c:v>2999.9017392158789</c:v>
                </c:pt>
                <c:pt idx="18">
                  <c:v>3018.360088436028</c:v>
                </c:pt>
                <c:pt idx="19">
                  <c:v>3157.6475009394967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298-4D47-AB68-FF4BBDB62656}"/>
            </c:ext>
          </c:extLst>
        </c:ser>
        <c:ser>
          <c:idx val="5"/>
          <c:order val="5"/>
          <c:tx>
            <c:strRef>
              <c:f>Blad1!$B$25</c:f>
              <c:strCache>
                <c:ptCount val="1"/>
                <c:pt idx="0">
                  <c:v>Deciel 6</c:v>
                </c:pt>
              </c:strCache>
            </c:strRef>
          </c:tx>
          <c:spPr>
            <a:ln w="158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Blad1!$C$19:$V$19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Blad1!$C$25:$V$25</c:f>
              <c:numCache>
                <c:formatCode>General</c:formatCode>
                <c:ptCount val="20"/>
                <c:pt idx="0">
                  <c:v>2898.6301369863013</c:v>
                </c:pt>
                <c:pt idx="1">
                  <c:v>2897.5453575240131</c:v>
                </c:pt>
                <c:pt idx="2">
                  <c:v>2964.3136233394112</c:v>
                </c:pt>
                <c:pt idx="3">
                  <c:v>2963.9604976272926</c:v>
                </c:pt>
                <c:pt idx="4">
                  <c:v>3045.7301667508846</c:v>
                </c:pt>
                <c:pt idx="5">
                  <c:v>3101.8231427508372</c:v>
                </c:pt>
                <c:pt idx="6">
                  <c:v>3066.4086125559452</c:v>
                </c:pt>
                <c:pt idx="7">
                  <c:v>3081.5602836879434</c:v>
                </c:pt>
                <c:pt idx="8">
                  <c:v>3109.2534540810407</c:v>
                </c:pt>
                <c:pt idx="9">
                  <c:v>3106.6666666666665</c:v>
                </c:pt>
                <c:pt idx="10">
                  <c:v>3192.5769529947775</c:v>
                </c:pt>
                <c:pt idx="11">
                  <c:v>3176.2406341622323</c:v>
                </c:pt>
                <c:pt idx="12">
                  <c:v>3144.5681865938218</c:v>
                </c:pt>
                <c:pt idx="13">
                  <c:v>3135.7493857493855</c:v>
                </c:pt>
                <c:pt idx="14">
                  <c:v>3123.3569261880684</c:v>
                </c:pt>
                <c:pt idx="15">
                  <c:v>3229.0199235258606</c:v>
                </c:pt>
                <c:pt idx="16">
                  <c:v>3371</c:v>
                </c:pt>
                <c:pt idx="17">
                  <c:v>3253.4145622482074</c:v>
                </c:pt>
                <c:pt idx="18">
                  <c:v>3273.0942997212346</c:v>
                </c:pt>
                <c:pt idx="19">
                  <c:v>3418.8275084554684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298-4D47-AB68-FF4BBDB62656}"/>
            </c:ext>
          </c:extLst>
        </c:ser>
        <c:ser>
          <c:idx val="6"/>
          <c:order val="6"/>
          <c:tx>
            <c:strRef>
              <c:f>Blad1!$B$26</c:f>
              <c:strCache>
                <c:ptCount val="1"/>
                <c:pt idx="0">
                  <c:v>Deciel 7</c:v>
                </c:pt>
              </c:strCache>
            </c:strRef>
          </c:tx>
          <c:spPr>
            <a:ln w="158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Blad1!$C$19:$V$19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Blad1!$C$26:$V$26</c:f>
              <c:numCache>
                <c:formatCode>General</c:formatCode>
                <c:ptCount val="20"/>
                <c:pt idx="0">
                  <c:v>3209.58904109589</c:v>
                </c:pt>
                <c:pt idx="1">
                  <c:v>3204.375667022412</c:v>
                </c:pt>
                <c:pt idx="2">
                  <c:v>3274.2901797343061</c:v>
                </c:pt>
                <c:pt idx="3">
                  <c:v>3270.4886494805692</c:v>
                </c:pt>
                <c:pt idx="4">
                  <c:v>3388.0747852450731</c:v>
                </c:pt>
                <c:pt idx="5">
                  <c:v>3471.4126255736082</c:v>
                </c:pt>
                <c:pt idx="6">
                  <c:v>3423.2490625378005</c:v>
                </c:pt>
                <c:pt idx="7">
                  <c:v>3438.5342789598112</c:v>
                </c:pt>
                <c:pt idx="8">
                  <c:v>3425.0551491930805</c:v>
                </c:pt>
                <c:pt idx="9">
                  <c:v>3406.666666666667</c:v>
                </c:pt>
                <c:pt idx="10">
                  <c:v>3520.391154572731</c:v>
                </c:pt>
                <c:pt idx="11">
                  <c:v>3521.5550005429473</c:v>
                </c:pt>
                <c:pt idx="12">
                  <c:v>3511.2418575330948</c:v>
                </c:pt>
                <c:pt idx="13">
                  <c:v>3485.8722358722353</c:v>
                </c:pt>
                <c:pt idx="14">
                  <c:v>3473.2052578361981</c:v>
                </c:pt>
                <c:pt idx="15">
                  <c:v>3597.3032803380966</c:v>
                </c:pt>
                <c:pt idx="16">
                  <c:v>3756</c:v>
                </c:pt>
                <c:pt idx="17">
                  <c:v>3645.4750908912251</c:v>
                </c:pt>
                <c:pt idx="18">
                  <c:v>3640.2960684417953</c:v>
                </c:pt>
                <c:pt idx="19">
                  <c:v>3769.2596768132285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298-4D47-AB68-FF4BBDB62656}"/>
            </c:ext>
          </c:extLst>
        </c:ser>
        <c:ser>
          <c:idx val="7"/>
          <c:order val="7"/>
          <c:tx>
            <c:strRef>
              <c:f>Blad1!$B$27</c:f>
              <c:strCache>
                <c:ptCount val="1"/>
                <c:pt idx="0">
                  <c:v>Deciel 8</c:v>
                </c:pt>
              </c:strCache>
            </c:strRef>
          </c:tx>
          <c:spPr>
            <a:ln w="158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Blad1!$C$19:$V$19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Blad1!$C$27:$V$27</c:f>
              <c:numCache>
                <c:formatCode>General</c:formatCode>
                <c:ptCount val="20"/>
                <c:pt idx="0">
                  <c:v>3684.9315068493147</c:v>
                </c:pt>
                <c:pt idx="1">
                  <c:v>3668.6232657417295</c:v>
                </c:pt>
                <c:pt idx="2">
                  <c:v>3760.0937744204216</c:v>
                </c:pt>
                <c:pt idx="3">
                  <c:v>3739.8999615236635</c:v>
                </c:pt>
                <c:pt idx="4">
                  <c:v>3899.6968165740277</c:v>
                </c:pt>
                <c:pt idx="5">
                  <c:v>4022.0761503162598</c:v>
                </c:pt>
                <c:pt idx="6">
                  <c:v>3994.1937825087698</c:v>
                </c:pt>
                <c:pt idx="7">
                  <c:v>3963.3569739952718</c:v>
                </c:pt>
                <c:pt idx="8">
                  <c:v>3933.5887611749686</c:v>
                </c:pt>
                <c:pt idx="9">
                  <c:v>3883.3333333333335</c:v>
                </c:pt>
                <c:pt idx="10">
                  <c:v>4012.6680742304698</c:v>
                </c:pt>
                <c:pt idx="11">
                  <c:v>4073.189271364969</c:v>
                </c:pt>
                <c:pt idx="12">
                  <c:v>4074.3853750787976</c:v>
                </c:pt>
                <c:pt idx="13">
                  <c:v>4048.9352989352988</c:v>
                </c:pt>
                <c:pt idx="14">
                  <c:v>4029.3225480283113</c:v>
                </c:pt>
                <c:pt idx="15">
                  <c:v>4155.7657476353388</c:v>
                </c:pt>
                <c:pt idx="16">
                  <c:v>4309</c:v>
                </c:pt>
                <c:pt idx="17">
                  <c:v>4210.4745995873045</c:v>
                </c:pt>
                <c:pt idx="18">
                  <c:v>4232.4329520330675</c:v>
                </c:pt>
                <c:pt idx="19">
                  <c:v>4252.160841788801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298-4D47-AB68-FF4BBDB62656}"/>
            </c:ext>
          </c:extLst>
        </c:ser>
        <c:ser>
          <c:idx val="8"/>
          <c:order val="8"/>
          <c:tx>
            <c:strRef>
              <c:f>Blad1!$B$28</c:f>
              <c:strCache>
                <c:ptCount val="1"/>
                <c:pt idx="0">
                  <c:v>Deciel 9</c:v>
                </c:pt>
              </c:strCache>
            </c:strRef>
          </c:tx>
          <c:spPr>
            <a:ln w="158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Blad1!$C$19:$V$19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Blad1!$C$28:$V$28</c:f>
              <c:numCache>
                <c:formatCode>General</c:formatCode>
                <c:ptCount val="20"/>
                <c:pt idx="0">
                  <c:v>4584.9315068493152</c:v>
                </c:pt>
                <c:pt idx="1">
                  <c:v>4575.7737459978653</c:v>
                </c:pt>
                <c:pt idx="2">
                  <c:v>4671.7895285230525</c:v>
                </c:pt>
                <c:pt idx="3">
                  <c:v>4654.3542388097994</c:v>
                </c:pt>
                <c:pt idx="4">
                  <c:v>4819.3532086912583</c:v>
                </c:pt>
                <c:pt idx="5">
                  <c:v>5042.7880441523012</c:v>
                </c:pt>
                <c:pt idx="6">
                  <c:v>5012.7011007620658</c:v>
                </c:pt>
                <c:pt idx="7">
                  <c:v>4952.7186761229314</c:v>
                </c:pt>
                <c:pt idx="8">
                  <c:v>4892.6042029490309</c:v>
                </c:pt>
                <c:pt idx="9">
                  <c:v>4781.1111111111113</c:v>
                </c:pt>
                <c:pt idx="10">
                  <c:v>4971.6635181686852</c:v>
                </c:pt>
                <c:pt idx="11">
                  <c:v>5080.8991204256708</c:v>
                </c:pt>
                <c:pt idx="12">
                  <c:v>5116.6211388947249</c:v>
                </c:pt>
                <c:pt idx="13">
                  <c:v>5087.0188370188362</c:v>
                </c:pt>
                <c:pt idx="14">
                  <c:v>5094.0343781597567</c:v>
                </c:pt>
                <c:pt idx="15">
                  <c:v>5210.3038840813042</c:v>
                </c:pt>
                <c:pt idx="16">
                  <c:v>5308</c:v>
                </c:pt>
                <c:pt idx="17">
                  <c:v>5287.4127935540928</c:v>
                </c:pt>
                <c:pt idx="18">
                  <c:v>5329.2319523214455</c:v>
                </c:pt>
                <c:pt idx="19">
                  <c:v>5236.7531003382192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298-4D47-AB68-FF4BBDB626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1916927"/>
        <c:axId val="501559791"/>
      </c:lineChart>
      <c:catAx>
        <c:axId val="361916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01559791"/>
        <c:crosses val="autoZero"/>
        <c:auto val="1"/>
        <c:lblAlgn val="ctr"/>
        <c:lblOffset val="100"/>
        <c:noMultiLvlLbl val="0"/>
      </c:catAx>
      <c:valAx>
        <c:axId val="501559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61916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'tabel 6.11'!$B$2</c:f>
              <c:strCache>
                <c:ptCount val="1"/>
                <c:pt idx="0">
                  <c:v>Aantal werklozen (1)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'tabel 6.11'!$A$3:$A$71</c:f>
              <c:numCache>
                <c:formatCode>General</c:formatCode>
                <c:ptCount val="69"/>
                <c:pt idx="0">
                  <c:v>1946</c:v>
                </c:pt>
                <c:pt idx="1">
                  <c:v>1947</c:v>
                </c:pt>
                <c:pt idx="2">
                  <c:v>1948</c:v>
                </c:pt>
                <c:pt idx="3">
                  <c:v>1949</c:v>
                </c:pt>
                <c:pt idx="4">
                  <c:v>1950</c:v>
                </c:pt>
                <c:pt idx="5">
                  <c:v>1951</c:v>
                </c:pt>
                <c:pt idx="6">
                  <c:v>1952</c:v>
                </c:pt>
                <c:pt idx="7">
                  <c:v>1953</c:v>
                </c:pt>
                <c:pt idx="8">
                  <c:v>1954</c:v>
                </c:pt>
                <c:pt idx="9">
                  <c:v>1955</c:v>
                </c:pt>
                <c:pt idx="10">
                  <c:v>1956</c:v>
                </c:pt>
                <c:pt idx="11">
                  <c:v>1957</c:v>
                </c:pt>
                <c:pt idx="12">
                  <c:v>1958</c:v>
                </c:pt>
                <c:pt idx="13">
                  <c:v>1959</c:v>
                </c:pt>
                <c:pt idx="14">
                  <c:v>1960</c:v>
                </c:pt>
                <c:pt idx="15">
                  <c:v>1961</c:v>
                </c:pt>
                <c:pt idx="16">
                  <c:v>1962</c:v>
                </c:pt>
                <c:pt idx="17">
                  <c:v>1963</c:v>
                </c:pt>
                <c:pt idx="18">
                  <c:v>1964</c:v>
                </c:pt>
                <c:pt idx="19">
                  <c:v>1965</c:v>
                </c:pt>
                <c:pt idx="20">
                  <c:v>1966</c:v>
                </c:pt>
                <c:pt idx="21">
                  <c:v>1967</c:v>
                </c:pt>
                <c:pt idx="22">
                  <c:v>1968</c:v>
                </c:pt>
                <c:pt idx="23">
                  <c:v>1969</c:v>
                </c:pt>
                <c:pt idx="24">
                  <c:v>1970</c:v>
                </c:pt>
                <c:pt idx="25">
                  <c:v>1971</c:v>
                </c:pt>
                <c:pt idx="26">
                  <c:v>1972</c:v>
                </c:pt>
                <c:pt idx="27">
                  <c:v>1973</c:v>
                </c:pt>
                <c:pt idx="28">
                  <c:v>1974</c:v>
                </c:pt>
                <c:pt idx="29">
                  <c:v>1975</c:v>
                </c:pt>
                <c:pt idx="30">
                  <c:v>1976</c:v>
                </c:pt>
                <c:pt idx="31">
                  <c:v>1977</c:v>
                </c:pt>
                <c:pt idx="32">
                  <c:v>1978</c:v>
                </c:pt>
                <c:pt idx="33">
                  <c:v>1979</c:v>
                </c:pt>
                <c:pt idx="34">
                  <c:v>1980</c:v>
                </c:pt>
                <c:pt idx="35">
                  <c:v>1981</c:v>
                </c:pt>
                <c:pt idx="36">
                  <c:v>1982</c:v>
                </c:pt>
                <c:pt idx="37">
                  <c:v>1983</c:v>
                </c:pt>
                <c:pt idx="38">
                  <c:v>1984</c:v>
                </c:pt>
                <c:pt idx="39">
                  <c:v>1985</c:v>
                </c:pt>
                <c:pt idx="40">
                  <c:v>1986</c:v>
                </c:pt>
                <c:pt idx="41">
                  <c:v>1987</c:v>
                </c:pt>
                <c:pt idx="42">
                  <c:v>1988</c:v>
                </c:pt>
                <c:pt idx="43">
                  <c:v>1989</c:v>
                </c:pt>
                <c:pt idx="44">
                  <c:v>1990</c:v>
                </c:pt>
                <c:pt idx="45">
                  <c:v>1991</c:v>
                </c:pt>
                <c:pt idx="46">
                  <c:v>1992</c:v>
                </c:pt>
                <c:pt idx="47">
                  <c:v>1993</c:v>
                </c:pt>
                <c:pt idx="48">
                  <c:v>1994</c:v>
                </c:pt>
                <c:pt idx="49">
                  <c:v>1995</c:v>
                </c:pt>
                <c:pt idx="50">
                  <c:v>1996</c:v>
                </c:pt>
                <c:pt idx="51">
                  <c:v>1997</c:v>
                </c:pt>
                <c:pt idx="52">
                  <c:v>1998</c:v>
                </c:pt>
                <c:pt idx="53">
                  <c:v>1999</c:v>
                </c:pt>
                <c:pt idx="54">
                  <c:v>2000</c:v>
                </c:pt>
                <c:pt idx="55">
                  <c:v>2001</c:v>
                </c:pt>
                <c:pt idx="56">
                  <c:v>2002</c:v>
                </c:pt>
                <c:pt idx="57">
                  <c:v>2003</c:v>
                </c:pt>
                <c:pt idx="58">
                  <c:v>2004</c:v>
                </c:pt>
                <c:pt idx="59">
                  <c:v>2005</c:v>
                </c:pt>
                <c:pt idx="60">
                  <c:v>2006</c:v>
                </c:pt>
                <c:pt idx="61">
                  <c:v>2007</c:v>
                </c:pt>
                <c:pt idx="62">
                  <c:v>2008</c:v>
                </c:pt>
                <c:pt idx="63">
                  <c:v>2009</c:v>
                </c:pt>
                <c:pt idx="64">
                  <c:v>2010</c:v>
                </c:pt>
                <c:pt idx="65">
                  <c:v>2011</c:v>
                </c:pt>
                <c:pt idx="66">
                  <c:v>2012</c:v>
                </c:pt>
                <c:pt idx="67">
                  <c:v>2013</c:v>
                </c:pt>
                <c:pt idx="68">
                  <c:v>2014</c:v>
                </c:pt>
              </c:numCache>
            </c:numRef>
          </c:cat>
          <c:val>
            <c:numRef>
              <c:f>'tabel 6.11'!$B$3:$B$71</c:f>
              <c:numCache>
                <c:formatCode>#,##0</c:formatCode>
                <c:ptCount val="69"/>
                <c:pt idx="0">
                  <c:v>36700</c:v>
                </c:pt>
                <c:pt idx="1">
                  <c:v>35600</c:v>
                </c:pt>
                <c:pt idx="2">
                  <c:v>80900</c:v>
                </c:pt>
                <c:pt idx="3">
                  <c:v>174000</c:v>
                </c:pt>
                <c:pt idx="4">
                  <c:v>169422</c:v>
                </c:pt>
                <c:pt idx="5">
                  <c:v>153452</c:v>
                </c:pt>
                <c:pt idx="6">
                  <c:v>173570</c:v>
                </c:pt>
                <c:pt idx="7">
                  <c:v>193036</c:v>
                </c:pt>
                <c:pt idx="8">
                  <c:v>174652</c:v>
                </c:pt>
                <c:pt idx="9">
                  <c:v>105367</c:v>
                </c:pt>
                <c:pt idx="10">
                  <c:v>95963</c:v>
                </c:pt>
                <c:pt idx="11">
                  <c:v>82896</c:v>
                </c:pt>
                <c:pt idx="12">
                  <c:v>121747</c:v>
                </c:pt>
                <c:pt idx="13">
                  <c:v>120196</c:v>
                </c:pt>
                <c:pt idx="14">
                  <c:v>103983</c:v>
                </c:pt>
                <c:pt idx="15">
                  <c:v>81103</c:v>
                </c:pt>
                <c:pt idx="16">
                  <c:v>70944</c:v>
                </c:pt>
                <c:pt idx="17">
                  <c:v>57248</c:v>
                </c:pt>
                <c:pt idx="18">
                  <c:v>47830</c:v>
                </c:pt>
                <c:pt idx="19">
                  <c:v>60095</c:v>
                </c:pt>
                <c:pt idx="20">
                  <c:v>60931</c:v>
                </c:pt>
                <c:pt idx="21">
                  <c:v>82955</c:v>
                </c:pt>
                <c:pt idx="22">
                  <c:v>99559</c:v>
                </c:pt>
                <c:pt idx="23">
                  <c:v>77911</c:v>
                </c:pt>
                <c:pt idx="24">
                  <c:v>70753</c:v>
                </c:pt>
                <c:pt idx="25">
                  <c:v>69287</c:v>
                </c:pt>
                <c:pt idx="26">
                  <c:v>88426</c:v>
                </c:pt>
                <c:pt idx="27">
                  <c:v>91756</c:v>
                </c:pt>
                <c:pt idx="28">
                  <c:v>96933</c:v>
                </c:pt>
                <c:pt idx="29">
                  <c:v>174484</c:v>
                </c:pt>
                <c:pt idx="30">
                  <c:v>232595</c:v>
                </c:pt>
                <c:pt idx="31">
                  <c:v>266197</c:v>
                </c:pt>
                <c:pt idx="32">
                  <c:v>290435</c:v>
                </c:pt>
                <c:pt idx="33">
                  <c:v>304296</c:v>
                </c:pt>
                <c:pt idx="34">
                  <c:v>322310</c:v>
                </c:pt>
                <c:pt idx="35">
                  <c:v>415555</c:v>
                </c:pt>
                <c:pt idx="36">
                  <c:v>490042</c:v>
                </c:pt>
                <c:pt idx="37">
                  <c:v>545109</c:v>
                </c:pt>
                <c:pt idx="38">
                  <c:v>545720</c:v>
                </c:pt>
                <c:pt idx="39">
                  <c:v>505944</c:v>
                </c:pt>
                <c:pt idx="40">
                  <c:v>477930</c:v>
                </c:pt>
                <c:pt idx="41">
                  <c:v>466106</c:v>
                </c:pt>
                <c:pt idx="42">
                  <c:v>424476</c:v>
                </c:pt>
                <c:pt idx="43">
                  <c:v>383018</c:v>
                </c:pt>
                <c:pt idx="44">
                  <c:v>364696</c:v>
                </c:pt>
                <c:pt idx="45">
                  <c:v>391116</c:v>
                </c:pt>
                <c:pt idx="46">
                  <c:v>435721</c:v>
                </c:pt>
                <c:pt idx="47">
                  <c:v>511435</c:v>
                </c:pt>
                <c:pt idx="48">
                  <c:v>553997</c:v>
                </c:pt>
                <c:pt idx="49">
                  <c:v>555252</c:v>
                </c:pt>
                <c:pt idx="50">
                  <c:v>544897</c:v>
                </c:pt>
                <c:pt idx="51">
                  <c:v>540562</c:v>
                </c:pt>
                <c:pt idx="52">
                  <c:v>505282</c:v>
                </c:pt>
                <c:pt idx="54">
                  <c:v>491045.42</c:v>
                </c:pt>
                <c:pt idx="55">
                  <c:v>485659.83</c:v>
                </c:pt>
                <c:pt idx="56">
                  <c:v>508031.58</c:v>
                </c:pt>
                <c:pt idx="57">
                  <c:v>567953.33333333326</c:v>
                </c:pt>
                <c:pt idx="58">
                  <c:v>602608.83000000007</c:v>
                </c:pt>
                <c:pt idx="59">
                  <c:v>621152.00333333341</c:v>
                </c:pt>
                <c:pt idx="60">
                  <c:v>596626.41999999993</c:v>
                </c:pt>
                <c:pt idx="61">
                  <c:v>553989.0033333333</c:v>
                </c:pt>
                <c:pt idx="62">
                  <c:v>527941.5</c:v>
                </c:pt>
                <c:pt idx="63">
                  <c:v>569838.4966666667</c:v>
                </c:pt>
                <c:pt idx="64">
                  <c:v>584835.16999999993</c:v>
                </c:pt>
                <c:pt idx="65">
                  <c:v>570794.49</c:v>
                </c:pt>
                <c:pt idx="66">
                  <c:v>577349.66999999993</c:v>
                </c:pt>
                <c:pt idx="67">
                  <c:v>600746.66</c:v>
                </c:pt>
                <c:pt idx="68">
                  <c:v>608949.08000000007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3B-4534-9A73-135A911E0C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269168"/>
        <c:axId val="198269560"/>
      </c:barChart>
      <c:lineChart>
        <c:grouping val="standard"/>
        <c:varyColors val="0"/>
        <c:ser>
          <c:idx val="1"/>
          <c:order val="1"/>
          <c:tx>
            <c:strRef>
              <c:f>'tabel 6.11'!$C$2</c:f>
              <c:strCache>
                <c:ptCount val="1"/>
                <c:pt idx="0">
                  <c:v>Werklozen in % beroepsbevolking (2)</c:v>
                </c:pt>
              </c:strCache>
            </c:strRef>
          </c:tx>
          <c:spPr>
            <a:ln>
              <a:solidFill>
                <a:schemeClr val="bg2">
                  <a:lumMod val="50000"/>
                </a:schemeClr>
              </a:solidFill>
              <a:prstDash val="solid"/>
            </a:ln>
          </c:spPr>
          <c:marker>
            <c:symbol val="triangle"/>
            <c:size val="5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c:spPr>
          </c:marker>
          <c:cat>
            <c:numRef>
              <c:f>'tabel 6.11'!$A$3:$A$71</c:f>
              <c:numCache>
                <c:formatCode>General</c:formatCode>
                <c:ptCount val="69"/>
                <c:pt idx="0">
                  <c:v>1946</c:v>
                </c:pt>
                <c:pt idx="1">
                  <c:v>1947</c:v>
                </c:pt>
                <c:pt idx="2">
                  <c:v>1948</c:v>
                </c:pt>
                <c:pt idx="3">
                  <c:v>1949</c:v>
                </c:pt>
                <c:pt idx="4">
                  <c:v>1950</c:v>
                </c:pt>
                <c:pt idx="5">
                  <c:v>1951</c:v>
                </c:pt>
                <c:pt idx="6">
                  <c:v>1952</c:v>
                </c:pt>
                <c:pt idx="7">
                  <c:v>1953</c:v>
                </c:pt>
                <c:pt idx="8">
                  <c:v>1954</c:v>
                </c:pt>
                <c:pt idx="9">
                  <c:v>1955</c:v>
                </c:pt>
                <c:pt idx="10">
                  <c:v>1956</c:v>
                </c:pt>
                <c:pt idx="11">
                  <c:v>1957</c:v>
                </c:pt>
                <c:pt idx="12">
                  <c:v>1958</c:v>
                </c:pt>
                <c:pt idx="13">
                  <c:v>1959</c:v>
                </c:pt>
                <c:pt idx="14">
                  <c:v>1960</c:v>
                </c:pt>
                <c:pt idx="15">
                  <c:v>1961</c:v>
                </c:pt>
                <c:pt idx="16">
                  <c:v>1962</c:v>
                </c:pt>
                <c:pt idx="17">
                  <c:v>1963</c:v>
                </c:pt>
                <c:pt idx="18">
                  <c:v>1964</c:v>
                </c:pt>
                <c:pt idx="19">
                  <c:v>1965</c:v>
                </c:pt>
                <c:pt idx="20">
                  <c:v>1966</c:v>
                </c:pt>
                <c:pt idx="21">
                  <c:v>1967</c:v>
                </c:pt>
                <c:pt idx="22">
                  <c:v>1968</c:v>
                </c:pt>
                <c:pt idx="23">
                  <c:v>1969</c:v>
                </c:pt>
                <c:pt idx="24">
                  <c:v>1970</c:v>
                </c:pt>
                <c:pt idx="25">
                  <c:v>1971</c:v>
                </c:pt>
                <c:pt idx="26">
                  <c:v>1972</c:v>
                </c:pt>
                <c:pt idx="27">
                  <c:v>1973</c:v>
                </c:pt>
                <c:pt idx="28">
                  <c:v>1974</c:v>
                </c:pt>
                <c:pt idx="29">
                  <c:v>1975</c:v>
                </c:pt>
                <c:pt idx="30">
                  <c:v>1976</c:v>
                </c:pt>
                <c:pt idx="31">
                  <c:v>1977</c:v>
                </c:pt>
                <c:pt idx="32">
                  <c:v>1978</c:v>
                </c:pt>
                <c:pt idx="33">
                  <c:v>1979</c:v>
                </c:pt>
                <c:pt idx="34">
                  <c:v>1980</c:v>
                </c:pt>
                <c:pt idx="35">
                  <c:v>1981</c:v>
                </c:pt>
                <c:pt idx="36">
                  <c:v>1982</c:v>
                </c:pt>
                <c:pt idx="37">
                  <c:v>1983</c:v>
                </c:pt>
                <c:pt idx="38">
                  <c:v>1984</c:v>
                </c:pt>
                <c:pt idx="39">
                  <c:v>1985</c:v>
                </c:pt>
                <c:pt idx="40">
                  <c:v>1986</c:v>
                </c:pt>
                <c:pt idx="41">
                  <c:v>1987</c:v>
                </c:pt>
                <c:pt idx="42">
                  <c:v>1988</c:v>
                </c:pt>
                <c:pt idx="43">
                  <c:v>1989</c:v>
                </c:pt>
                <c:pt idx="44">
                  <c:v>1990</c:v>
                </c:pt>
                <c:pt idx="45">
                  <c:v>1991</c:v>
                </c:pt>
                <c:pt idx="46">
                  <c:v>1992</c:v>
                </c:pt>
                <c:pt idx="47">
                  <c:v>1993</c:v>
                </c:pt>
                <c:pt idx="48">
                  <c:v>1994</c:v>
                </c:pt>
                <c:pt idx="49">
                  <c:v>1995</c:v>
                </c:pt>
                <c:pt idx="50">
                  <c:v>1996</c:v>
                </c:pt>
                <c:pt idx="51">
                  <c:v>1997</c:v>
                </c:pt>
                <c:pt idx="52">
                  <c:v>1998</c:v>
                </c:pt>
                <c:pt idx="53">
                  <c:v>1999</c:v>
                </c:pt>
                <c:pt idx="54">
                  <c:v>2000</c:v>
                </c:pt>
                <c:pt idx="55">
                  <c:v>2001</c:v>
                </c:pt>
                <c:pt idx="56">
                  <c:v>2002</c:v>
                </c:pt>
                <c:pt idx="57">
                  <c:v>2003</c:v>
                </c:pt>
                <c:pt idx="58">
                  <c:v>2004</c:v>
                </c:pt>
                <c:pt idx="59">
                  <c:v>2005</c:v>
                </c:pt>
                <c:pt idx="60">
                  <c:v>2006</c:v>
                </c:pt>
                <c:pt idx="61">
                  <c:v>2007</c:v>
                </c:pt>
                <c:pt idx="62">
                  <c:v>2008</c:v>
                </c:pt>
                <c:pt idx="63">
                  <c:v>2009</c:v>
                </c:pt>
                <c:pt idx="64">
                  <c:v>2010</c:v>
                </c:pt>
                <c:pt idx="65">
                  <c:v>2011</c:v>
                </c:pt>
                <c:pt idx="66">
                  <c:v>2012</c:v>
                </c:pt>
                <c:pt idx="67">
                  <c:v>2013</c:v>
                </c:pt>
                <c:pt idx="68">
                  <c:v>2014</c:v>
                </c:pt>
              </c:numCache>
            </c:numRef>
          </c:cat>
          <c:val>
            <c:numRef>
              <c:f>'tabel 6.11'!$C$3:$C$71</c:f>
              <c:numCache>
                <c:formatCode>General</c:formatCode>
                <c:ptCount val="69"/>
                <c:pt idx="7">
                  <c:v>5.2</c:v>
                </c:pt>
                <c:pt idx="8">
                  <c:v>4.7</c:v>
                </c:pt>
                <c:pt idx="9">
                  <c:v>2.9</c:v>
                </c:pt>
                <c:pt idx="10">
                  <c:v>2.6</c:v>
                </c:pt>
                <c:pt idx="11">
                  <c:v>2.2999999999999998</c:v>
                </c:pt>
                <c:pt idx="12">
                  <c:v>3.3</c:v>
                </c:pt>
                <c:pt idx="13">
                  <c:v>3.3</c:v>
                </c:pt>
                <c:pt idx="14">
                  <c:v>2.9</c:v>
                </c:pt>
                <c:pt idx="15">
                  <c:v>2.2000000000000002</c:v>
                </c:pt>
                <c:pt idx="16">
                  <c:v>1.9</c:v>
                </c:pt>
                <c:pt idx="17">
                  <c:v>1.6</c:v>
                </c:pt>
                <c:pt idx="18">
                  <c:v>1.3</c:v>
                </c:pt>
                <c:pt idx="19">
                  <c:v>1.6</c:v>
                </c:pt>
                <c:pt idx="20">
                  <c:v>1.7</c:v>
                </c:pt>
                <c:pt idx="21">
                  <c:v>2.2999999999999998</c:v>
                </c:pt>
                <c:pt idx="22">
                  <c:v>2.7</c:v>
                </c:pt>
                <c:pt idx="23">
                  <c:v>2.1</c:v>
                </c:pt>
                <c:pt idx="24">
                  <c:v>1.9</c:v>
                </c:pt>
                <c:pt idx="25">
                  <c:v>1.8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2.5</c:v>
                </c:pt>
                <c:pt idx="29">
                  <c:v>4.4000000000000004</c:v>
                </c:pt>
                <c:pt idx="30">
                  <c:v>5.9</c:v>
                </c:pt>
                <c:pt idx="31">
                  <c:v>6.7</c:v>
                </c:pt>
                <c:pt idx="32">
                  <c:v>7.2</c:v>
                </c:pt>
                <c:pt idx="33">
                  <c:v>7.5</c:v>
                </c:pt>
                <c:pt idx="34">
                  <c:v>7.9</c:v>
                </c:pt>
                <c:pt idx="35">
                  <c:v>10.199999999999999</c:v>
                </c:pt>
                <c:pt idx="36">
                  <c:v>11.9</c:v>
                </c:pt>
                <c:pt idx="37">
                  <c:v>13.2</c:v>
                </c:pt>
                <c:pt idx="38">
                  <c:v>13.2</c:v>
                </c:pt>
                <c:pt idx="39">
                  <c:v>12.3</c:v>
                </c:pt>
                <c:pt idx="40">
                  <c:v>11.6</c:v>
                </c:pt>
                <c:pt idx="41">
                  <c:v>11.3</c:v>
                </c:pt>
                <c:pt idx="42">
                  <c:v>10.3</c:v>
                </c:pt>
                <c:pt idx="43">
                  <c:v>9.3000000000000007</c:v>
                </c:pt>
                <c:pt idx="44">
                  <c:v>8.6999999999999993</c:v>
                </c:pt>
                <c:pt idx="45">
                  <c:v>9.3000000000000007</c:v>
                </c:pt>
                <c:pt idx="46">
                  <c:v>10.3</c:v>
                </c:pt>
                <c:pt idx="47">
                  <c:v>12</c:v>
                </c:pt>
                <c:pt idx="48">
                  <c:v>12.9</c:v>
                </c:pt>
                <c:pt idx="49">
                  <c:v>12.9</c:v>
                </c:pt>
                <c:pt idx="50">
                  <c:v>12.6</c:v>
                </c:pt>
                <c:pt idx="51">
                  <c:v>12.4</c:v>
                </c:pt>
                <c:pt idx="52">
                  <c:v>11.6</c:v>
                </c:pt>
                <c:pt idx="54" formatCode="0.0">
                  <c:v>11.222825410402386</c:v>
                </c:pt>
                <c:pt idx="55" formatCode="0.0">
                  <c:v>11.242935853271096</c:v>
                </c:pt>
                <c:pt idx="56" formatCode="0.0">
                  <c:v>11.601410106216264</c:v>
                </c:pt>
                <c:pt idx="57" formatCode="0.0">
                  <c:v>12.878191825257357</c:v>
                </c:pt>
                <c:pt idx="58" formatCode="0.0">
                  <c:v>13.408917474904952</c:v>
                </c:pt>
                <c:pt idx="59" formatCode="0.0">
                  <c:v>13.533578626433544</c:v>
                </c:pt>
                <c:pt idx="60" formatCode="0.0">
                  <c:v>12.925489475351757</c:v>
                </c:pt>
                <c:pt idx="61" formatCode="0.0">
                  <c:v>11.785347672650762</c:v>
                </c:pt>
                <c:pt idx="62" formatCode="0.0">
                  <c:v>11.122408939547638</c:v>
                </c:pt>
                <c:pt idx="63" formatCode="0.0">
                  <c:v>11.949437048178339</c:v>
                </c:pt>
                <c:pt idx="64" formatCode="0.0">
                  <c:v>12.043240483520789</c:v>
                </c:pt>
                <c:pt idx="65" formatCode="0.0">
                  <c:v>11.84992378300835</c:v>
                </c:pt>
                <c:pt idx="66" formatCode="0.0">
                  <c:v>11.910447883441499</c:v>
                </c:pt>
                <c:pt idx="67" formatCode="0.0">
                  <c:v>12.25790769587927</c:v>
                </c:pt>
                <c:pt idx="68" formatCode="0.0">
                  <c:v>12.376049982286197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3B-4534-9A73-135A911E0CBE}"/>
            </c:ext>
          </c:extLst>
        </c:ser>
        <c:ser>
          <c:idx val="2"/>
          <c:order val="2"/>
          <c:tx>
            <c:strRef>
              <c:f>'tabel 6.11'!$D$2</c:f>
              <c:strCache>
                <c:ptCount val="1"/>
                <c:pt idx="0">
                  <c:v>UVW-WZ in % verzekerde bevolking (3)</c:v>
                </c:pt>
              </c:strCache>
            </c:strRef>
          </c:tx>
          <c:spPr>
            <a:ln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'tabel 6.11'!$A$3:$A$71</c:f>
              <c:numCache>
                <c:formatCode>General</c:formatCode>
                <c:ptCount val="69"/>
                <c:pt idx="0">
                  <c:v>1946</c:v>
                </c:pt>
                <c:pt idx="1">
                  <c:v>1947</c:v>
                </c:pt>
                <c:pt idx="2">
                  <c:v>1948</c:v>
                </c:pt>
                <c:pt idx="3">
                  <c:v>1949</c:v>
                </c:pt>
                <c:pt idx="4">
                  <c:v>1950</c:v>
                </c:pt>
                <c:pt idx="5">
                  <c:v>1951</c:v>
                </c:pt>
                <c:pt idx="6">
                  <c:v>1952</c:v>
                </c:pt>
                <c:pt idx="7">
                  <c:v>1953</c:v>
                </c:pt>
                <c:pt idx="8">
                  <c:v>1954</c:v>
                </c:pt>
                <c:pt idx="9">
                  <c:v>1955</c:v>
                </c:pt>
                <c:pt idx="10">
                  <c:v>1956</c:v>
                </c:pt>
                <c:pt idx="11">
                  <c:v>1957</c:v>
                </c:pt>
                <c:pt idx="12">
                  <c:v>1958</c:v>
                </c:pt>
                <c:pt idx="13">
                  <c:v>1959</c:v>
                </c:pt>
                <c:pt idx="14">
                  <c:v>1960</c:v>
                </c:pt>
                <c:pt idx="15">
                  <c:v>1961</c:v>
                </c:pt>
                <c:pt idx="16">
                  <c:v>1962</c:v>
                </c:pt>
                <c:pt idx="17">
                  <c:v>1963</c:v>
                </c:pt>
                <c:pt idx="18">
                  <c:v>1964</c:v>
                </c:pt>
                <c:pt idx="19">
                  <c:v>1965</c:v>
                </c:pt>
                <c:pt idx="20">
                  <c:v>1966</c:v>
                </c:pt>
                <c:pt idx="21">
                  <c:v>1967</c:v>
                </c:pt>
                <c:pt idx="22">
                  <c:v>1968</c:v>
                </c:pt>
                <c:pt idx="23">
                  <c:v>1969</c:v>
                </c:pt>
                <c:pt idx="24">
                  <c:v>1970</c:v>
                </c:pt>
                <c:pt idx="25">
                  <c:v>1971</c:v>
                </c:pt>
                <c:pt idx="26">
                  <c:v>1972</c:v>
                </c:pt>
                <c:pt idx="27">
                  <c:v>1973</c:v>
                </c:pt>
                <c:pt idx="28">
                  <c:v>1974</c:v>
                </c:pt>
                <c:pt idx="29">
                  <c:v>1975</c:v>
                </c:pt>
                <c:pt idx="30">
                  <c:v>1976</c:v>
                </c:pt>
                <c:pt idx="31">
                  <c:v>1977</c:v>
                </c:pt>
                <c:pt idx="32">
                  <c:v>1978</c:v>
                </c:pt>
                <c:pt idx="33">
                  <c:v>1979</c:v>
                </c:pt>
                <c:pt idx="34">
                  <c:v>1980</c:v>
                </c:pt>
                <c:pt idx="35">
                  <c:v>1981</c:v>
                </c:pt>
                <c:pt idx="36">
                  <c:v>1982</c:v>
                </c:pt>
                <c:pt idx="37">
                  <c:v>1983</c:v>
                </c:pt>
                <c:pt idx="38">
                  <c:v>1984</c:v>
                </c:pt>
                <c:pt idx="39">
                  <c:v>1985</c:v>
                </c:pt>
                <c:pt idx="40">
                  <c:v>1986</c:v>
                </c:pt>
                <c:pt idx="41">
                  <c:v>1987</c:v>
                </c:pt>
                <c:pt idx="42">
                  <c:v>1988</c:v>
                </c:pt>
                <c:pt idx="43">
                  <c:v>1989</c:v>
                </c:pt>
                <c:pt idx="44">
                  <c:v>1990</c:v>
                </c:pt>
                <c:pt idx="45">
                  <c:v>1991</c:v>
                </c:pt>
                <c:pt idx="46">
                  <c:v>1992</c:v>
                </c:pt>
                <c:pt idx="47">
                  <c:v>1993</c:v>
                </c:pt>
                <c:pt idx="48">
                  <c:v>1994</c:v>
                </c:pt>
                <c:pt idx="49">
                  <c:v>1995</c:v>
                </c:pt>
                <c:pt idx="50">
                  <c:v>1996</c:v>
                </c:pt>
                <c:pt idx="51">
                  <c:v>1997</c:v>
                </c:pt>
                <c:pt idx="52">
                  <c:v>1998</c:v>
                </c:pt>
                <c:pt idx="53">
                  <c:v>1999</c:v>
                </c:pt>
                <c:pt idx="54">
                  <c:v>2000</c:v>
                </c:pt>
                <c:pt idx="55">
                  <c:v>2001</c:v>
                </c:pt>
                <c:pt idx="56">
                  <c:v>2002</c:v>
                </c:pt>
                <c:pt idx="57">
                  <c:v>2003</c:v>
                </c:pt>
                <c:pt idx="58">
                  <c:v>2004</c:v>
                </c:pt>
                <c:pt idx="59">
                  <c:v>2005</c:v>
                </c:pt>
                <c:pt idx="60">
                  <c:v>2006</c:v>
                </c:pt>
                <c:pt idx="61">
                  <c:v>2007</c:v>
                </c:pt>
                <c:pt idx="62">
                  <c:v>2008</c:v>
                </c:pt>
                <c:pt idx="63">
                  <c:v>2009</c:v>
                </c:pt>
                <c:pt idx="64">
                  <c:v>2010</c:v>
                </c:pt>
                <c:pt idx="65">
                  <c:v>2011</c:v>
                </c:pt>
                <c:pt idx="66">
                  <c:v>2012</c:v>
                </c:pt>
                <c:pt idx="67">
                  <c:v>2013</c:v>
                </c:pt>
                <c:pt idx="68">
                  <c:v>2014</c:v>
                </c:pt>
              </c:numCache>
            </c:numRef>
          </c:cat>
          <c:val>
            <c:numRef>
              <c:f>'tabel 6.11'!$D$3:$D$71</c:f>
              <c:numCache>
                <c:formatCode>General</c:formatCode>
                <c:ptCount val="69"/>
                <c:pt idx="1">
                  <c:v>1.9</c:v>
                </c:pt>
                <c:pt idx="2">
                  <c:v>4</c:v>
                </c:pt>
                <c:pt idx="3">
                  <c:v>8.6</c:v>
                </c:pt>
                <c:pt idx="4">
                  <c:v>8.1999999999999993</c:v>
                </c:pt>
                <c:pt idx="5">
                  <c:v>7.3</c:v>
                </c:pt>
                <c:pt idx="6">
                  <c:v>8.3000000000000007</c:v>
                </c:pt>
                <c:pt idx="7">
                  <c:v>8.8000000000000007</c:v>
                </c:pt>
                <c:pt idx="8">
                  <c:v>8.1</c:v>
                </c:pt>
                <c:pt idx="9">
                  <c:v>5.7</c:v>
                </c:pt>
                <c:pt idx="10">
                  <c:v>4.5999999999999996</c:v>
                </c:pt>
                <c:pt idx="11">
                  <c:v>3.9</c:v>
                </c:pt>
                <c:pt idx="12">
                  <c:v>5.4</c:v>
                </c:pt>
                <c:pt idx="13">
                  <c:v>6.3</c:v>
                </c:pt>
                <c:pt idx="14">
                  <c:v>5.4</c:v>
                </c:pt>
                <c:pt idx="15">
                  <c:v>4.2</c:v>
                </c:pt>
                <c:pt idx="16">
                  <c:v>3.3</c:v>
                </c:pt>
                <c:pt idx="17">
                  <c:v>2.7</c:v>
                </c:pt>
                <c:pt idx="18">
                  <c:v>2.2000000000000002</c:v>
                </c:pt>
                <c:pt idx="19">
                  <c:v>2.4</c:v>
                </c:pt>
                <c:pt idx="20">
                  <c:v>2.7</c:v>
                </c:pt>
                <c:pt idx="21">
                  <c:v>3.7</c:v>
                </c:pt>
                <c:pt idx="22">
                  <c:v>4.5</c:v>
                </c:pt>
                <c:pt idx="23">
                  <c:v>3.7</c:v>
                </c:pt>
                <c:pt idx="24">
                  <c:v>3.2</c:v>
                </c:pt>
                <c:pt idx="25">
                  <c:v>3.1</c:v>
                </c:pt>
                <c:pt idx="26">
                  <c:v>3.4</c:v>
                </c:pt>
                <c:pt idx="27">
                  <c:v>3.6</c:v>
                </c:pt>
                <c:pt idx="28">
                  <c:v>4</c:v>
                </c:pt>
                <c:pt idx="29">
                  <c:v>6.7</c:v>
                </c:pt>
                <c:pt idx="30">
                  <c:v>8.5</c:v>
                </c:pt>
                <c:pt idx="31">
                  <c:v>9.8000000000000007</c:v>
                </c:pt>
                <c:pt idx="32">
                  <c:v>10.4</c:v>
                </c:pt>
                <c:pt idx="33">
                  <c:v>10.7</c:v>
                </c:pt>
                <c:pt idx="34">
                  <c:v>11.7</c:v>
                </c:pt>
                <c:pt idx="35">
                  <c:v>14.3</c:v>
                </c:pt>
                <c:pt idx="36">
                  <c:v>16.600000000000001</c:v>
                </c:pt>
                <c:pt idx="37">
                  <c:v>18.3</c:v>
                </c:pt>
                <c:pt idx="38">
                  <c:v>18.600000000000001</c:v>
                </c:pt>
                <c:pt idx="39">
                  <c:v>17.399999999999999</c:v>
                </c:pt>
                <c:pt idx="40">
                  <c:v>16.100000000000001</c:v>
                </c:pt>
                <c:pt idx="41">
                  <c:v>15.8</c:v>
                </c:pt>
                <c:pt idx="42">
                  <c:v>14.1</c:v>
                </c:pt>
                <c:pt idx="43">
                  <c:v>12.7</c:v>
                </c:pt>
                <c:pt idx="44">
                  <c:v>11.9</c:v>
                </c:pt>
                <c:pt idx="45">
                  <c:v>12.5</c:v>
                </c:pt>
                <c:pt idx="46">
                  <c:v>13.7</c:v>
                </c:pt>
                <c:pt idx="47">
                  <c:v>15.8</c:v>
                </c:pt>
                <c:pt idx="48">
                  <c:v>16.7</c:v>
                </c:pt>
                <c:pt idx="49">
                  <c:v>16.600000000000001</c:v>
                </c:pt>
                <c:pt idx="50">
                  <c:v>15.4</c:v>
                </c:pt>
                <c:pt idx="51">
                  <c:v>15</c:v>
                </c:pt>
                <c:pt idx="52">
                  <c:v>14</c:v>
                </c:pt>
                <c:pt idx="54" formatCode="0.0">
                  <c:v>11.601688467847485</c:v>
                </c:pt>
                <c:pt idx="55" formatCode="0.0">
                  <c:v>11.268528458430913</c:v>
                </c:pt>
                <c:pt idx="56" formatCode="0.0">
                  <c:v>12.001073448946498</c:v>
                </c:pt>
                <c:pt idx="57" formatCode="0.0">
                  <c:v>13.225043291198066</c:v>
                </c:pt>
                <c:pt idx="58" formatCode="0.0">
                  <c:v>13.542572127178351</c:v>
                </c:pt>
                <c:pt idx="59" formatCode="0.0">
                  <c:v>13.654762878194971</c:v>
                </c:pt>
                <c:pt idx="60" formatCode="0.0">
                  <c:v>13.213311020204413</c:v>
                </c:pt>
                <c:pt idx="61" formatCode="0.0">
                  <c:v>12.154671095584032</c:v>
                </c:pt>
                <c:pt idx="62" formatCode="0.0">
                  <c:v>11.307154402754586</c:v>
                </c:pt>
                <c:pt idx="63" formatCode="0.0">
                  <c:v>12.084254909168694</c:v>
                </c:pt>
                <c:pt idx="64" formatCode="0.0">
                  <c:v>12.136528352863262</c:v>
                </c:pt>
                <c:pt idx="65" formatCode="0.0">
                  <c:v>11.620943928174297</c:v>
                </c:pt>
                <c:pt idx="66" formatCode="0.0">
                  <c:v>11.513853225559069</c:v>
                </c:pt>
                <c:pt idx="67" formatCode="0.0">
                  <c:v>11.941471265687076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3B-4534-9A73-135A911E0CBE}"/>
            </c:ext>
          </c:extLst>
        </c:ser>
        <c:ser>
          <c:idx val="3"/>
          <c:order val="3"/>
          <c:tx>
            <c:strRef>
              <c:f>'tabel 6.11'!$E$2</c:f>
              <c:strCache>
                <c:ptCount val="1"/>
                <c:pt idx="0">
                  <c:v>ILO-werkloosheidsgraad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ln>
                <a:solidFill>
                  <a:schemeClr val="tx1"/>
                </a:solidFill>
              </a:ln>
            </c:spPr>
          </c:marker>
          <c:cat>
            <c:numRef>
              <c:f>'tabel 6.11'!$A$3:$A$71</c:f>
              <c:numCache>
                <c:formatCode>General</c:formatCode>
                <c:ptCount val="69"/>
                <c:pt idx="0">
                  <c:v>1946</c:v>
                </c:pt>
                <c:pt idx="1">
                  <c:v>1947</c:v>
                </c:pt>
                <c:pt idx="2">
                  <c:v>1948</c:v>
                </c:pt>
                <c:pt idx="3">
                  <c:v>1949</c:v>
                </c:pt>
                <c:pt idx="4">
                  <c:v>1950</c:v>
                </c:pt>
                <c:pt idx="5">
                  <c:v>1951</c:v>
                </c:pt>
                <c:pt idx="6">
                  <c:v>1952</c:v>
                </c:pt>
                <c:pt idx="7">
                  <c:v>1953</c:v>
                </c:pt>
                <c:pt idx="8">
                  <c:v>1954</c:v>
                </c:pt>
                <c:pt idx="9">
                  <c:v>1955</c:v>
                </c:pt>
                <c:pt idx="10">
                  <c:v>1956</c:v>
                </c:pt>
                <c:pt idx="11">
                  <c:v>1957</c:v>
                </c:pt>
                <c:pt idx="12">
                  <c:v>1958</c:v>
                </c:pt>
                <c:pt idx="13">
                  <c:v>1959</c:v>
                </c:pt>
                <c:pt idx="14">
                  <c:v>1960</c:v>
                </c:pt>
                <c:pt idx="15">
                  <c:v>1961</c:v>
                </c:pt>
                <c:pt idx="16">
                  <c:v>1962</c:v>
                </c:pt>
                <c:pt idx="17">
                  <c:v>1963</c:v>
                </c:pt>
                <c:pt idx="18">
                  <c:v>1964</c:v>
                </c:pt>
                <c:pt idx="19">
                  <c:v>1965</c:v>
                </c:pt>
                <c:pt idx="20">
                  <c:v>1966</c:v>
                </c:pt>
                <c:pt idx="21">
                  <c:v>1967</c:v>
                </c:pt>
                <c:pt idx="22">
                  <c:v>1968</c:v>
                </c:pt>
                <c:pt idx="23">
                  <c:v>1969</c:v>
                </c:pt>
                <c:pt idx="24">
                  <c:v>1970</c:v>
                </c:pt>
                <c:pt idx="25">
                  <c:v>1971</c:v>
                </c:pt>
                <c:pt idx="26">
                  <c:v>1972</c:v>
                </c:pt>
                <c:pt idx="27">
                  <c:v>1973</c:v>
                </c:pt>
                <c:pt idx="28">
                  <c:v>1974</c:v>
                </c:pt>
                <c:pt idx="29">
                  <c:v>1975</c:v>
                </c:pt>
                <c:pt idx="30">
                  <c:v>1976</c:v>
                </c:pt>
                <c:pt idx="31">
                  <c:v>1977</c:v>
                </c:pt>
                <c:pt idx="32">
                  <c:v>1978</c:v>
                </c:pt>
                <c:pt idx="33">
                  <c:v>1979</c:v>
                </c:pt>
                <c:pt idx="34">
                  <c:v>1980</c:v>
                </c:pt>
                <c:pt idx="35">
                  <c:v>1981</c:v>
                </c:pt>
                <c:pt idx="36">
                  <c:v>1982</c:v>
                </c:pt>
                <c:pt idx="37">
                  <c:v>1983</c:v>
                </c:pt>
                <c:pt idx="38">
                  <c:v>1984</c:v>
                </c:pt>
                <c:pt idx="39">
                  <c:v>1985</c:v>
                </c:pt>
                <c:pt idx="40">
                  <c:v>1986</c:v>
                </c:pt>
                <c:pt idx="41">
                  <c:v>1987</c:v>
                </c:pt>
                <c:pt idx="42">
                  <c:v>1988</c:v>
                </c:pt>
                <c:pt idx="43">
                  <c:v>1989</c:v>
                </c:pt>
                <c:pt idx="44">
                  <c:v>1990</c:v>
                </c:pt>
                <c:pt idx="45">
                  <c:v>1991</c:v>
                </c:pt>
                <c:pt idx="46">
                  <c:v>1992</c:v>
                </c:pt>
                <c:pt idx="47">
                  <c:v>1993</c:v>
                </c:pt>
                <c:pt idx="48">
                  <c:v>1994</c:v>
                </c:pt>
                <c:pt idx="49">
                  <c:v>1995</c:v>
                </c:pt>
                <c:pt idx="50">
                  <c:v>1996</c:v>
                </c:pt>
                <c:pt idx="51">
                  <c:v>1997</c:v>
                </c:pt>
                <c:pt idx="52">
                  <c:v>1998</c:v>
                </c:pt>
                <c:pt idx="53">
                  <c:v>1999</c:v>
                </c:pt>
                <c:pt idx="54">
                  <c:v>2000</c:v>
                </c:pt>
                <c:pt idx="55">
                  <c:v>2001</c:v>
                </c:pt>
                <c:pt idx="56">
                  <c:v>2002</c:v>
                </c:pt>
                <c:pt idx="57">
                  <c:v>2003</c:v>
                </c:pt>
                <c:pt idx="58">
                  <c:v>2004</c:v>
                </c:pt>
                <c:pt idx="59">
                  <c:v>2005</c:v>
                </c:pt>
                <c:pt idx="60">
                  <c:v>2006</c:v>
                </c:pt>
                <c:pt idx="61">
                  <c:v>2007</c:v>
                </c:pt>
                <c:pt idx="62">
                  <c:v>2008</c:v>
                </c:pt>
                <c:pt idx="63">
                  <c:v>2009</c:v>
                </c:pt>
                <c:pt idx="64">
                  <c:v>2010</c:v>
                </c:pt>
                <c:pt idx="65">
                  <c:v>2011</c:v>
                </c:pt>
                <c:pt idx="66">
                  <c:v>2012</c:v>
                </c:pt>
                <c:pt idx="67">
                  <c:v>2013</c:v>
                </c:pt>
                <c:pt idx="68">
                  <c:v>2014</c:v>
                </c:pt>
              </c:numCache>
            </c:numRef>
          </c:cat>
          <c:val>
            <c:numRef>
              <c:f>'tabel 6.11'!$E$3:$E$71</c:f>
              <c:numCache>
                <c:formatCode>General</c:formatCode>
                <c:ptCount val="69"/>
                <c:pt idx="37">
                  <c:v>10.17187</c:v>
                </c:pt>
                <c:pt idx="38">
                  <c:v>10.80935</c:v>
                </c:pt>
                <c:pt idx="39">
                  <c:v>10.35951</c:v>
                </c:pt>
                <c:pt idx="40">
                  <c:v>10.35538</c:v>
                </c:pt>
                <c:pt idx="41">
                  <c:v>9.9238</c:v>
                </c:pt>
                <c:pt idx="42">
                  <c:v>8.9747500000000002</c:v>
                </c:pt>
                <c:pt idx="43">
                  <c:v>7.0110000000000001</c:v>
                </c:pt>
                <c:pt idx="44">
                  <c:v>6.3678800000000004</c:v>
                </c:pt>
                <c:pt idx="45">
                  <c:v>6.2133700000000003</c:v>
                </c:pt>
                <c:pt idx="46">
                  <c:v>6.9227600000000002</c:v>
                </c:pt>
                <c:pt idx="47">
                  <c:v>8.2429400000000008</c:v>
                </c:pt>
                <c:pt idx="48">
                  <c:v>9.7987699999999993</c:v>
                </c:pt>
                <c:pt idx="49">
                  <c:v>9.3549500000000005</c:v>
                </c:pt>
                <c:pt idx="50">
                  <c:v>9.6737099999999998</c:v>
                </c:pt>
                <c:pt idx="51">
                  <c:v>8.9357500000000005</c:v>
                </c:pt>
                <c:pt idx="52">
                  <c:v>9.0768500000000003</c:v>
                </c:pt>
                <c:pt idx="53">
                  <c:v>8.6091899999999999</c:v>
                </c:pt>
                <c:pt idx="54" formatCode="0.0">
                  <c:v>7.0460399999999996</c:v>
                </c:pt>
                <c:pt idx="55" formatCode="0.0">
                  <c:v>6.6415800000000003</c:v>
                </c:pt>
                <c:pt idx="56" formatCode="0.0">
                  <c:v>7.5763199999999999</c:v>
                </c:pt>
                <c:pt idx="57" formatCode="0.0">
                  <c:v>8.2435799999999997</c:v>
                </c:pt>
                <c:pt idx="58" formatCode="0.0">
                  <c:v>8.4616199999999999</c:v>
                </c:pt>
                <c:pt idx="59" formatCode="0.0">
                  <c:v>8.5118100000000005</c:v>
                </c:pt>
                <c:pt idx="60" formatCode="0.0">
                  <c:v>8.2965599999999995</c:v>
                </c:pt>
                <c:pt idx="61" formatCode="0.0">
                  <c:v>7.50115</c:v>
                </c:pt>
                <c:pt idx="62" formatCode="0.0">
                  <c:v>7.0152700000000001</c:v>
                </c:pt>
                <c:pt idx="63" formatCode="0.0">
                  <c:v>7.9555100000000003</c:v>
                </c:pt>
                <c:pt idx="64" formatCode="0.0">
                  <c:v>8.3510600000000004</c:v>
                </c:pt>
                <c:pt idx="65" formatCode="0.0">
                  <c:v>7.1914800000000003</c:v>
                </c:pt>
                <c:pt idx="66" formatCode="0.0">
                  <c:v>7.5996699999999997</c:v>
                </c:pt>
                <c:pt idx="67" formatCode="0.0">
                  <c:v>8.4954400000000003</c:v>
                </c:pt>
                <c:pt idx="68">
                  <c:v>8.5976900000000001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A3B-4534-9A73-135A911E0C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3534336"/>
        <c:axId val="198269952"/>
      </c:lineChart>
      <c:catAx>
        <c:axId val="198269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8269560"/>
        <c:crosses val="autoZero"/>
        <c:auto val="1"/>
        <c:lblAlgn val="ctr"/>
        <c:lblOffset val="100"/>
        <c:noMultiLvlLbl val="0"/>
      </c:catAx>
      <c:valAx>
        <c:axId val="19826956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98269168"/>
        <c:crosses val="autoZero"/>
        <c:crossBetween val="between"/>
      </c:valAx>
      <c:valAx>
        <c:axId val="198269952"/>
        <c:scaling>
          <c:orientation val="minMax"/>
          <c:max val="50"/>
        </c:scaling>
        <c:delete val="0"/>
        <c:axPos val="r"/>
        <c:numFmt formatCode="General" sourceLinked="1"/>
        <c:majorTickMark val="out"/>
        <c:minorTickMark val="none"/>
        <c:tickLblPos val="nextTo"/>
        <c:crossAx val="253534336"/>
        <c:crosses val="max"/>
        <c:crossBetween val="between"/>
      </c:valAx>
      <c:catAx>
        <c:axId val="253534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8269952"/>
        <c:crosses val="autoZero"/>
        <c:auto val="1"/>
        <c:lblAlgn val="ctr"/>
        <c:lblOffset val="100"/>
        <c:noMultiLvlLbl val="0"/>
      </c:catAx>
    </c:plotArea>
    <c:legend>
      <c:legendPos val="b"/>
      <c:overlay val="0"/>
      <c:spPr>
        <a:ln>
          <a:solidFill>
            <a:schemeClr val="bg1">
              <a:lumMod val="50000"/>
            </a:schemeClr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/>
      </a:pPr>
      <a:endParaRPr lang="nl-BE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675534081916897E-2"/>
          <c:y val="7.5991349440425293E-2"/>
          <c:w val="0.89875196174486149"/>
          <c:h val="0.77802878386657248"/>
        </c:manualLayout>
      </c:layout>
      <c:scatterChart>
        <c:scatterStyle val="smoothMarker"/>
        <c:varyColors val="0"/>
        <c:ser>
          <c:idx val="0"/>
          <c:order val="0"/>
          <c:tx>
            <c:v>BBP per gewerkt uur- 1992=100 - BE</c:v>
          </c:tx>
          <c:spPr>
            <a:ln w="19050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bg2">
                  <a:lumMod val="75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</a:ln>
              <a:effectLst/>
            </c:spPr>
          </c:marker>
          <c:xVal>
            <c:numRef>
              <c:f>'figuur 1'!$M$32:$M$76</c:f>
              <c:numCache>
                <c:formatCode>General</c:formatCode>
                <c:ptCount val="45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</c:numCache>
            </c:numRef>
          </c:xVal>
          <c:yVal>
            <c:numRef>
              <c:f>'figuur 1'!$O$32:$O$76</c:f>
              <c:numCache>
                <c:formatCode>General</c:formatCode>
                <c:ptCount val="45"/>
                <c:pt idx="0">
                  <c:v>50.12626262626263</c:v>
                </c:pt>
                <c:pt idx="1">
                  <c:v>51.893939393939391</c:v>
                </c:pt>
                <c:pt idx="2">
                  <c:v>55.555555555555557</c:v>
                </c:pt>
                <c:pt idx="3">
                  <c:v>59.217171717171709</c:v>
                </c:pt>
                <c:pt idx="4">
                  <c:v>61.742424242424242</c:v>
                </c:pt>
                <c:pt idx="5">
                  <c:v>62.24747474747474</c:v>
                </c:pt>
                <c:pt idx="6">
                  <c:v>66.035353535353522</c:v>
                </c:pt>
                <c:pt idx="7">
                  <c:v>67.550505050505052</c:v>
                </c:pt>
                <c:pt idx="8">
                  <c:v>70.202020202020194</c:v>
                </c:pt>
                <c:pt idx="9">
                  <c:v>71.843434343434339</c:v>
                </c:pt>
                <c:pt idx="10">
                  <c:v>76.01010101010101</c:v>
                </c:pt>
                <c:pt idx="11">
                  <c:v>78.282828282828277</c:v>
                </c:pt>
                <c:pt idx="12">
                  <c:v>80.429292929292927</c:v>
                </c:pt>
                <c:pt idx="13">
                  <c:v>81.565656565656553</c:v>
                </c:pt>
                <c:pt idx="14">
                  <c:v>82.323232323232318</c:v>
                </c:pt>
                <c:pt idx="15">
                  <c:v>83.080808080808083</c:v>
                </c:pt>
                <c:pt idx="16">
                  <c:v>84.974747474747474</c:v>
                </c:pt>
                <c:pt idx="17">
                  <c:v>87.121212121212125</c:v>
                </c:pt>
                <c:pt idx="18">
                  <c:v>90.151515151515156</c:v>
                </c:pt>
                <c:pt idx="19">
                  <c:v>92.297979797979792</c:v>
                </c:pt>
                <c:pt idx="20">
                  <c:v>93.434343434343432</c:v>
                </c:pt>
                <c:pt idx="21">
                  <c:v>96.969696969696955</c:v>
                </c:pt>
                <c:pt idx="22">
                  <c:v>100</c:v>
                </c:pt>
                <c:pt idx="23">
                  <c:v>102.52525252525253</c:v>
                </c:pt>
                <c:pt idx="24">
                  <c:v>106.31313131313132</c:v>
                </c:pt>
                <c:pt idx="25">
                  <c:v>105.30303030303033</c:v>
                </c:pt>
                <c:pt idx="26">
                  <c:v>108.45959595959596</c:v>
                </c:pt>
                <c:pt idx="27">
                  <c:v>110.85858585858584</c:v>
                </c:pt>
                <c:pt idx="28">
                  <c:v>110.35353535353536</c:v>
                </c:pt>
                <c:pt idx="29">
                  <c:v>112.75252525252525</c:v>
                </c:pt>
                <c:pt idx="30">
                  <c:v>113.63636363636365</c:v>
                </c:pt>
                <c:pt idx="31">
                  <c:v>113.51010101010104</c:v>
                </c:pt>
                <c:pt idx="32">
                  <c:v>116.16161616161617</c:v>
                </c:pt>
                <c:pt idx="33">
                  <c:v>117.55050505050505</c:v>
                </c:pt>
                <c:pt idx="34">
                  <c:v>120.95959595959594</c:v>
                </c:pt>
                <c:pt idx="35">
                  <c:v>122.34848484848484</c:v>
                </c:pt>
                <c:pt idx="36">
                  <c:v>123.48484848484847</c:v>
                </c:pt>
                <c:pt idx="37">
                  <c:v>125.25252525252523</c:v>
                </c:pt>
                <c:pt idx="38">
                  <c:v>124.49494949494948</c:v>
                </c:pt>
                <c:pt idx="39">
                  <c:v>123.61111111111111</c:v>
                </c:pt>
                <c:pt idx="40">
                  <c:v>126.26262626262626</c:v>
                </c:pt>
                <c:pt idx="41">
                  <c:v>125.63131313131312</c:v>
                </c:pt>
                <c:pt idx="42">
                  <c:v>125.25252525252525</c:v>
                </c:pt>
                <c:pt idx="43">
                  <c:v>125.75757575757574</c:v>
                </c:pt>
                <c:pt idx="44">
                  <c:v>127.52525252525251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1CB-4FF3-AF5D-7E48A245B886}"/>
            </c:ext>
          </c:extLst>
        </c:ser>
        <c:ser>
          <c:idx val="1"/>
          <c:order val="1"/>
          <c:tx>
            <c:v>Reëel gemiddeld maandinkomen (in VTE)- 1992 = 100 - BE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Pt>
            <c:idx val="1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C1CB-4FF3-AF5D-7E48A245B886}"/>
              </c:ext>
            </c:extLst>
          </c:dPt>
          <c:xVal>
            <c:numRef>
              <c:f>'figuur 1'!$A$4:$A$28</c:f>
              <c:numCache>
                <c:formatCode>General</c:formatCode>
                <c:ptCount val="2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</c:numCache>
            </c:numRef>
          </c:xVal>
          <c:yVal>
            <c:numRef>
              <c:f>'figuur 1'!$C$4:$C$28</c:f>
              <c:numCache>
                <c:formatCode>General</c:formatCode>
                <c:ptCount val="25"/>
                <c:pt idx="0">
                  <c:v>93.547870637207808</c:v>
                </c:pt>
                <c:pt idx="1">
                  <c:v>97.207355564704272</c:v>
                </c:pt>
                <c:pt idx="2">
                  <c:v>100</c:v>
                </c:pt>
                <c:pt idx="3">
                  <c:v>101.20991720415351</c:v>
                </c:pt>
                <c:pt idx="4">
                  <c:v>102.60280865468185</c:v>
                </c:pt>
                <c:pt idx="5">
                  <c:v>101.82745528566855</c:v>
                </c:pt>
                <c:pt idx="6">
                  <c:v>102.99849046246742</c:v>
                </c:pt>
                <c:pt idx="7">
                  <c:v>104.24957687205527</c:v>
                </c:pt>
                <c:pt idx="8">
                  <c:v>104.32505374868488</c:v>
                </c:pt>
                <c:pt idx="9">
                  <c:v>109.59471204427976</c:v>
                </c:pt>
                <c:pt idx="10">
                  <c:v>109.24248662000825</c:v>
                </c:pt>
                <c:pt idx="11">
                  <c:v>109.73651708522027</c:v>
                </c:pt>
                <c:pt idx="12">
                  <c:v>111.46333653538267</c:v>
                </c:pt>
                <c:pt idx="13">
                  <c:v>111.9688028909931</c:v>
                </c:pt>
                <c:pt idx="14">
                  <c:v>111.34440327523903</c:v>
                </c:pt>
                <c:pt idx="15">
                  <c:v>110.77032157723802</c:v>
                </c:pt>
                <c:pt idx="16">
                  <c:v>110.92584968665662</c:v>
                </c:pt>
                <c:pt idx="17">
                  <c:v>110.73143954988336</c:v>
                </c:pt>
                <c:pt idx="18">
                  <c:v>111.0699419056768</c:v>
                </c:pt>
                <c:pt idx="19">
                  <c:v>112.01225927450714</c:v>
                </c:pt>
                <c:pt idx="20">
                  <c:v>111.38328530259368</c:v>
                </c:pt>
                <c:pt idx="21">
                  <c:v>112.30959242486621</c:v>
                </c:pt>
                <c:pt idx="22">
                  <c:v>112.97516124605463</c:v>
                </c:pt>
                <c:pt idx="23">
                  <c:v>114.39092447737981</c:v>
                </c:pt>
                <c:pt idx="24">
                  <c:v>114.40464754585793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1CB-4FF3-AF5D-7E48A245B886}"/>
            </c:ext>
          </c:extLst>
        </c:ser>
        <c:ser>
          <c:idx val="2"/>
          <c:order val="2"/>
          <c:tx>
            <c:v>Reëel gewaarborgd minimummandinkomen- 1992=100 - BE</c:v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dash"/>
            <c:size val="5"/>
            <c:spPr>
              <a:solidFill>
                <a:srgbClr val="FF0000"/>
              </a:solidFill>
              <a:ln w="12700">
                <a:solidFill>
                  <a:srgbClr val="FF0000"/>
                </a:solidFill>
              </a:ln>
              <a:effectLst/>
            </c:spPr>
          </c:marker>
          <c:xVal>
            <c:numRef>
              <c:f>'figuur 1'!$M$86:$M$125</c:f>
              <c:numCache>
                <c:formatCode>General</c:formatCode>
                <c:ptCount val="40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</c:numCache>
            </c:numRef>
          </c:xVal>
          <c:yVal>
            <c:numRef>
              <c:f>'figuur 1'!$O$86:$O$125</c:f>
              <c:numCache>
                <c:formatCode>General</c:formatCode>
                <c:ptCount val="40"/>
                <c:pt idx="0">
                  <c:v>90.831824685373903</c:v>
                </c:pt>
                <c:pt idx="1">
                  <c:v>91.483385406020957</c:v>
                </c:pt>
                <c:pt idx="2">
                  <c:v>91.841246435210877</c:v>
                </c:pt>
                <c:pt idx="3">
                  <c:v>92.059976056296904</c:v>
                </c:pt>
                <c:pt idx="4">
                  <c:v>91.8390953952171</c:v>
                </c:pt>
                <c:pt idx="5">
                  <c:v>91.538251525681076</c:v>
                </c:pt>
                <c:pt idx="6">
                  <c:v>94.944345490115907</c:v>
                </c:pt>
                <c:pt idx="7">
                  <c:v>98.302045921297236</c:v>
                </c:pt>
                <c:pt idx="8">
                  <c:v>98.323410323045323</c:v>
                </c:pt>
                <c:pt idx="9">
                  <c:v>96.822052539881838</c:v>
                </c:pt>
                <c:pt idx="10">
                  <c:v>94.96021549332788</c:v>
                </c:pt>
                <c:pt idx="11">
                  <c:v>95.925716121120104</c:v>
                </c:pt>
                <c:pt idx="12">
                  <c:v>94.458414848989207</c:v>
                </c:pt>
                <c:pt idx="13">
                  <c:v>95.164442627578097</c:v>
                </c:pt>
                <c:pt idx="14">
                  <c:v>95.10007689237986</c:v>
                </c:pt>
                <c:pt idx="15">
                  <c:v>94.997951158738957</c:v>
                </c:pt>
                <c:pt idx="16">
                  <c:v>96.327332807739836</c:v>
                </c:pt>
                <c:pt idx="17">
                  <c:v>100</c:v>
                </c:pt>
                <c:pt idx="18">
                  <c:v>100.82260893432793</c:v>
                </c:pt>
                <c:pt idx="19">
                  <c:v>100.40648895083551</c:v>
                </c:pt>
                <c:pt idx="20">
                  <c:v>100.76452587482287</c:v>
                </c:pt>
                <c:pt idx="21">
                  <c:v>100.0312242069363</c:v>
                </c:pt>
                <c:pt idx="22">
                  <c:v>99.572073606590564</c:v>
                </c:pt>
                <c:pt idx="23">
                  <c:v>100.10818000249172</c:v>
                </c:pt>
                <c:pt idx="24">
                  <c:v>100.15072395776559</c:v>
                </c:pt>
                <c:pt idx="25">
                  <c:v>99.126320799526582</c:v>
                </c:pt>
                <c:pt idx="26">
                  <c:v>99.16743883637271</c:v>
                </c:pt>
                <c:pt idx="27">
                  <c:v>100.1679761107564</c:v>
                </c:pt>
                <c:pt idx="28">
                  <c:v>99.915739414137349</c:v>
                </c:pt>
                <c:pt idx="29">
                  <c:v>99.162893417220829</c:v>
                </c:pt>
                <c:pt idx="30">
                  <c:v>98.733453506299355</c:v>
                </c:pt>
                <c:pt idx="31">
                  <c:v>98.445515316213232</c:v>
                </c:pt>
                <c:pt idx="32">
                  <c:v>99.698279553984406</c:v>
                </c:pt>
                <c:pt idx="33">
                  <c:v>100.1984313923972</c:v>
                </c:pt>
                <c:pt idx="34">
                  <c:v>103.58204822232261</c:v>
                </c:pt>
                <c:pt idx="35">
                  <c:v>102.03859128992573</c:v>
                </c:pt>
                <c:pt idx="36">
                  <c:v>101.19420424991826</c:v>
                </c:pt>
                <c:pt idx="37">
                  <c:v>101.03101202248767</c:v>
                </c:pt>
                <c:pt idx="38">
                  <c:v>101.91155315123109</c:v>
                </c:pt>
                <c:pt idx="39">
                  <c:v>101.566261894009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1CB-4FF3-AF5D-7E48A245B8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047072"/>
        <c:axId val="154263896"/>
      </c:scatterChart>
      <c:valAx>
        <c:axId val="158047072"/>
        <c:scaling>
          <c:orientation val="minMax"/>
          <c:max val="2014"/>
          <c:min val="199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54263896"/>
        <c:crosses val="autoZero"/>
        <c:crossBetween val="midCat"/>
        <c:majorUnit val="2"/>
      </c:valAx>
      <c:valAx>
        <c:axId val="154263896"/>
        <c:scaling>
          <c:orientation val="minMax"/>
          <c:max val="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2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58047072"/>
        <c:crosses val="autoZero"/>
        <c:crossBetween val="midCat"/>
        <c:majorUnit val="50"/>
        <c:min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'[Nieuwe figuren.xlsx]Les 9.'!$A$4:$B$4</c:f>
              <c:strCache>
                <c:ptCount val="2"/>
                <c:pt idx="0">
                  <c:v>Nieuwe sociale risico's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'[Nieuwe figuren.xlsx]Les 9.'!$C$2:$AG$2</c:f>
              <c:strCache>
                <c:ptCount val="31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</c:strCache>
            </c:strRef>
          </c:cat>
          <c:val>
            <c:numRef>
              <c:f>'[Nieuwe figuren.xlsx]Les 9.'!$C$4:$AG$4</c:f>
              <c:numCache>
                <c:formatCode>General</c:formatCode>
                <c:ptCount val="31"/>
                <c:pt idx="0">
                  <c:v>1.353</c:v>
                </c:pt>
                <c:pt idx="1">
                  <c:v>1.4490000000000003</c:v>
                </c:pt>
                <c:pt idx="2">
                  <c:v>1.3810000000000002</c:v>
                </c:pt>
                <c:pt idx="3">
                  <c:v>1.3649999999999998</c:v>
                </c:pt>
                <c:pt idx="4">
                  <c:v>1.2969999999999999</c:v>
                </c:pt>
                <c:pt idx="5">
                  <c:v>1.3840000000000001</c:v>
                </c:pt>
                <c:pt idx="6">
                  <c:v>1.3559999999999999</c:v>
                </c:pt>
                <c:pt idx="7">
                  <c:v>1.341</c:v>
                </c:pt>
                <c:pt idx="8">
                  <c:v>1.4179999999999997</c:v>
                </c:pt>
                <c:pt idx="9">
                  <c:v>1.4600000000000002</c:v>
                </c:pt>
                <c:pt idx="10">
                  <c:v>1.9079999999999999</c:v>
                </c:pt>
                <c:pt idx="11">
                  <c:v>2.0409999999999999</c:v>
                </c:pt>
                <c:pt idx="12">
                  <c:v>1.8259999999999998</c:v>
                </c:pt>
                <c:pt idx="13">
                  <c:v>2.202</c:v>
                </c:pt>
                <c:pt idx="14">
                  <c:v>2.2009999999999996</c:v>
                </c:pt>
                <c:pt idx="15">
                  <c:v>2.1320000000000001</c:v>
                </c:pt>
                <c:pt idx="16">
                  <c:v>2.2650000000000001</c:v>
                </c:pt>
                <c:pt idx="17">
                  <c:v>2.23</c:v>
                </c:pt>
                <c:pt idx="18">
                  <c:v>2.3150000000000004</c:v>
                </c:pt>
                <c:pt idx="19">
                  <c:v>2.17</c:v>
                </c:pt>
                <c:pt idx="20">
                  <c:v>2.2020000000000004</c:v>
                </c:pt>
                <c:pt idx="21">
                  <c:v>2.2919999999999998</c:v>
                </c:pt>
                <c:pt idx="22">
                  <c:v>2.3079999999999998</c:v>
                </c:pt>
                <c:pt idx="23">
                  <c:v>2.407</c:v>
                </c:pt>
                <c:pt idx="24">
                  <c:v>2.5829999999999997</c:v>
                </c:pt>
                <c:pt idx="25">
                  <c:v>2.6280000000000001</c:v>
                </c:pt>
                <c:pt idx="26">
                  <c:v>2.7549999999999999</c:v>
                </c:pt>
                <c:pt idx="27">
                  <c:v>2.8340000000000001</c:v>
                </c:pt>
                <c:pt idx="28">
                  <c:v>2.7820000000000005</c:v>
                </c:pt>
                <c:pt idx="29">
                  <c:v>2.7990000000000004</c:v>
                </c:pt>
                <c:pt idx="30">
                  <c:v>2.73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4A-4B03-B74C-E5F0E6FF7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0659776"/>
        <c:axId val="680655184"/>
      </c:lineChart>
      <c:catAx>
        <c:axId val="68065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680655184"/>
        <c:crosses val="autoZero"/>
        <c:auto val="1"/>
        <c:lblAlgn val="ctr"/>
        <c:lblOffset val="100"/>
        <c:noMultiLvlLbl val="0"/>
      </c:catAx>
      <c:valAx>
        <c:axId val="680655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68065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l-BE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863222153410599E-2"/>
          <c:y val="5.5443548387096774E-2"/>
          <c:w val="0.92141767672299391"/>
          <c:h val="0.79738776352552709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4472C4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Blad22!$C$2:$X$2</c:f>
              <c:numCache>
                <c:formatCode>General</c:formatCode>
                <c:ptCount val="2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2018</c:v>
                </c:pt>
              </c:numCache>
            </c:numRef>
          </c:cat>
          <c:val>
            <c:numRef>
              <c:f>Blad22!$C$4:$X$4</c:f>
              <c:numCache>
                <c:formatCode>0.00</c:formatCode>
                <c:ptCount val="22"/>
                <c:pt idx="0">
                  <c:v>10.90972225223941</c:v>
                </c:pt>
                <c:pt idx="1">
                  <c:v>19.27681089470412</c:v>
                </c:pt>
                <c:pt idx="2">
                  <c:v>16.791323876438451</c:v>
                </c:pt>
                <c:pt idx="3">
                  <c:v>17.483340295185201</c:v>
                </c:pt>
                <c:pt idx="4">
                  <c:v>18.38131299281628</c:v>
                </c:pt>
                <c:pt idx="5">
                  <c:v>16.21006490233485</c:v>
                </c:pt>
                <c:pt idx="6">
                  <c:v>15.705963190686891</c:v>
                </c:pt>
                <c:pt idx="7">
                  <c:v>17.801965940629881</c:v>
                </c:pt>
                <c:pt idx="8">
                  <c:v>18.9306547607727</c:v>
                </c:pt>
                <c:pt idx="9">
                  <c:v>19.759746046670148</c:v>
                </c:pt>
                <c:pt idx="10">
                  <c:v>21.364121855418102</c:v>
                </c:pt>
                <c:pt idx="11">
                  <c:v>20.721156202851841</c:v>
                </c:pt>
                <c:pt idx="12">
                  <c:v>21.755264776563269</c:v>
                </c:pt>
                <c:pt idx="13">
                  <c:v>20.777193198877349</c:v>
                </c:pt>
                <c:pt idx="14">
                  <c:v>25.113169938584509</c:v>
                </c:pt>
                <c:pt idx="15">
                  <c:v>23.198644909102889</c:v>
                </c:pt>
                <c:pt idx="16">
                  <c:v>24.35911943100378</c:v>
                </c:pt>
                <c:pt idx="17">
                  <c:v>25.119944714879662</c:v>
                </c:pt>
                <c:pt idx="18">
                  <c:v>27.059429329807649</c:v>
                </c:pt>
                <c:pt idx="19">
                  <c:v>26.80426005794547</c:v>
                </c:pt>
                <c:pt idx="20">
                  <c:v>33.006918162461822</c:v>
                </c:pt>
                <c:pt idx="21">
                  <c:v>33.006918162461822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72-4413-8465-6D0A660D52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6972416"/>
        <c:axId val="186998784"/>
      </c:lineChart>
      <c:catAx>
        <c:axId val="18697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2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86998784"/>
        <c:crosses val="autoZero"/>
        <c:auto val="1"/>
        <c:lblAlgn val="ctr"/>
        <c:lblOffset val="100"/>
        <c:noMultiLvlLbl val="0"/>
      </c:catAx>
      <c:valAx>
        <c:axId val="186998784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8697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BE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871988223694258E-2"/>
          <c:y val="2.5102396930262439E-2"/>
          <c:w val="0.95184095298247806"/>
          <c:h val="0.569399511961963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'UB 20082018'!$N$48</c:f>
              <c:strCache>
                <c:ptCount val="1"/>
                <c:pt idx="0">
                  <c:v>MW</c:v>
                </c:pt>
              </c:strCache>
            </c:strRef>
          </c:tx>
          <c:spPr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multiLvlStrRef>
              <c:f>'UB 20082018'!$L$49:$M$60</c:f>
              <c:multiLvlStrCache>
                <c:ptCount val="12"/>
                <c:lvl>
                  <c:pt idx="0">
                    <c:v>3m</c:v>
                  </c:pt>
                  <c:pt idx="1">
                    <c:v>12m</c:v>
                  </c:pt>
                  <c:pt idx="2">
                    <c:v>24m</c:v>
                  </c:pt>
                  <c:pt idx="3">
                    <c:v>3m</c:v>
                  </c:pt>
                  <c:pt idx="4">
                    <c:v>12m</c:v>
                  </c:pt>
                  <c:pt idx="5">
                    <c:v>24m</c:v>
                  </c:pt>
                  <c:pt idx="6">
                    <c:v>3m</c:v>
                  </c:pt>
                  <c:pt idx="7">
                    <c:v>12m</c:v>
                  </c:pt>
                  <c:pt idx="8">
                    <c:v>24m</c:v>
                  </c:pt>
                  <c:pt idx="9">
                    <c:v>3m</c:v>
                  </c:pt>
                  <c:pt idx="10">
                    <c:v>12m</c:v>
                  </c:pt>
                  <c:pt idx="11">
                    <c:v>24m</c:v>
                  </c:pt>
                </c:lvl>
                <c:lvl>
                  <c:pt idx="0">
                    <c:v>Alleenstaande</c:v>
                  </c:pt>
                  <c:pt idx="3">
                    <c:v>Alleenstaande + kinderen 4,8j</c:v>
                  </c:pt>
                  <c:pt idx="6">
                    <c:v>Koppel</c:v>
                  </c:pt>
                  <c:pt idx="9">
                    <c:v>Koppel + kinderen 4,8j</c:v>
                  </c:pt>
                </c:lvl>
              </c:multiLvlStrCache>
            </c:multiLvlStrRef>
          </c:cat>
          <c:val>
            <c:numRef>
              <c:f>'UB 20082018'!$N$49:$N$60</c:f>
              <c:numCache>
                <c:formatCode>General</c:formatCode>
                <c:ptCount val="12"/>
                <c:pt idx="0">
                  <c:v>143.75007036307349</c:v>
                </c:pt>
                <c:pt idx="1">
                  <c:v>123.66282015198425</c:v>
                </c:pt>
                <c:pt idx="2">
                  <c:v>103.61947649873346</c:v>
                </c:pt>
                <c:pt idx="3">
                  <c:v>89.843793976920907</c:v>
                </c:pt>
                <c:pt idx="4">
                  <c:v>77.289262594990134</c:v>
                </c:pt>
                <c:pt idx="5">
                  <c:v>72.226287644244309</c:v>
                </c:pt>
                <c:pt idx="6">
                  <c:v>95.833380242048975</c:v>
                </c:pt>
                <c:pt idx="7">
                  <c:v>82.441880101322823</c:v>
                </c:pt>
                <c:pt idx="8">
                  <c:v>77.041373487193937</c:v>
                </c:pt>
                <c:pt idx="9">
                  <c:v>68.452414458606412</c:v>
                </c:pt>
                <c:pt idx="10">
                  <c:v>58.887057215230584</c:v>
                </c:pt>
                <c:pt idx="11">
                  <c:v>55.029552490852808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38-4D3B-9EF3-DF60554C0599}"/>
            </c:ext>
          </c:extLst>
        </c:ser>
        <c:ser>
          <c:idx val="1"/>
          <c:order val="1"/>
          <c:tx>
            <c:strRef>
              <c:f>'UB 20082018'!$O$48</c:f>
              <c:strCache>
                <c:ptCount val="1"/>
                <c:pt idx="0">
                  <c:v>kinderbijslag</c:v>
                </c:pt>
              </c:strCache>
            </c:strRef>
          </c:tx>
          <c:spPr>
            <a:pattFill prst="ltUpDiag">
              <a:fgClr>
                <a:schemeClr val="tx1">
                  <a:lumMod val="65000"/>
                  <a:lumOff val="35000"/>
                </a:schemeClr>
              </a:fgClr>
              <a:bgClr>
                <a:schemeClr val="bg1"/>
              </a:bgClr>
            </a:patt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multiLvlStrRef>
              <c:f>'UB 20082018'!$L$49:$M$60</c:f>
              <c:multiLvlStrCache>
                <c:ptCount val="12"/>
                <c:lvl>
                  <c:pt idx="0">
                    <c:v>3m</c:v>
                  </c:pt>
                  <c:pt idx="1">
                    <c:v>12m</c:v>
                  </c:pt>
                  <c:pt idx="2">
                    <c:v>24m</c:v>
                  </c:pt>
                  <c:pt idx="3">
                    <c:v>3m</c:v>
                  </c:pt>
                  <c:pt idx="4">
                    <c:v>12m</c:v>
                  </c:pt>
                  <c:pt idx="5">
                    <c:v>24m</c:v>
                  </c:pt>
                  <c:pt idx="6">
                    <c:v>3m</c:v>
                  </c:pt>
                  <c:pt idx="7">
                    <c:v>12m</c:v>
                  </c:pt>
                  <c:pt idx="8">
                    <c:v>24m</c:v>
                  </c:pt>
                  <c:pt idx="9">
                    <c:v>3m</c:v>
                  </c:pt>
                  <c:pt idx="10">
                    <c:v>12m</c:v>
                  </c:pt>
                  <c:pt idx="11">
                    <c:v>24m</c:v>
                  </c:pt>
                </c:lvl>
                <c:lvl>
                  <c:pt idx="0">
                    <c:v>Alleenstaande</c:v>
                  </c:pt>
                  <c:pt idx="3">
                    <c:v>Alleenstaande + kinderen 4,8j</c:v>
                  </c:pt>
                  <c:pt idx="6">
                    <c:v>Koppel</c:v>
                  </c:pt>
                  <c:pt idx="9">
                    <c:v>Koppel + kinderen 4,8j</c:v>
                  </c:pt>
                </c:lvl>
              </c:multiLvlStrCache>
            </c:multiLvlStrRef>
          </c:cat>
          <c:val>
            <c:numRef>
              <c:f>'UB 20082018'!$O$49:$O$60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20.326836476217281</c:v>
                </c:pt>
                <c:pt idx="4">
                  <c:v>20.326836476217281</c:v>
                </c:pt>
                <c:pt idx="5">
                  <c:v>20.326836476217281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15.487113505689356</c:v>
                </c:pt>
                <c:pt idx="10">
                  <c:v>15.487113505689356</c:v>
                </c:pt>
                <c:pt idx="11">
                  <c:v>15.487113505689356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38-4D3B-9EF3-DF60554C0599}"/>
            </c:ext>
          </c:extLst>
        </c:ser>
        <c:ser>
          <c:idx val="2"/>
          <c:order val="2"/>
          <c:tx>
            <c:strRef>
              <c:f>'UB 20082018'!$P$48</c:f>
              <c:strCache>
                <c:ptCount val="1"/>
                <c:pt idx="0">
                  <c:v>schooltoelage</c:v>
                </c:pt>
              </c:strCache>
            </c:strRef>
          </c:tx>
          <c:spPr>
            <a:pattFill prst="pct5">
              <a:fgClr>
                <a:schemeClr val="tx1">
                  <a:lumMod val="65000"/>
                  <a:lumOff val="35000"/>
                </a:schemeClr>
              </a:fgClr>
              <a:bgClr>
                <a:schemeClr val="bg1"/>
              </a:bgClr>
            </a:patt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multiLvlStrRef>
              <c:f>'UB 20082018'!$L$49:$M$60</c:f>
              <c:multiLvlStrCache>
                <c:ptCount val="12"/>
                <c:lvl>
                  <c:pt idx="0">
                    <c:v>3m</c:v>
                  </c:pt>
                  <c:pt idx="1">
                    <c:v>12m</c:v>
                  </c:pt>
                  <c:pt idx="2">
                    <c:v>24m</c:v>
                  </c:pt>
                  <c:pt idx="3">
                    <c:v>3m</c:v>
                  </c:pt>
                  <c:pt idx="4">
                    <c:v>12m</c:v>
                  </c:pt>
                  <c:pt idx="5">
                    <c:v>24m</c:v>
                  </c:pt>
                  <c:pt idx="6">
                    <c:v>3m</c:v>
                  </c:pt>
                  <c:pt idx="7">
                    <c:v>12m</c:v>
                  </c:pt>
                  <c:pt idx="8">
                    <c:v>24m</c:v>
                  </c:pt>
                  <c:pt idx="9">
                    <c:v>3m</c:v>
                  </c:pt>
                  <c:pt idx="10">
                    <c:v>12m</c:v>
                  </c:pt>
                  <c:pt idx="11">
                    <c:v>24m</c:v>
                  </c:pt>
                </c:lvl>
                <c:lvl>
                  <c:pt idx="0">
                    <c:v>Alleenstaande</c:v>
                  </c:pt>
                  <c:pt idx="3">
                    <c:v>Alleenstaande + kinderen 4,8j</c:v>
                  </c:pt>
                  <c:pt idx="6">
                    <c:v>Koppel</c:v>
                  </c:pt>
                  <c:pt idx="9">
                    <c:v>Koppel + kinderen 4,8j</c:v>
                  </c:pt>
                </c:lvl>
              </c:multiLvlStrCache>
            </c:multiLvlStrRef>
          </c:cat>
          <c:val>
            <c:numRef>
              <c:f>'UB 20082018'!$P$49:$P$60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1.1225548831972978</c:v>
                </c:pt>
                <c:pt idx="4">
                  <c:v>1.1225548831972978</c:v>
                </c:pt>
                <c:pt idx="5">
                  <c:v>1.1225548831972978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0.85527991100746503</c:v>
                </c:pt>
                <c:pt idx="10">
                  <c:v>0.85527991100746503</c:v>
                </c:pt>
                <c:pt idx="11">
                  <c:v>0.85527991100746503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38-4D3B-9EF3-DF60554C0599}"/>
            </c:ext>
          </c:extLst>
        </c:ser>
        <c:ser>
          <c:idx val="3"/>
          <c:order val="3"/>
          <c:tx>
            <c:strRef>
              <c:f>'UB 20082018'!$Q$48</c:f>
              <c:strCache>
                <c:ptCount val="1"/>
                <c:pt idx="0">
                  <c:v>SZ bijdragen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'UB 20082018'!$L$49:$M$60</c:f>
              <c:multiLvlStrCache>
                <c:ptCount val="12"/>
                <c:lvl>
                  <c:pt idx="0">
                    <c:v>3m</c:v>
                  </c:pt>
                  <c:pt idx="1">
                    <c:v>12m</c:v>
                  </c:pt>
                  <c:pt idx="2">
                    <c:v>24m</c:v>
                  </c:pt>
                  <c:pt idx="3">
                    <c:v>3m</c:v>
                  </c:pt>
                  <c:pt idx="4">
                    <c:v>12m</c:v>
                  </c:pt>
                  <c:pt idx="5">
                    <c:v>24m</c:v>
                  </c:pt>
                  <c:pt idx="6">
                    <c:v>3m</c:v>
                  </c:pt>
                  <c:pt idx="7">
                    <c:v>12m</c:v>
                  </c:pt>
                  <c:pt idx="8">
                    <c:v>24m</c:v>
                  </c:pt>
                  <c:pt idx="9">
                    <c:v>3m</c:v>
                  </c:pt>
                  <c:pt idx="10">
                    <c:v>12m</c:v>
                  </c:pt>
                  <c:pt idx="11">
                    <c:v>24m</c:v>
                  </c:pt>
                </c:lvl>
                <c:lvl>
                  <c:pt idx="0">
                    <c:v>Alleenstaande</c:v>
                  </c:pt>
                  <c:pt idx="3">
                    <c:v>Alleenstaande + kinderen 4,8j</c:v>
                  </c:pt>
                  <c:pt idx="6">
                    <c:v>Koppel</c:v>
                  </c:pt>
                  <c:pt idx="9">
                    <c:v>Koppel + kinderen 4,8j</c:v>
                  </c:pt>
                </c:lvl>
              </c:multiLvlStrCache>
            </c:multiLvlStrRef>
          </c:cat>
          <c:val>
            <c:numRef>
              <c:f>'UB 20082018'!$Q$49:$Q$60</c:f>
              <c:numCache>
                <c:formatCode>General</c:formatCode>
                <c:ptCount val="12"/>
                <c:pt idx="0">
                  <c:v>-0.35885167464114798</c:v>
                </c:pt>
                <c:pt idx="1">
                  <c:v>-0.18322544328736301</c:v>
                </c:pt>
                <c:pt idx="2">
                  <c:v>-0.18322544328736301</c:v>
                </c:pt>
                <c:pt idx="3">
                  <c:v>-0.224282296650718</c:v>
                </c:pt>
                <c:pt idx="4">
                  <c:v>-0.11451590205460201</c:v>
                </c:pt>
                <c:pt idx="5">
                  <c:v>-0.11451590205460201</c:v>
                </c:pt>
                <c:pt idx="6">
                  <c:v>-0.47846889952153099</c:v>
                </c:pt>
                <c:pt idx="7">
                  <c:v>-0.244300591049817</c:v>
                </c:pt>
                <c:pt idx="8">
                  <c:v>-0.244300591049817</c:v>
                </c:pt>
                <c:pt idx="9">
                  <c:v>0.34176349965823649</c:v>
                </c:pt>
                <c:pt idx="10">
                  <c:v>-0.174500422178441</c:v>
                </c:pt>
                <c:pt idx="11">
                  <c:v>-0.174500422178441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38-4D3B-9EF3-DF60554C0599}"/>
            </c:ext>
          </c:extLst>
        </c:ser>
        <c:ser>
          <c:idx val="4"/>
          <c:order val="4"/>
          <c:tx>
            <c:strRef>
              <c:f>'UB 20082018'!$R$48</c:f>
              <c:strCache>
                <c:ptCount val="1"/>
                <c:pt idx="0">
                  <c:v>inkomensbelastingen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multiLvlStrRef>
              <c:f>'UB 20082018'!$L$49:$M$60</c:f>
              <c:multiLvlStrCache>
                <c:ptCount val="12"/>
                <c:lvl>
                  <c:pt idx="0">
                    <c:v>3m</c:v>
                  </c:pt>
                  <c:pt idx="1">
                    <c:v>12m</c:v>
                  </c:pt>
                  <c:pt idx="2">
                    <c:v>24m</c:v>
                  </c:pt>
                  <c:pt idx="3">
                    <c:v>3m</c:v>
                  </c:pt>
                  <c:pt idx="4">
                    <c:v>12m</c:v>
                  </c:pt>
                  <c:pt idx="5">
                    <c:v>24m</c:v>
                  </c:pt>
                  <c:pt idx="6">
                    <c:v>3m</c:v>
                  </c:pt>
                  <c:pt idx="7">
                    <c:v>12m</c:v>
                  </c:pt>
                  <c:pt idx="8">
                    <c:v>24m</c:v>
                  </c:pt>
                  <c:pt idx="9">
                    <c:v>3m</c:v>
                  </c:pt>
                  <c:pt idx="10">
                    <c:v>12m</c:v>
                  </c:pt>
                  <c:pt idx="11">
                    <c:v>24m</c:v>
                  </c:pt>
                </c:lvl>
                <c:lvl>
                  <c:pt idx="0">
                    <c:v>Alleenstaande</c:v>
                  </c:pt>
                  <c:pt idx="3">
                    <c:v>Alleenstaande + kinderen 4,8j</c:v>
                  </c:pt>
                  <c:pt idx="6">
                    <c:v>Koppel</c:v>
                  </c:pt>
                  <c:pt idx="9">
                    <c:v>Koppel + kinderen 4,8j</c:v>
                  </c:pt>
                </c:lvl>
              </c:multiLvlStrCache>
            </c:multiLvlStrRef>
          </c:cat>
          <c:val>
            <c:numRef>
              <c:f>'UB 20082018'!$R$49:$R$60</c:f>
              <c:numCache>
                <c:formatCode>General</c:formatCode>
                <c:ptCount val="12"/>
                <c:pt idx="0">
                  <c:v>-17.6656346749226</c:v>
                </c:pt>
                <c:pt idx="1">
                  <c:v>0</c:v>
                </c:pt>
                <c:pt idx="2">
                  <c:v>0</c:v>
                </c:pt>
                <c:pt idx="3">
                  <c:v>-3.2122502110892199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2.3766635840939201</c:v>
                </c:pt>
                <c:pt idx="11">
                  <c:v>2.9484138152868802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38-4D3B-9EF3-DF60554C0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7209456"/>
        <c:axId val="1117224144"/>
      </c:barChart>
      <c:lineChart>
        <c:grouping val="standard"/>
        <c:varyColors val="0"/>
        <c:ser>
          <c:idx val="6"/>
          <c:order val="6"/>
          <c:tx>
            <c:strRef>
              <c:f>'UB 20082018'!$T$48</c:f>
              <c:strCache>
                <c:ptCount val="1"/>
                <c:pt idx="0">
                  <c:v>EU armoedegrens (60)</c:v>
                </c:pt>
              </c:strCache>
            </c:strRef>
          </c:tx>
          <c:spPr>
            <a:ln w="158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'UB 20082018'!$T$49:$T$60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B38-4D3B-9EF3-DF60554C0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7209456"/>
        <c:axId val="1117224144"/>
      </c:lineChart>
      <c:scatterChart>
        <c:scatterStyle val="lineMarker"/>
        <c:varyColors val="0"/>
        <c:ser>
          <c:idx val="5"/>
          <c:order val="5"/>
          <c:tx>
            <c:strRef>
              <c:f>'UB 20082018'!$S$48</c:f>
              <c:strCache>
                <c:ptCount val="1"/>
                <c:pt idx="0">
                  <c:v>Netto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dPt>
            <c:idx val="0"/>
            <c:bubble3D val="0"/>
            <c:spPr>
              <a:ln w="25400" cap="rnd">
                <a:solidFill>
                  <a:srgbClr val="70AD47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B38-4D3B-9EF3-DF60554C0599}"/>
              </c:ext>
            </c:extLst>
          </c:dPt>
          <c:dPt>
            <c:idx val="1"/>
            <c:bubble3D val="0"/>
            <c:spPr>
              <a:ln w="25400" cap="rnd">
                <a:solidFill>
                  <a:srgbClr val="70AD47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FB38-4D3B-9EF3-DF60554C0599}"/>
              </c:ext>
            </c:extLst>
          </c:dPt>
          <c:dPt>
            <c:idx val="2"/>
            <c:bubble3D val="0"/>
            <c:spPr>
              <a:ln w="25400" cap="rnd">
                <a:solidFill>
                  <a:srgbClr val="70AD47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FB38-4D3B-9EF3-DF60554C0599}"/>
              </c:ext>
            </c:extLst>
          </c:dPt>
          <c:dPt>
            <c:idx val="4"/>
            <c:bubble3D val="0"/>
            <c:spPr>
              <a:ln w="25400" cap="rnd">
                <a:solidFill>
                  <a:srgbClr val="92D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FB38-4D3B-9EF3-DF60554C0599}"/>
              </c:ext>
            </c:extLst>
          </c:dPt>
          <c:dPt>
            <c:idx val="5"/>
            <c:bubble3D val="0"/>
            <c:spPr>
              <a:ln w="25400" cap="rnd">
                <a:solidFill>
                  <a:srgbClr val="70AD47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FB38-4D3B-9EF3-DF60554C0599}"/>
              </c:ext>
            </c:extLst>
          </c:dPt>
          <c:dPt>
            <c:idx val="7"/>
            <c:bubble3D val="0"/>
            <c:spPr>
              <a:ln w="25400" cap="rnd">
                <a:solidFill>
                  <a:srgbClr val="70AD47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FB38-4D3B-9EF3-DF60554C0599}"/>
              </c:ext>
            </c:extLst>
          </c:dPt>
          <c:dPt>
            <c:idx val="8"/>
            <c:bubble3D val="0"/>
            <c:spPr>
              <a:ln w="25400" cap="rnd">
                <a:solidFill>
                  <a:srgbClr val="70AD47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FB38-4D3B-9EF3-DF60554C0599}"/>
              </c:ext>
            </c:extLst>
          </c:dPt>
          <c:dPt>
            <c:idx val="10"/>
            <c:bubble3D val="0"/>
            <c:spPr>
              <a:ln w="25400" cap="rnd">
                <a:solidFill>
                  <a:srgbClr val="70AD47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FB38-4D3B-9EF3-DF60554C0599}"/>
              </c:ext>
            </c:extLst>
          </c:dPt>
          <c:dPt>
            <c:idx val="11"/>
            <c:bubble3D val="0"/>
            <c:spPr>
              <a:ln w="25400" cap="rnd">
                <a:solidFill>
                  <a:srgbClr val="70AD47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FB38-4D3B-9EF3-DF60554C0599}"/>
              </c:ext>
            </c:extLst>
          </c:dPt>
          <c:yVal>
            <c:numRef>
              <c:f>'UB 20082018'!$S$49:$S$60</c:f>
              <c:numCache>
                <c:formatCode>General</c:formatCode>
                <c:ptCount val="12"/>
                <c:pt idx="0">
                  <c:v>125.72558401350973</c:v>
                </c:pt>
                <c:pt idx="1">
                  <c:v>123.47959470869687</c:v>
                </c:pt>
                <c:pt idx="2">
                  <c:v>103.43625105544612</c:v>
                </c:pt>
                <c:pt idx="3">
                  <c:v>107.85665282859553</c:v>
                </c:pt>
                <c:pt idx="4">
                  <c:v>98.624138052350119</c:v>
                </c:pt>
                <c:pt idx="5">
                  <c:v>93.561163101604279</c:v>
                </c:pt>
                <c:pt idx="6">
                  <c:v>95.354911342527444</c:v>
                </c:pt>
                <c:pt idx="7">
                  <c:v>82.197579510273016</c:v>
                </c:pt>
                <c:pt idx="8">
                  <c:v>76.797072896144115</c:v>
                </c:pt>
                <c:pt idx="9">
                  <c:v>84.453044375644993</c:v>
                </c:pt>
                <c:pt idx="10">
                  <c:v>77.431613793842899</c:v>
                </c:pt>
                <c:pt idx="11">
                  <c:v>74.145859300658074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FB38-4D3B-9EF3-DF60554C0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7209456"/>
        <c:axId val="1117224144"/>
      </c:scatterChart>
      <c:catAx>
        <c:axId val="111720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117224144"/>
        <c:crosses val="autoZero"/>
        <c:auto val="1"/>
        <c:lblAlgn val="ctr"/>
        <c:lblOffset val="400"/>
        <c:noMultiLvlLbl val="0"/>
      </c:catAx>
      <c:valAx>
        <c:axId val="1117224144"/>
        <c:scaling>
          <c:orientation val="minMax"/>
          <c:max val="160"/>
          <c:min val="-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117209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6.2653626630004644E-3"/>
          <c:y val="0.88125682372770497"/>
          <c:w val="0.99373463733699952"/>
          <c:h val="0.118044829060904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l-BE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60867045437701"/>
          <c:y val="4.4896522574311801E-2"/>
          <c:w val="0.87080966014632399"/>
          <c:h val="0.83567452937639997"/>
        </c:manualLayout>
      </c:layout>
      <c:lineChart>
        <c:grouping val="standard"/>
        <c:varyColors val="0"/>
        <c:ser>
          <c:idx val="2"/>
          <c:order val="0"/>
          <c:tx>
            <c:strRef>
              <c:f>'[Graphiques et tableaux mis à jour.xlsx]fig 4.1.3.'!$A$23</c:f>
              <c:strCache>
                <c:ptCount val="1"/>
                <c:pt idx="0">
                  <c:v>18-64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28575">
                <a:solidFill>
                  <a:srgbClr val="FF0000"/>
                </a:solidFill>
              </a:ln>
              <a:effectLst/>
            </c:spPr>
          </c:marker>
          <c:cat>
            <c:strRef>
              <c:f>'[Graphiques et tableaux mis à jour.xlsx]fig 4.1.3.'!$B$20:$N$20</c:f>
              <c:strCach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</c:strCache>
            </c:strRef>
          </c:cat>
          <c:val>
            <c:numRef>
              <c:f>'[Graphiques et tableaux mis à jour.xlsx]fig 4.1.3.'!$B$23:$N$23</c:f>
              <c:numCache>
                <c:formatCode>0.0%</c:formatCode>
                <c:ptCount val="13"/>
                <c:pt idx="0">
                  <c:v>0.55555555555555602</c:v>
                </c:pt>
                <c:pt idx="1">
                  <c:v>0.53076923076923099</c:v>
                </c:pt>
                <c:pt idx="2">
                  <c:v>0.52272727272727304</c:v>
                </c:pt>
                <c:pt idx="3">
                  <c:v>0.53076923076923099</c:v>
                </c:pt>
                <c:pt idx="4">
                  <c:v>0.51792828685258996</c:v>
                </c:pt>
                <c:pt idx="5">
                  <c:v>0.52918287937743202</c:v>
                </c:pt>
                <c:pt idx="6">
                  <c:v>0.51136363636363602</c:v>
                </c:pt>
                <c:pt idx="7">
                  <c:v>0.50549450549450603</c:v>
                </c:pt>
                <c:pt idx="8">
                  <c:v>0.4765625</c:v>
                </c:pt>
                <c:pt idx="9">
                  <c:v>0.47985347985347998</c:v>
                </c:pt>
                <c:pt idx="10">
                  <c:v>0.49070631970260198</c:v>
                </c:pt>
                <c:pt idx="11">
                  <c:v>0.45149253731343297</c:v>
                </c:pt>
                <c:pt idx="12">
                  <c:v>0.42965779467680598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3F-4091-A5DF-C59FFE7B71B2}"/>
            </c:ext>
          </c:extLst>
        </c:ser>
        <c:ser>
          <c:idx val="3"/>
          <c:order val="1"/>
          <c:tx>
            <c:strRef>
              <c:f>'[Graphiques et tableaux mis à jour.xlsx]fig 4.1.3.'!$A$24</c:f>
              <c:strCache>
                <c:ptCount val="1"/>
                <c:pt idx="0">
                  <c:v>65 ou +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28575">
                <a:solidFill>
                  <a:schemeClr val="tx1"/>
                </a:solidFill>
              </a:ln>
              <a:effectLst/>
            </c:spPr>
          </c:marker>
          <c:cat>
            <c:strRef>
              <c:f>'[Graphiques et tableaux mis à jour.xlsx]fig 4.1.3.'!$B$20:$N$20</c:f>
              <c:strCach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</c:strCache>
            </c:strRef>
          </c:cat>
          <c:val>
            <c:numRef>
              <c:f>'[Graphiques et tableaux mis à jour.xlsx]fig 4.1.3.'!$B$24:$N$24</c:f>
              <c:numCache>
                <c:formatCode>0.0%</c:formatCode>
                <c:ptCount val="13"/>
                <c:pt idx="0">
                  <c:v>0.76637554585152801</c:v>
                </c:pt>
                <c:pt idx="1">
                  <c:v>0.746448087431694</c:v>
                </c:pt>
                <c:pt idx="2">
                  <c:v>0.746696035242291</c:v>
                </c:pt>
                <c:pt idx="3">
                  <c:v>0.76931447225244798</c:v>
                </c:pt>
                <c:pt idx="4">
                  <c:v>0.76185226019845598</c:v>
                </c:pt>
                <c:pt idx="5">
                  <c:v>0.78492239467849201</c:v>
                </c:pt>
                <c:pt idx="6">
                  <c:v>0.77850877192982404</c:v>
                </c:pt>
                <c:pt idx="7">
                  <c:v>0.78774617067833697</c:v>
                </c:pt>
                <c:pt idx="8">
                  <c:v>0.80151024811218996</c:v>
                </c:pt>
                <c:pt idx="9">
                  <c:v>0.825190010857763</c:v>
                </c:pt>
                <c:pt idx="10">
                  <c:v>0.83514099783080298</c:v>
                </c:pt>
                <c:pt idx="11">
                  <c:v>0.83440860215053803</c:v>
                </c:pt>
                <c:pt idx="12">
                  <c:v>0.82851018220793105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3F-4091-A5DF-C59FFE7B7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1244920"/>
        <c:axId val="2141238280"/>
      </c:lineChart>
      <c:catAx>
        <c:axId val="2141244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141238280"/>
        <c:crosses val="autoZero"/>
        <c:auto val="1"/>
        <c:lblAlgn val="ctr"/>
        <c:lblOffset val="100"/>
        <c:noMultiLvlLbl val="0"/>
      </c:catAx>
      <c:valAx>
        <c:axId val="2141238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1412449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'Fig A.A.3.'!$A$5</c:f>
              <c:strCache>
                <c:ptCount val="1"/>
                <c:pt idx="0">
                  <c:v>Belgium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14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A36F-4BF1-9331-EC46646D46AF}"/>
              </c:ext>
            </c:extLst>
          </c:dPt>
          <c:cat>
            <c:strRef>
              <c:f>'Fig A.A.3.'!$B$3:$P$3</c:f>
              <c:strCach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strCache>
            </c:strRef>
          </c:cat>
          <c:val>
            <c:numRef>
              <c:f>'Fig A.A.3.'!$B$5:$P$5</c:f>
              <c:numCache>
                <c:formatCode>#,##0.0</c:formatCode>
                <c:ptCount val="15"/>
                <c:pt idx="0">
                  <c:v>3.9</c:v>
                </c:pt>
                <c:pt idx="1">
                  <c:v>4</c:v>
                </c:pt>
                <c:pt idx="2">
                  <c:v>4.3</c:v>
                </c:pt>
                <c:pt idx="3">
                  <c:v>4.7</c:v>
                </c:pt>
                <c:pt idx="4">
                  <c:v>4.5</c:v>
                </c:pt>
                <c:pt idx="5">
                  <c:v>4.4000000000000004</c:v>
                </c:pt>
                <c:pt idx="6">
                  <c:v>4.0999999999999996</c:v>
                </c:pt>
                <c:pt idx="7">
                  <c:v>4.5</c:v>
                </c:pt>
                <c:pt idx="8">
                  <c:v>4.4000000000000004</c:v>
                </c:pt>
                <c:pt idx="9">
                  <c:v>4.8</c:v>
                </c:pt>
                <c:pt idx="10">
                  <c:v>4.5</c:v>
                </c:pt>
                <c:pt idx="11">
                  <c:v>4.7</c:v>
                </c:pt>
                <c:pt idx="12">
                  <c:v>5</c:v>
                </c:pt>
                <c:pt idx="13">
                  <c:v>5.0999999999999996</c:v>
                </c:pt>
                <c:pt idx="14">
                  <c:v>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36F-4BF1-9331-EC46646D46AF}"/>
            </c:ext>
          </c:extLst>
        </c:ser>
        <c:ser>
          <c:idx val="2"/>
          <c:order val="1"/>
          <c:tx>
            <c:strRef>
              <c:f>'Fig A.A.3.'!$A$6</c:f>
              <c:strCache>
                <c:ptCount val="1"/>
                <c:pt idx="0">
                  <c:v>Germany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'Fig A.A.3.'!$B$3:$P$3</c:f>
              <c:strCach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strCache>
            </c:strRef>
          </c:cat>
          <c:val>
            <c:numRef>
              <c:f>'Fig A.A.3.'!$B$6:$P$6</c:f>
              <c:numCache>
                <c:formatCode>#,##0.0</c:formatCode>
                <c:ptCount val="15"/>
                <c:pt idx="0">
                  <c:v>4.8</c:v>
                </c:pt>
                <c:pt idx="1">
                  <c:v>5.5</c:v>
                </c:pt>
                <c:pt idx="2">
                  <c:v>7.4</c:v>
                </c:pt>
                <c:pt idx="3">
                  <c:v>7.1</c:v>
                </c:pt>
                <c:pt idx="4">
                  <c:v>6.8</c:v>
                </c:pt>
                <c:pt idx="5">
                  <c:v>7.1</c:v>
                </c:pt>
                <c:pt idx="6">
                  <c:v>7.7</c:v>
                </c:pt>
                <c:pt idx="7">
                  <c:v>7.7</c:v>
                </c:pt>
                <c:pt idx="8">
                  <c:v>8.6</c:v>
                </c:pt>
                <c:pt idx="9">
                  <c:v>9.9</c:v>
                </c:pt>
                <c:pt idx="10">
                  <c:v>9.6</c:v>
                </c:pt>
                <c:pt idx="11">
                  <c:v>9.5</c:v>
                </c:pt>
                <c:pt idx="12">
                  <c:v>9</c:v>
                </c:pt>
                <c:pt idx="13">
                  <c:v>9</c:v>
                </c:pt>
                <c:pt idx="14">
                  <c:v>7.9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36F-4BF1-9331-EC46646D46AF}"/>
            </c:ext>
          </c:extLst>
        </c:ser>
        <c:ser>
          <c:idx val="3"/>
          <c:order val="2"/>
          <c:tx>
            <c:strRef>
              <c:f>'Fig A.A.3.'!$A$7</c:f>
              <c:strCache>
                <c:ptCount val="1"/>
                <c:pt idx="0">
                  <c:v>France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'Fig A.A.3.'!$B$3:$P$3</c:f>
              <c:strCach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strCache>
            </c:strRef>
          </c:cat>
          <c:val>
            <c:numRef>
              <c:f>'Fig A.A.3.'!$B$7:$P$7</c:f>
              <c:numCache>
                <c:formatCode>#,##0.0</c:formatCode>
                <c:ptCount val="15"/>
                <c:pt idx="0">
                  <c:v>6.1</c:v>
                </c:pt>
                <c:pt idx="1">
                  <c:v>6</c:v>
                </c:pt>
                <c:pt idx="2">
                  <c:v>6.4</c:v>
                </c:pt>
                <c:pt idx="3">
                  <c:v>6.5</c:v>
                </c:pt>
                <c:pt idx="4">
                  <c:v>6.6</c:v>
                </c:pt>
                <c:pt idx="5">
                  <c:v>6.5</c:v>
                </c:pt>
                <c:pt idx="6">
                  <c:v>7.6</c:v>
                </c:pt>
                <c:pt idx="7">
                  <c:v>8</c:v>
                </c:pt>
                <c:pt idx="8">
                  <c:v>7.8</c:v>
                </c:pt>
                <c:pt idx="9">
                  <c:v>8</c:v>
                </c:pt>
                <c:pt idx="10">
                  <c:v>7.5</c:v>
                </c:pt>
                <c:pt idx="11">
                  <c:v>8</c:v>
                </c:pt>
                <c:pt idx="12">
                  <c:v>7.3</c:v>
                </c:pt>
                <c:pt idx="13">
                  <c:v>7.1</c:v>
                </c:pt>
                <c:pt idx="14" formatCode="General">
                  <c:v>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36F-4BF1-9331-EC46646D46AF}"/>
            </c:ext>
          </c:extLst>
        </c:ser>
        <c:ser>
          <c:idx val="4"/>
          <c:order val="3"/>
          <c:tx>
            <c:strRef>
              <c:f>'Fig A.A.3.'!$A$8</c:f>
              <c:strCache>
                <c:ptCount val="1"/>
                <c:pt idx="0">
                  <c:v>Netherlands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'Fig A.A.3.'!$B$3:$P$3</c:f>
              <c:strCach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strCache>
            </c:strRef>
          </c:cat>
          <c:val>
            <c:numRef>
              <c:f>'Fig A.A.3.'!$B$8:$P$8</c:f>
              <c:numCache>
                <c:formatCode>#,##0.0</c:formatCode>
                <c:ptCount val="15"/>
                <c:pt idx="0">
                  <c:v>5.8</c:v>
                </c:pt>
                <c:pt idx="1">
                  <c:v>4.4000000000000004</c:v>
                </c:pt>
                <c:pt idx="2">
                  <c:v>4.5</c:v>
                </c:pt>
                <c:pt idx="3">
                  <c:v>4.7</c:v>
                </c:pt>
                <c:pt idx="4">
                  <c:v>5</c:v>
                </c:pt>
                <c:pt idx="5">
                  <c:v>5.0999999999999996</c:v>
                </c:pt>
                <c:pt idx="6">
                  <c:v>5.4</c:v>
                </c:pt>
                <c:pt idx="7">
                  <c:v>4.5999999999999996</c:v>
                </c:pt>
                <c:pt idx="8">
                  <c:v>4.5</c:v>
                </c:pt>
                <c:pt idx="9">
                  <c:v>5.3</c:v>
                </c:pt>
                <c:pt idx="10">
                  <c:v>5.0999999999999996</c:v>
                </c:pt>
                <c:pt idx="11">
                  <c:v>5.6</c:v>
                </c:pt>
                <c:pt idx="12">
                  <c:v>6.1</c:v>
                </c:pt>
                <c:pt idx="13">
                  <c:v>6.1</c:v>
                </c:pt>
                <c:pt idx="14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36F-4BF1-9331-EC46646D46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3608872"/>
        <c:axId val="603613464"/>
      </c:lineChart>
      <c:catAx>
        <c:axId val="603608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603613464"/>
        <c:crosses val="autoZero"/>
        <c:auto val="1"/>
        <c:lblAlgn val="ctr"/>
        <c:lblOffset val="100"/>
        <c:noMultiLvlLbl val="0"/>
      </c:catAx>
      <c:valAx>
        <c:axId val="603613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6036088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nl-BE" sz="1800" b="0" i="0" baseline="0" dirty="0">
                <a:effectLst/>
              </a:rPr>
              <a:t>Monetair armoederisico bevolking op actieve leeftijd , OECD </a:t>
            </a:r>
            <a:endParaRPr lang="nl-BE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>
        <c:manualLayout>
          <c:layoutTarget val="inner"/>
          <c:xMode val="edge"/>
          <c:yMode val="edge"/>
          <c:x val="3.4208533235671121E-2"/>
          <c:y val="0.10214750542299351"/>
          <c:w val="0.96114030397363115"/>
          <c:h val="0.78625053375920206"/>
        </c:manualLayout>
      </c:layout>
      <c:lineChart>
        <c:grouping val="standard"/>
        <c:varyColors val="0"/>
        <c:ser>
          <c:idx val="3"/>
          <c:order val="0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Blad2!$A$4:$AF$4</c:f>
              <c:strCach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strCache>
              <c:extLst/>
            </c:strRef>
          </c:cat>
          <c:val>
            <c:numRef>
              <c:f>Blad2!$A$8:$AF$8</c:f>
              <c:numCache>
                <c:formatCode>General</c:formatCode>
                <c:ptCount val="30"/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E388-4450-94A3-C2470F72D4C2}"/>
            </c:ext>
          </c:extLst>
        </c:ser>
        <c:ser>
          <c:idx val="4"/>
          <c:order val="1"/>
          <c:tx>
            <c:strRef>
              <c:f>Blad2!$A$9</c:f>
              <c:strCache>
                <c:ptCount val="1"/>
                <c:pt idx="0">
                  <c:v>Belgium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Blad2!$A$4:$AF$4</c:f>
              <c:strCach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strCache>
              <c:extLst/>
            </c:strRef>
          </c:cat>
          <c:val>
            <c:numRef>
              <c:f>Blad2!$A$9:$AF$9</c:f>
              <c:numCache>
                <c:formatCode>General</c:formatCode>
                <c:ptCount val="30"/>
                <c:pt idx="28">
                  <c:v>0.14299999999999999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E388-4450-94A3-C2470F72D4C2}"/>
            </c:ext>
          </c:extLst>
        </c:ser>
        <c:ser>
          <c:idx val="5"/>
          <c:order val="2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Blad2!$A$4:$AF$4</c:f>
              <c:strCach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strCache>
              <c:extLst/>
            </c:strRef>
          </c:cat>
          <c:val>
            <c:numRef>
              <c:f>Blad2!$A$10:$AF$10</c:f>
              <c:numCache>
                <c:formatCode>General</c:formatCode>
                <c:ptCount val="30"/>
                <c:pt idx="14">
                  <c:v>0.126</c:v>
                </c:pt>
                <c:pt idx="15">
                  <c:v>0.13</c:v>
                </c:pt>
                <c:pt idx="16">
                  <c:v>0.13500000000000001</c:v>
                </c:pt>
                <c:pt idx="17">
                  <c:v>0.13100000000000001</c:v>
                </c:pt>
                <c:pt idx="18">
                  <c:v>0.13300000000000001</c:v>
                </c:pt>
                <c:pt idx="19">
                  <c:v>0.13600000000000001</c:v>
                </c:pt>
                <c:pt idx="20">
                  <c:v>0.14299999999999999</c:v>
                </c:pt>
                <c:pt idx="21">
                  <c:v>0.14099999999999999</c:v>
                </c:pt>
                <c:pt idx="22">
                  <c:v>0.15</c:v>
                </c:pt>
                <c:pt idx="23">
                  <c:v>0.14899999999999999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E388-4450-94A3-C2470F72D4C2}"/>
            </c:ext>
          </c:extLst>
        </c:ser>
        <c:ser>
          <c:idx val="8"/>
          <c:order val="3"/>
          <c:tx>
            <c:strRef>
              <c:f>Blad2!$A$13</c:f>
              <c:strCache>
                <c:ptCount val="1"/>
                <c:pt idx="0">
                  <c:v>Denmark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Blad2!$A$4:$AF$4</c:f>
              <c:strCach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strCache>
              <c:extLst/>
            </c:strRef>
          </c:cat>
          <c:val>
            <c:numRef>
              <c:f>Blad2!$A$13:$AF$13</c:f>
              <c:numCache>
                <c:formatCode>General</c:formatCode>
                <c:ptCount val="30"/>
                <c:pt idx="22">
                  <c:v>0.11</c:v>
                </c:pt>
                <c:pt idx="23">
                  <c:v>0.111</c:v>
                </c:pt>
                <c:pt idx="24">
                  <c:v>0.11600000000000001</c:v>
                </c:pt>
                <c:pt idx="25">
                  <c:v>0.11700000000000001</c:v>
                </c:pt>
                <c:pt idx="26">
                  <c:v>0.121</c:v>
                </c:pt>
                <c:pt idx="27">
                  <c:v>0.121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E388-4450-94A3-C2470F72D4C2}"/>
            </c:ext>
          </c:extLst>
        </c:ser>
        <c:ser>
          <c:idx val="9"/>
          <c:order val="4"/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Blad2!$A$4:$AF$4</c:f>
              <c:strCach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strCache>
              <c:extLst/>
            </c:strRef>
          </c:cat>
          <c:val>
            <c:numRef>
              <c:f>Blad2!$A$14:$AF$14</c:f>
              <c:numCache>
                <c:formatCode>General</c:formatCode>
                <c:ptCount val="30"/>
                <c:pt idx="0">
                  <c:v>8.6999999999999994E-2</c:v>
                </c:pt>
                <c:pt idx="5">
                  <c:v>7.4999999999999997E-2</c:v>
                </c:pt>
                <c:pt idx="10">
                  <c:v>8.5000000000000006E-2</c:v>
                </c:pt>
                <c:pt idx="15">
                  <c:v>9.4E-2</c:v>
                </c:pt>
                <c:pt idx="16">
                  <c:v>9.5000000000000001E-2</c:v>
                </c:pt>
                <c:pt idx="17">
                  <c:v>9.9000000000000005E-2</c:v>
                </c:pt>
                <c:pt idx="18">
                  <c:v>0.10299999999999999</c:v>
                </c:pt>
                <c:pt idx="19">
                  <c:v>0.106</c:v>
                </c:pt>
                <c:pt idx="20">
                  <c:v>0.107</c:v>
                </c:pt>
                <c:pt idx="21">
                  <c:v>0.11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E388-4450-94A3-C2470F72D4C2}"/>
            </c:ext>
          </c:extLst>
        </c:ser>
        <c:ser>
          <c:idx val="10"/>
          <c:order val="5"/>
          <c:tx>
            <c:strRef>
              <c:f>Blad2!$A$15</c:f>
              <c:strCache>
                <c:ptCount val="1"/>
                <c:pt idx="0">
                  <c:v>Finland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Blad2!$A$4:$AF$4</c:f>
              <c:strCach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strCache>
              <c:extLst/>
            </c:strRef>
          </c:cat>
          <c:val>
            <c:numRef>
              <c:f>Blad2!$A$15:$AF$15</c:f>
              <c:numCache>
                <c:formatCode>General</c:formatCode>
                <c:ptCount val="30"/>
                <c:pt idx="22">
                  <c:v>0.126</c:v>
                </c:pt>
                <c:pt idx="23">
                  <c:v>0.13600000000000001</c:v>
                </c:pt>
                <c:pt idx="24">
                  <c:v>0.14099999999999999</c:v>
                </c:pt>
                <c:pt idx="25">
                  <c:v>0.13900000000000001</c:v>
                </c:pt>
                <c:pt idx="26">
                  <c:v>0.125</c:v>
                </c:pt>
                <c:pt idx="27">
                  <c:v>0.13</c:v>
                </c:pt>
                <c:pt idx="28">
                  <c:v>0.128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E388-4450-94A3-C2470F72D4C2}"/>
            </c:ext>
          </c:extLst>
        </c:ser>
        <c:ser>
          <c:idx val="11"/>
          <c:order val="6"/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Blad2!$A$4:$AF$4</c:f>
              <c:strCach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strCache>
              <c:extLst/>
            </c:strRef>
          </c:cat>
          <c:val>
            <c:numRef>
              <c:f>Blad2!$A$16:$AF$16</c:f>
              <c:numCache>
                <c:formatCode>General</c:formatCode>
                <c:ptCount val="30"/>
                <c:pt idx="0">
                  <c:v>8.7999999999999995E-2</c:v>
                </c:pt>
                <c:pt idx="1">
                  <c:v>9.1999999999999998E-2</c:v>
                </c:pt>
                <c:pt idx="2">
                  <c:v>9.0999999999999998E-2</c:v>
                </c:pt>
                <c:pt idx="3">
                  <c:v>8.3000000000000004E-2</c:v>
                </c:pt>
                <c:pt idx="4">
                  <c:v>8.7999999999999995E-2</c:v>
                </c:pt>
                <c:pt idx="5">
                  <c:v>9.1999999999999998E-2</c:v>
                </c:pt>
                <c:pt idx="6">
                  <c:v>0.10100000000000001</c:v>
                </c:pt>
                <c:pt idx="7">
                  <c:v>9.9000000000000005E-2</c:v>
                </c:pt>
                <c:pt idx="8">
                  <c:v>0.106</c:v>
                </c:pt>
                <c:pt idx="9">
                  <c:v>0.104</c:v>
                </c:pt>
                <c:pt idx="10">
                  <c:v>0.111</c:v>
                </c:pt>
                <c:pt idx="11">
                  <c:v>0.114</c:v>
                </c:pt>
                <c:pt idx="12">
                  <c:v>0.115</c:v>
                </c:pt>
                <c:pt idx="13">
                  <c:v>0.11</c:v>
                </c:pt>
                <c:pt idx="14">
                  <c:v>0.12</c:v>
                </c:pt>
                <c:pt idx="15">
                  <c:v>0.122</c:v>
                </c:pt>
                <c:pt idx="16">
                  <c:v>0.125</c:v>
                </c:pt>
                <c:pt idx="17">
                  <c:v>0.13100000000000001</c:v>
                </c:pt>
                <c:pt idx="18">
                  <c:v>0.13300000000000001</c:v>
                </c:pt>
                <c:pt idx="19">
                  <c:v>0.13100000000000001</c:v>
                </c:pt>
                <c:pt idx="20">
                  <c:v>0.13700000000000001</c:v>
                </c:pt>
                <c:pt idx="21">
                  <c:v>0.13200000000000001</c:v>
                </c:pt>
                <c:pt idx="22">
                  <c:v>0.126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E388-4450-94A3-C2470F72D4C2}"/>
            </c:ext>
          </c:extLst>
        </c:ser>
        <c:ser>
          <c:idx val="15"/>
          <c:order val="7"/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Blad2!$A$4:$AF$4</c:f>
              <c:strCach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strCache>
              <c:extLst/>
            </c:strRef>
          </c:cat>
          <c:val>
            <c:numRef>
              <c:f>Blad2!$A$20:$AF$20</c:f>
              <c:numCache>
                <c:formatCode>General</c:formatCode>
                <c:ptCount val="30"/>
                <c:pt idx="2">
                  <c:v>0.107</c:v>
                </c:pt>
                <c:pt idx="3">
                  <c:v>9.9000000000000005E-2</c:v>
                </c:pt>
                <c:pt idx="4">
                  <c:v>0.109</c:v>
                </c:pt>
                <c:pt idx="6">
                  <c:v>0.1</c:v>
                </c:pt>
                <c:pt idx="7">
                  <c:v>0.10100000000000001</c:v>
                </c:pt>
                <c:pt idx="8">
                  <c:v>0.09</c:v>
                </c:pt>
                <c:pt idx="9">
                  <c:v>9.7000000000000003E-2</c:v>
                </c:pt>
                <c:pt idx="11">
                  <c:v>0.115</c:v>
                </c:pt>
                <c:pt idx="12">
                  <c:v>0.123</c:v>
                </c:pt>
                <c:pt idx="13">
                  <c:v>0.128</c:v>
                </c:pt>
                <c:pt idx="18">
                  <c:v>0.128</c:v>
                </c:pt>
                <c:pt idx="19">
                  <c:v>0.14000000000000001</c:v>
                </c:pt>
                <c:pt idx="20">
                  <c:v>0.13400000000000001</c:v>
                </c:pt>
                <c:pt idx="21">
                  <c:v>0.14000000000000001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E388-4450-94A3-C2470F72D4C2}"/>
            </c:ext>
          </c:extLst>
        </c:ser>
        <c:ser>
          <c:idx val="18"/>
          <c:order val="8"/>
          <c:tx>
            <c:strRef>
              <c:f>Blad2!$A$23</c:f>
              <c:strCache>
                <c:ptCount val="1"/>
                <c:pt idx="0">
                  <c:v>Netherlands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Blad2!$A$4:$AF$4</c:f>
              <c:strCach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strCache>
              <c:extLst/>
            </c:strRef>
          </c:cat>
          <c:val>
            <c:numRef>
              <c:f>Blad2!$A$23:$AF$23</c:f>
              <c:numCache>
                <c:formatCode>General</c:formatCode>
                <c:ptCount val="30"/>
                <c:pt idx="22">
                  <c:v>0.13100000000000001</c:v>
                </c:pt>
                <c:pt idx="23">
                  <c:v>0.14299999999999999</c:v>
                </c:pt>
                <c:pt idx="24">
                  <c:v>0.14599999999999999</c:v>
                </c:pt>
                <c:pt idx="25">
                  <c:v>0.14699999999999999</c:v>
                </c:pt>
                <c:pt idx="26">
                  <c:v>0.152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8-E388-4450-94A3-C2470F72D4C2}"/>
            </c:ext>
          </c:extLst>
        </c:ser>
        <c:ser>
          <c:idx val="19"/>
          <c:order val="9"/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Blad2!$A$4:$AF$4</c:f>
              <c:strCach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strCache>
              <c:extLst/>
            </c:strRef>
          </c:cat>
          <c:val>
            <c:numRef>
              <c:f>Blad2!$A$24:$AF$24</c:f>
              <c:numCache>
                <c:formatCode>General</c:formatCode>
                <c:ptCount val="30"/>
                <c:pt idx="15">
                  <c:v>0.13300000000000001</c:v>
                </c:pt>
                <c:pt idx="16">
                  <c:v>0.122</c:v>
                </c:pt>
                <c:pt idx="17">
                  <c:v>0.124</c:v>
                </c:pt>
                <c:pt idx="18">
                  <c:v>0.126</c:v>
                </c:pt>
                <c:pt idx="19">
                  <c:v>0.13400000000000001</c:v>
                </c:pt>
                <c:pt idx="20">
                  <c:v>0.13400000000000001</c:v>
                </c:pt>
                <c:pt idx="22">
                  <c:v>0.14199999999999999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9-E388-4450-94A3-C2470F72D4C2}"/>
            </c:ext>
          </c:extLst>
        </c:ser>
        <c:ser>
          <c:idx val="27"/>
          <c:order val="10"/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Blad2!$A$4:$AF$4</c:f>
              <c:strCach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strCache>
              <c:extLst/>
            </c:strRef>
          </c:cat>
          <c:val>
            <c:numRef>
              <c:f>Blad2!$A$32:$AF$32</c:f>
              <c:numCache>
                <c:formatCode>General</c:formatCode>
                <c:ptCount val="30"/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E388-4450-94A3-C2470F72D4C2}"/>
            </c:ext>
          </c:extLst>
        </c:ser>
        <c:ser>
          <c:idx val="29"/>
          <c:order val="1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Blad2!$A$4:$AF$4</c:f>
              <c:strCach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strCache>
              <c:extLst/>
            </c:strRef>
          </c:cat>
          <c:val>
            <c:numRef>
              <c:f>Blad2!$A$34:$AF$34</c:f>
              <c:numCache>
                <c:formatCode>General</c:formatCode>
                <c:ptCount val="30"/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B-E388-4450-94A3-C2470F72D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74021375"/>
        <c:axId val="1107031871"/>
      </c:lineChart>
      <c:catAx>
        <c:axId val="1074021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107031871"/>
        <c:crosses val="autoZero"/>
        <c:auto val="1"/>
        <c:lblAlgn val="ctr"/>
        <c:lblOffset val="100"/>
        <c:noMultiLvlLbl val="0"/>
      </c:catAx>
      <c:valAx>
        <c:axId val="1107031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74021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2"/>
        <c:delete val="1"/>
      </c:legendEntry>
      <c:legendEntry>
        <c:idx val="4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422337752148557E-2"/>
          <c:y val="4.5337432849809775E-2"/>
          <c:w val="0.9366501288585346"/>
          <c:h val="0.66750867139194692"/>
        </c:manualLayout>
      </c:layout>
      <c:lineChart>
        <c:grouping val="standard"/>
        <c:varyColors val="0"/>
        <c:ser>
          <c:idx val="4"/>
          <c:order val="0"/>
          <c:tx>
            <c:v>niet EU-27-migrant (18+)</c:v>
          </c:tx>
          <c:spPr>
            <a:ln w="28575" cap="rnd">
              <a:solidFill>
                <a:schemeClr val="bg1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AROP!$B$101:$Q$101</c:f>
              <c:numCache>
                <c:formatCode>General</c:formatCode>
                <c:ptCount val="16"/>
                <c:pt idx="6" formatCode="#,##0.0">
                  <c:v>39.799999999999997</c:v>
                </c:pt>
                <c:pt idx="7" formatCode="#,##0.0">
                  <c:v>38.6</c:v>
                </c:pt>
                <c:pt idx="8" formatCode="#,##0.0">
                  <c:v>41.8</c:v>
                </c:pt>
                <c:pt idx="9" formatCode="#,##0.0">
                  <c:v>41.3</c:v>
                </c:pt>
                <c:pt idx="10" formatCode="#,##0.0">
                  <c:v>44.5</c:v>
                </c:pt>
                <c:pt idx="11" formatCode="#,##0.0">
                  <c:v>44.3</c:v>
                </c:pt>
                <c:pt idx="12" formatCode="#,##0.0">
                  <c:v>41.1</c:v>
                </c:pt>
                <c:pt idx="13" formatCode="#,##0.0">
                  <c:v>44.3</c:v>
                </c:pt>
                <c:pt idx="14" formatCode="#,##0.0">
                  <c:v>45.5</c:v>
                </c:pt>
                <c:pt idx="15" formatCode="#,##0.0">
                  <c:v>42.2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584-4303-BBF7-43FBFF024329}"/>
            </c:ext>
          </c:extLst>
        </c:ser>
        <c:ser>
          <c:idx val="2"/>
          <c:order val="1"/>
          <c:tx>
            <c:v>huishouden zeer lage werkintensiteit (0-59j)</c:v>
          </c:tx>
          <c:spPr>
            <a:ln w="28575" cap="rnd">
              <a:solidFill>
                <a:srgbClr val="C00000"/>
              </a:solidFill>
              <a:prstDash val="lgDash"/>
              <a:round/>
            </a:ln>
            <a:effectLst/>
          </c:spPr>
          <c:marker>
            <c:symbol val="none"/>
          </c:marker>
          <c:val>
            <c:numRef>
              <c:f>AROP!$B$58:$Q$58</c:f>
              <c:numCache>
                <c:formatCode>#,##0.0</c:formatCode>
                <c:ptCount val="16"/>
                <c:pt idx="0">
                  <c:v>45.9</c:v>
                </c:pt>
                <c:pt idx="1">
                  <c:v>49.8</c:v>
                </c:pt>
                <c:pt idx="2">
                  <c:v>50.9</c:v>
                </c:pt>
                <c:pt idx="3">
                  <c:v>56.3</c:v>
                </c:pt>
                <c:pt idx="4">
                  <c:v>55.3</c:v>
                </c:pt>
                <c:pt idx="5">
                  <c:v>54.7</c:v>
                </c:pt>
                <c:pt idx="6">
                  <c:v>57.6</c:v>
                </c:pt>
                <c:pt idx="7">
                  <c:v>55.4</c:v>
                </c:pt>
                <c:pt idx="8">
                  <c:v>62.9</c:v>
                </c:pt>
                <c:pt idx="9">
                  <c:v>60.4</c:v>
                </c:pt>
                <c:pt idx="10">
                  <c:v>60.7</c:v>
                </c:pt>
                <c:pt idx="11">
                  <c:v>62.2</c:v>
                </c:pt>
                <c:pt idx="12">
                  <c:v>58.5</c:v>
                </c:pt>
                <c:pt idx="13">
                  <c:v>64.8</c:v>
                </c:pt>
                <c:pt idx="14">
                  <c:v>69.099999999999994</c:v>
                </c:pt>
                <c:pt idx="15">
                  <c:v>71.8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584-4303-BBF7-43FBFF024329}"/>
            </c:ext>
          </c:extLst>
        </c:ser>
        <c:ser>
          <c:idx val="3"/>
          <c:order val="2"/>
          <c:tx>
            <c:v>laag geschoolden</c:v>
          </c:tx>
          <c:spPr>
            <a:ln w="28575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AROP!$B$80:$Q$80</c:f>
              <c:numCache>
                <c:formatCode>#,##0.0</c:formatCode>
                <c:ptCount val="16"/>
                <c:pt idx="0">
                  <c:v>19.600000000000001</c:v>
                </c:pt>
                <c:pt idx="1">
                  <c:v>21</c:v>
                </c:pt>
                <c:pt idx="2">
                  <c:v>18.7</c:v>
                </c:pt>
                <c:pt idx="3">
                  <c:v>18.8</c:v>
                </c:pt>
                <c:pt idx="4">
                  <c:v>19.899999999999999</c:v>
                </c:pt>
                <c:pt idx="5">
                  <c:v>20.6</c:v>
                </c:pt>
                <c:pt idx="6">
                  <c:v>22.2</c:v>
                </c:pt>
                <c:pt idx="7">
                  <c:v>22.7</c:v>
                </c:pt>
                <c:pt idx="8">
                  <c:v>25.5</c:v>
                </c:pt>
                <c:pt idx="9">
                  <c:v>26.3</c:v>
                </c:pt>
                <c:pt idx="10">
                  <c:v>27.3</c:v>
                </c:pt>
                <c:pt idx="11">
                  <c:v>28.5</c:v>
                </c:pt>
                <c:pt idx="12">
                  <c:v>27.8</c:v>
                </c:pt>
                <c:pt idx="13">
                  <c:v>31.1</c:v>
                </c:pt>
                <c:pt idx="14">
                  <c:v>31.6</c:v>
                </c:pt>
                <c:pt idx="15">
                  <c:v>32.6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584-4303-BBF7-43FBFF0243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5441584"/>
        <c:axId val="935434512"/>
      </c:lineChart>
      <c:catAx>
        <c:axId val="93544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935434512"/>
        <c:crosses val="autoZero"/>
        <c:auto val="1"/>
        <c:lblAlgn val="ctr"/>
        <c:lblOffset val="100"/>
        <c:noMultiLvlLbl val="0"/>
      </c:catAx>
      <c:valAx>
        <c:axId val="93543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935441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754109683657963E-4"/>
          <c:y val="0.82286390950710386"/>
          <c:w val="0.99980245890316344"/>
          <c:h val="0.177136090492896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l-B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/>
              <a:t> Nederland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lineChart>
        <c:grouping val="standard"/>
        <c:varyColors val="0"/>
        <c:ser>
          <c:idx val="2"/>
          <c:order val="1"/>
          <c:tx>
            <c:strRef>
              <c:f>Blad1!$B$16</c:f>
              <c:strCache>
                <c:ptCount val="1"/>
                <c:pt idx="0">
                  <c:v>huishouden zeer lage werkintensiteit (0-59j)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cat>
            <c:strRef>
              <c:f>Blad1!$C$1:$R$1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Blad1!$C$16:$R$16</c:f>
              <c:numCache>
                <c:formatCode>General</c:formatCode>
                <c:ptCount val="16"/>
                <c:pt idx="2" formatCode="#,##0.##########">
                  <c:v>37.1</c:v>
                </c:pt>
                <c:pt idx="3" formatCode="#,##0.##########">
                  <c:v>35.6</c:v>
                </c:pt>
                <c:pt idx="4" formatCode="#,##0.##########">
                  <c:v>33.5</c:v>
                </c:pt>
                <c:pt idx="5" formatCode="#,##0.##########">
                  <c:v>39.700000000000003</c:v>
                </c:pt>
                <c:pt idx="6" formatCode="#,##0.0">
                  <c:v>47</c:v>
                </c:pt>
                <c:pt idx="7" formatCode="#,##0.##########">
                  <c:v>36.700000000000003</c:v>
                </c:pt>
                <c:pt idx="8" formatCode="#,##0.##########">
                  <c:v>42.6</c:v>
                </c:pt>
                <c:pt idx="9" formatCode="#,##0.##########">
                  <c:v>40.6</c:v>
                </c:pt>
                <c:pt idx="10" formatCode="#,##0.##########">
                  <c:v>39.799999999999997</c:v>
                </c:pt>
                <c:pt idx="11" formatCode="#,##0.##########">
                  <c:v>48.7</c:v>
                </c:pt>
                <c:pt idx="12" formatCode="#,##0.##########">
                  <c:v>47.9</c:v>
                </c:pt>
                <c:pt idx="13" formatCode="#,##0.##########">
                  <c:v>56.4</c:v>
                </c:pt>
                <c:pt idx="14" formatCode="#,##0.##########">
                  <c:v>57.4</c:v>
                </c:pt>
                <c:pt idx="15" formatCode="#,##0.##########">
                  <c:v>56.8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0B-47C7-A2FC-850D4645858E}"/>
            </c:ext>
          </c:extLst>
        </c:ser>
        <c:ser>
          <c:idx val="3"/>
          <c:order val="2"/>
          <c:tx>
            <c:strRef>
              <c:f>Blad1!$B$17</c:f>
              <c:strCache>
                <c:ptCount val="1"/>
                <c:pt idx="0">
                  <c:v>niet Eu-27 migrant (18+)</c:v>
                </c:pt>
              </c:strCache>
            </c:strRef>
          </c:tx>
          <c:spPr>
            <a:ln w="28575" cap="rnd">
              <a:solidFill>
                <a:srgbClr val="ED7D31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Blad1!$C$1:$R$1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Blad1!$C$17:$R$17</c:f>
              <c:numCache>
                <c:formatCode>General</c:formatCode>
                <c:ptCount val="16"/>
                <c:pt idx="6" formatCode="#,##0.##########">
                  <c:v>23.1</c:v>
                </c:pt>
                <c:pt idx="7" formatCode="#,##0.##########">
                  <c:v>15.9</c:v>
                </c:pt>
                <c:pt idx="8" formatCode="#,##0.##########">
                  <c:v>20.8</c:v>
                </c:pt>
                <c:pt idx="9" formatCode="#,##0.##########">
                  <c:v>20.7</c:v>
                </c:pt>
                <c:pt idx="10" formatCode="#,##0.##########">
                  <c:v>20.2</c:v>
                </c:pt>
                <c:pt idx="11" formatCode="#,##0.##########">
                  <c:v>23.9</c:v>
                </c:pt>
                <c:pt idx="12" formatCode="#,##0.##########">
                  <c:v>22.1</c:v>
                </c:pt>
                <c:pt idx="13" formatCode="#,##0.0">
                  <c:v>29</c:v>
                </c:pt>
                <c:pt idx="14" formatCode="#,##0.##########">
                  <c:v>25.7</c:v>
                </c:pt>
                <c:pt idx="15" formatCode="#,##0.##########">
                  <c:v>27.6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0B-47C7-A2FC-850D4645858E}"/>
            </c:ext>
          </c:extLst>
        </c:ser>
        <c:ser>
          <c:idx val="5"/>
          <c:order val="4"/>
          <c:tx>
            <c:strRef>
              <c:f>Blad1!$B$19</c:f>
              <c:strCache>
                <c:ptCount val="1"/>
                <c:pt idx="0">
                  <c:v>laag geschoolden</c:v>
                </c:pt>
              </c:strCache>
            </c:strRef>
          </c:tx>
          <c:spPr>
            <a:ln w="28575" cap="rnd">
              <a:solidFill>
                <a:srgbClr val="ED7D31"/>
              </a:solidFill>
              <a:prstDash val="dashDot"/>
              <a:round/>
            </a:ln>
            <a:effectLst/>
          </c:spPr>
          <c:marker>
            <c:symbol val="none"/>
          </c:marker>
          <c:cat>
            <c:strRef>
              <c:f>Blad1!$C$1:$R$1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Blad1!$C$19:$R$19</c:f>
              <c:numCache>
                <c:formatCode>General</c:formatCode>
                <c:ptCount val="16"/>
                <c:pt idx="2" formatCode="#,##0.##########">
                  <c:v>12.3</c:v>
                </c:pt>
                <c:pt idx="3" formatCode="#,##0.##########">
                  <c:v>10.199999999999999</c:v>
                </c:pt>
                <c:pt idx="4" formatCode="#,##0.##########">
                  <c:v>10.5</c:v>
                </c:pt>
                <c:pt idx="5" formatCode="#,##0.##########">
                  <c:v>10.7</c:v>
                </c:pt>
                <c:pt idx="6" formatCode="#,##0.##########">
                  <c:v>12.2</c:v>
                </c:pt>
                <c:pt idx="7" formatCode="#,##0.##########">
                  <c:v>11.7</c:v>
                </c:pt>
                <c:pt idx="8" formatCode="#,##0.##########">
                  <c:v>14.2</c:v>
                </c:pt>
                <c:pt idx="9" formatCode="#,##0.##########">
                  <c:v>11.9</c:v>
                </c:pt>
                <c:pt idx="10" formatCode="#,##0.0">
                  <c:v>12</c:v>
                </c:pt>
                <c:pt idx="11" formatCode="#,##0.##########">
                  <c:v>13.6</c:v>
                </c:pt>
                <c:pt idx="12" formatCode="#,##0.##########">
                  <c:v>14.6</c:v>
                </c:pt>
                <c:pt idx="13" formatCode="#,##0.##########">
                  <c:v>17.7</c:v>
                </c:pt>
                <c:pt idx="14" formatCode="#,##0.##########">
                  <c:v>18.5</c:v>
                </c:pt>
                <c:pt idx="15" formatCode="#,##0.##########">
                  <c:v>17.3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0B-47C7-A2FC-850D464585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5576415"/>
        <c:axId val="731207663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Blad1!$B$14</c15:sqref>
                        </c15:formulaRef>
                      </c:ext>
                    </c:extLst>
                    <c:strCache>
                      <c:ptCount val="1"/>
                      <c:pt idx="0">
                        <c:v>65+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Blad1!$C$1:$R$1</c15:sqref>
                        </c15:formulaRef>
                      </c:ext>
                    </c:extLst>
                    <c:strCache>
                      <c:ptCount val="16"/>
                      <c:pt idx="0">
                        <c:v>2003</c:v>
                      </c:pt>
                      <c:pt idx="1">
                        <c:v>2004</c:v>
                      </c:pt>
                      <c:pt idx="2">
                        <c:v>2005</c:v>
                      </c:pt>
                      <c:pt idx="3">
                        <c:v>2006</c:v>
                      </c:pt>
                      <c:pt idx="4">
                        <c:v>2007</c:v>
                      </c:pt>
                      <c:pt idx="5">
                        <c:v>2008</c:v>
                      </c:pt>
                      <c:pt idx="6">
                        <c:v>2009</c:v>
                      </c:pt>
                      <c:pt idx="7">
                        <c:v>2010</c:v>
                      </c:pt>
                      <c:pt idx="8">
                        <c:v>2011</c:v>
                      </c:pt>
                      <c:pt idx="9">
                        <c:v>2012</c:v>
                      </c:pt>
                      <c:pt idx="10">
                        <c:v>2013</c:v>
                      </c:pt>
                      <c:pt idx="11">
                        <c:v>2014</c:v>
                      </c:pt>
                      <c:pt idx="12">
                        <c:v>2015</c:v>
                      </c:pt>
                      <c:pt idx="13">
                        <c:v>2016</c:v>
                      </c:pt>
                      <c:pt idx="14">
                        <c:v>2017</c:v>
                      </c:pt>
                      <c:pt idx="15">
                        <c:v>2018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Blad1!$C$14:$R$14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2" formatCode="#,##0.##########">
                        <c:v>5.4</c:v>
                      </c:pt>
                      <c:pt idx="3" formatCode="#,##0.##########">
                        <c:v>5.8</c:v>
                      </c:pt>
                      <c:pt idx="4" formatCode="#,##0.##########">
                        <c:v>9.5</c:v>
                      </c:pt>
                      <c:pt idx="5" formatCode="#,##0.##########">
                        <c:v>9.4</c:v>
                      </c:pt>
                      <c:pt idx="6" formatCode="#,##0.##########">
                        <c:v>7.7</c:v>
                      </c:pt>
                      <c:pt idx="7" formatCode="#,##0.##########">
                        <c:v>5.9</c:v>
                      </c:pt>
                      <c:pt idx="8" formatCode="#,##0.##########">
                        <c:v>6.5</c:v>
                      </c:pt>
                      <c:pt idx="9" formatCode="#,##0.##########">
                        <c:v>5.5</c:v>
                      </c:pt>
                      <c:pt idx="10" formatCode="#,##0.##########">
                        <c:v>5.5</c:v>
                      </c:pt>
                      <c:pt idx="11" formatCode="#,##0.##########">
                        <c:v>5.9</c:v>
                      </c:pt>
                      <c:pt idx="12" formatCode="#,##0.##########">
                        <c:v>5.6</c:v>
                      </c:pt>
                      <c:pt idx="13" formatCode="#,##0.0">
                        <c:v>9</c:v>
                      </c:pt>
                      <c:pt idx="14" formatCode="#,##0.0">
                        <c:v>10</c:v>
                      </c:pt>
                      <c:pt idx="15" formatCode="#,##0.##########">
                        <c:v>10.8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970B-47C7-A2FC-850D4645858E}"/>
                  </c:ext>
                </c:extLst>
              </c15:ser>
            </c15:filteredLineSeries>
            <c15:filteredLineSeries>
              <c15:ser>
                <c:idx val="4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Blad1!$B$18</c15:sqref>
                        </c15:formulaRef>
                      </c:ext>
                    </c:extLst>
                    <c:strCache>
                      <c:ptCount val="1"/>
                      <c:pt idx="0">
                        <c:v>huurders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prstDash val="dash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Blad1!$C$1:$R$1</c15:sqref>
                        </c15:formulaRef>
                      </c:ext>
                    </c:extLst>
                    <c:strCache>
                      <c:ptCount val="16"/>
                      <c:pt idx="0">
                        <c:v>2003</c:v>
                      </c:pt>
                      <c:pt idx="1">
                        <c:v>2004</c:v>
                      </c:pt>
                      <c:pt idx="2">
                        <c:v>2005</c:v>
                      </c:pt>
                      <c:pt idx="3">
                        <c:v>2006</c:v>
                      </c:pt>
                      <c:pt idx="4">
                        <c:v>2007</c:v>
                      </c:pt>
                      <c:pt idx="5">
                        <c:v>2008</c:v>
                      </c:pt>
                      <c:pt idx="6">
                        <c:v>2009</c:v>
                      </c:pt>
                      <c:pt idx="7">
                        <c:v>2010</c:v>
                      </c:pt>
                      <c:pt idx="8">
                        <c:v>2011</c:v>
                      </c:pt>
                      <c:pt idx="9">
                        <c:v>2012</c:v>
                      </c:pt>
                      <c:pt idx="10">
                        <c:v>2013</c:v>
                      </c:pt>
                      <c:pt idx="11">
                        <c:v>2014</c:v>
                      </c:pt>
                      <c:pt idx="12">
                        <c:v>2015</c:v>
                      </c:pt>
                      <c:pt idx="13">
                        <c:v>2016</c:v>
                      </c:pt>
                      <c:pt idx="14">
                        <c:v>2017</c:v>
                      </c:pt>
                      <c:pt idx="15">
                        <c:v>2018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Blad1!$C$18:$R$18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2" formatCode="#,##0.##########">
                        <c:v>17.3</c:v>
                      </c:pt>
                      <c:pt idx="3" formatCode="#,##0.##########">
                        <c:v>17.5</c:v>
                      </c:pt>
                      <c:pt idx="4" formatCode="#,##0.##########">
                        <c:v>18.399999999999999</c:v>
                      </c:pt>
                      <c:pt idx="5" formatCode="#,##0.0">
                        <c:v>20</c:v>
                      </c:pt>
                      <c:pt idx="6" formatCode="#,##0.##########">
                        <c:v>20.8</c:v>
                      </c:pt>
                      <c:pt idx="7" formatCode="#,##0.0">
                        <c:v>19</c:v>
                      </c:pt>
                      <c:pt idx="8" formatCode="#,##0.##########">
                        <c:v>22.3</c:v>
                      </c:pt>
                      <c:pt idx="9" formatCode="#,##0.##########">
                        <c:v>20.6</c:v>
                      </c:pt>
                      <c:pt idx="10" formatCode="#,##0.##########">
                        <c:v>21.3</c:v>
                      </c:pt>
                      <c:pt idx="11" formatCode="#,##0.##########">
                        <c:v>23.6</c:v>
                      </c:pt>
                      <c:pt idx="12" formatCode="#,##0.##########">
                        <c:v>23.4</c:v>
                      </c:pt>
                      <c:pt idx="13" formatCode="#,##0.##########">
                        <c:v>27.9</c:v>
                      </c:pt>
                      <c:pt idx="14" formatCode="#,##0.##########">
                        <c:v>28.3</c:v>
                      </c:pt>
                      <c:pt idx="15" formatCode="#,##0.##########">
                        <c:v>27.2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970B-47C7-A2FC-850D4645858E}"/>
                  </c:ext>
                </c:extLst>
              </c15:ser>
            </c15:filteredLineSeries>
          </c:ext>
        </c:extLst>
      </c:lineChart>
      <c:catAx>
        <c:axId val="865576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731207663"/>
        <c:crosses val="autoZero"/>
        <c:auto val="1"/>
        <c:lblAlgn val="ctr"/>
        <c:lblOffset val="100"/>
        <c:noMultiLvlLbl val="0"/>
      </c:catAx>
      <c:valAx>
        <c:axId val="731207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865576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baseline="0" dirty="0"/>
              <a:t>                                          </a:t>
            </a:r>
            <a:r>
              <a:rPr lang="nl-BE" dirty="0"/>
              <a:t>Zweden</a:t>
            </a:r>
          </a:p>
        </c:rich>
      </c:tx>
      <c:layout>
        <c:manualLayout>
          <c:xMode val="edge"/>
          <c:yMode val="edge"/>
          <c:x val="0.14158091627314018"/>
          <c:y val="4.09707550084762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>
        <c:manualLayout>
          <c:layoutTarget val="inner"/>
          <c:xMode val="edge"/>
          <c:yMode val="edge"/>
          <c:x val="3.8224954878121345E-2"/>
          <c:y val="0.14536806342015857"/>
          <c:w val="0.92953323151986356"/>
          <c:h val="0.6232689203770253"/>
        </c:manualLayout>
      </c:layout>
      <c:lineChart>
        <c:grouping val="standard"/>
        <c:varyColors val="0"/>
        <c:ser>
          <c:idx val="2"/>
          <c:order val="1"/>
          <c:tx>
            <c:strRef>
              <c:f>Blad1!$B$28</c:f>
              <c:strCache>
                <c:ptCount val="1"/>
                <c:pt idx="0">
                  <c:v>huishouden zeer lage werkintensiteit (0-59j)</c:v>
                </c:pt>
              </c:strCache>
            </c:strRef>
          </c:tx>
          <c:spPr>
            <a:ln w="28575" cap="rnd">
              <a:solidFill>
                <a:srgbClr val="4472C4"/>
              </a:solidFill>
              <a:round/>
            </a:ln>
            <a:effectLst/>
          </c:spPr>
          <c:marker>
            <c:symbol val="none"/>
          </c:marker>
          <c:cat>
            <c:strRef>
              <c:f>Blad1!$C$1:$R$1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Blad1!$C$28:$R$28</c:f>
              <c:numCache>
                <c:formatCode>#,##0.0</c:formatCode>
                <c:ptCount val="16"/>
                <c:pt idx="1">
                  <c:v>31</c:v>
                </c:pt>
                <c:pt idx="2" formatCode="#,##0.##########">
                  <c:v>33.9</c:v>
                </c:pt>
                <c:pt idx="3" formatCode="#,##0.##########">
                  <c:v>39.299999999999997</c:v>
                </c:pt>
                <c:pt idx="4">
                  <c:v>44</c:v>
                </c:pt>
                <c:pt idx="5" formatCode="#,##0.##########">
                  <c:v>52.4</c:v>
                </c:pt>
                <c:pt idx="6" formatCode="#,##0.##########">
                  <c:v>57.7</c:v>
                </c:pt>
                <c:pt idx="7" formatCode="#,##0.##########">
                  <c:v>64.2</c:v>
                </c:pt>
                <c:pt idx="8" formatCode="#,##0.##########">
                  <c:v>62.7</c:v>
                </c:pt>
                <c:pt idx="9" formatCode="#,##0.##########">
                  <c:v>67.7</c:v>
                </c:pt>
                <c:pt idx="10" formatCode="#,##0.##########">
                  <c:v>72.099999999999994</c:v>
                </c:pt>
                <c:pt idx="11">
                  <c:v>66</c:v>
                </c:pt>
                <c:pt idx="12" formatCode="#,##0.##########">
                  <c:v>68.3</c:v>
                </c:pt>
                <c:pt idx="13" formatCode="#,##0.##########">
                  <c:v>71.2</c:v>
                </c:pt>
                <c:pt idx="14" formatCode="#,##0.##########">
                  <c:v>77.099999999999994</c:v>
                </c:pt>
                <c:pt idx="15" formatCode="#,##0.##########">
                  <c:v>82.3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E8-449B-A0B3-F818A5F425A5}"/>
            </c:ext>
          </c:extLst>
        </c:ser>
        <c:ser>
          <c:idx val="3"/>
          <c:order val="2"/>
          <c:tx>
            <c:strRef>
              <c:f>Blad1!$B$29</c:f>
              <c:strCache>
                <c:ptCount val="1"/>
                <c:pt idx="0">
                  <c:v>niet Eu-27 migrant (18+)</c:v>
                </c:pt>
              </c:strCache>
            </c:strRef>
          </c:tx>
          <c:spPr>
            <a:ln w="28575" cap="rnd">
              <a:solidFill>
                <a:srgbClr val="4472C4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Blad1!$C$1:$R$1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Blad1!$C$29:$R$29</c:f>
              <c:numCache>
                <c:formatCode>General</c:formatCode>
                <c:ptCount val="16"/>
                <c:pt idx="6" formatCode="#,##0.##########">
                  <c:v>31.2</c:v>
                </c:pt>
                <c:pt idx="7" formatCode="#,##0.##########">
                  <c:v>28.3</c:v>
                </c:pt>
                <c:pt idx="8" formatCode="#,##0.##########">
                  <c:v>33.5</c:v>
                </c:pt>
                <c:pt idx="9" formatCode="#,##0.##########">
                  <c:v>32.1</c:v>
                </c:pt>
                <c:pt idx="10" formatCode="#,##0.##########">
                  <c:v>33.299999999999997</c:v>
                </c:pt>
                <c:pt idx="11" formatCode="#,##0.##########">
                  <c:v>35.5</c:v>
                </c:pt>
                <c:pt idx="12" formatCode="#,##0.##########">
                  <c:v>36.299999999999997</c:v>
                </c:pt>
                <c:pt idx="13" formatCode="#,##0.##########">
                  <c:v>35.4</c:v>
                </c:pt>
                <c:pt idx="14" formatCode="#,##0.##########">
                  <c:v>35.700000000000003</c:v>
                </c:pt>
                <c:pt idx="15" formatCode="#,##0.##########">
                  <c:v>36.9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E8-449B-A0B3-F818A5F425A5}"/>
            </c:ext>
          </c:extLst>
        </c:ser>
        <c:ser>
          <c:idx val="5"/>
          <c:order val="4"/>
          <c:tx>
            <c:strRef>
              <c:f>Blad1!$B$31</c:f>
              <c:strCache>
                <c:ptCount val="1"/>
                <c:pt idx="0">
                  <c:v>laag geschoolden</c:v>
                </c:pt>
              </c:strCache>
            </c:strRef>
          </c:tx>
          <c:spPr>
            <a:ln w="28575" cap="rnd">
              <a:solidFill>
                <a:srgbClr val="4472C4"/>
              </a:solidFill>
              <a:prstDash val="dashDot"/>
              <a:round/>
            </a:ln>
            <a:effectLst/>
          </c:spPr>
          <c:marker>
            <c:symbol val="none"/>
          </c:marker>
          <c:cat>
            <c:strRef>
              <c:f>Blad1!$C$1:$R$1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Blad1!$C$31:$R$31</c:f>
              <c:numCache>
                <c:formatCode>#,##0.##########</c:formatCode>
                <c:ptCount val="16"/>
                <c:pt idx="1">
                  <c:v>15.2</c:v>
                </c:pt>
                <c:pt idx="2">
                  <c:v>9.8000000000000007</c:v>
                </c:pt>
                <c:pt idx="3">
                  <c:v>12.2</c:v>
                </c:pt>
                <c:pt idx="4">
                  <c:v>11.3</c:v>
                </c:pt>
                <c:pt idx="5">
                  <c:v>18.2</c:v>
                </c:pt>
                <c:pt idx="6">
                  <c:v>20.3</c:v>
                </c:pt>
                <c:pt idx="7">
                  <c:v>19.600000000000001</c:v>
                </c:pt>
                <c:pt idx="8">
                  <c:v>20.100000000000001</c:v>
                </c:pt>
                <c:pt idx="9">
                  <c:v>21.3</c:v>
                </c:pt>
                <c:pt idx="10">
                  <c:v>24.9</c:v>
                </c:pt>
                <c:pt idx="11">
                  <c:v>25.2</c:v>
                </c:pt>
                <c:pt idx="12">
                  <c:v>26.5</c:v>
                </c:pt>
                <c:pt idx="13" formatCode="#,##0.0">
                  <c:v>29</c:v>
                </c:pt>
                <c:pt idx="14">
                  <c:v>28.7</c:v>
                </c:pt>
                <c:pt idx="15">
                  <c:v>29.7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BE8-449B-A0B3-F818A5F425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5576415"/>
        <c:axId val="731207663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Blad1!$B$26</c15:sqref>
                        </c15:formulaRef>
                      </c:ext>
                    </c:extLst>
                    <c:strCache>
                      <c:ptCount val="1"/>
                      <c:pt idx="0">
                        <c:v>65+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Blad1!$C$1:$R$1</c15:sqref>
                        </c15:formulaRef>
                      </c:ext>
                    </c:extLst>
                    <c:strCache>
                      <c:ptCount val="16"/>
                      <c:pt idx="0">
                        <c:v>2003</c:v>
                      </c:pt>
                      <c:pt idx="1">
                        <c:v>2004</c:v>
                      </c:pt>
                      <c:pt idx="2">
                        <c:v>2005</c:v>
                      </c:pt>
                      <c:pt idx="3">
                        <c:v>2006</c:v>
                      </c:pt>
                      <c:pt idx="4">
                        <c:v>2007</c:v>
                      </c:pt>
                      <c:pt idx="5">
                        <c:v>2008</c:v>
                      </c:pt>
                      <c:pt idx="6">
                        <c:v>2009</c:v>
                      </c:pt>
                      <c:pt idx="7">
                        <c:v>2010</c:v>
                      </c:pt>
                      <c:pt idx="8">
                        <c:v>2011</c:v>
                      </c:pt>
                      <c:pt idx="9">
                        <c:v>2012</c:v>
                      </c:pt>
                      <c:pt idx="10">
                        <c:v>2013</c:v>
                      </c:pt>
                      <c:pt idx="11">
                        <c:v>2014</c:v>
                      </c:pt>
                      <c:pt idx="12">
                        <c:v>2015</c:v>
                      </c:pt>
                      <c:pt idx="13">
                        <c:v>2016</c:v>
                      </c:pt>
                      <c:pt idx="14">
                        <c:v>2017</c:v>
                      </c:pt>
                      <c:pt idx="15">
                        <c:v>2018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Blad1!$C$26:$R$26</c15:sqref>
                        </c15:formulaRef>
                      </c:ext>
                    </c:extLst>
                    <c:numCache>
                      <c:formatCode>#,##0.0</c:formatCode>
                      <c:ptCount val="16"/>
                      <c:pt idx="1">
                        <c:v>14</c:v>
                      </c:pt>
                      <c:pt idx="2" formatCode="#,##0.##########">
                        <c:v>10.1</c:v>
                      </c:pt>
                      <c:pt idx="3" formatCode="#,##0.##########">
                        <c:v>11.3</c:v>
                      </c:pt>
                      <c:pt idx="4" formatCode="#,##0.##########">
                        <c:v>9.9</c:v>
                      </c:pt>
                      <c:pt idx="5" formatCode="#,##0.##########">
                        <c:v>15.3</c:v>
                      </c:pt>
                      <c:pt idx="6" formatCode="#,##0.##########">
                        <c:v>16.2</c:v>
                      </c:pt>
                      <c:pt idx="7" formatCode="#,##0.##########">
                        <c:v>14.2</c:v>
                      </c:pt>
                      <c:pt idx="8" formatCode="#,##0.##########">
                        <c:v>15.9</c:v>
                      </c:pt>
                      <c:pt idx="9" formatCode="#,##0.##########">
                        <c:v>15.9</c:v>
                      </c:pt>
                      <c:pt idx="10">
                        <c:v>15</c:v>
                      </c:pt>
                      <c:pt idx="11" formatCode="#,##0.##########">
                        <c:v>13.6</c:v>
                      </c:pt>
                      <c:pt idx="12" formatCode="#,##0.##########">
                        <c:v>15.9</c:v>
                      </c:pt>
                      <c:pt idx="13" formatCode="#,##0.##########">
                        <c:v>16.8</c:v>
                      </c:pt>
                      <c:pt idx="14" formatCode="#,##0.##########">
                        <c:v>15.8</c:v>
                      </c:pt>
                      <c:pt idx="15" formatCode="#,##0.##########">
                        <c:v>14.6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BBE8-449B-A0B3-F818A5F425A5}"/>
                  </c:ext>
                </c:extLst>
              </c15:ser>
            </c15:filteredLineSeries>
            <c15:filteredLineSeries>
              <c15:ser>
                <c:idx val="4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Blad1!$B$30</c15:sqref>
                        </c15:formulaRef>
                      </c:ext>
                    </c:extLst>
                    <c:strCache>
                      <c:ptCount val="1"/>
                      <c:pt idx="0">
                        <c:v>huurders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prstDash val="dash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Blad1!$C$1:$R$1</c15:sqref>
                        </c15:formulaRef>
                      </c:ext>
                    </c:extLst>
                    <c:strCache>
                      <c:ptCount val="16"/>
                      <c:pt idx="0">
                        <c:v>2003</c:v>
                      </c:pt>
                      <c:pt idx="1">
                        <c:v>2004</c:v>
                      </c:pt>
                      <c:pt idx="2">
                        <c:v>2005</c:v>
                      </c:pt>
                      <c:pt idx="3">
                        <c:v>2006</c:v>
                      </c:pt>
                      <c:pt idx="4">
                        <c:v>2007</c:v>
                      </c:pt>
                      <c:pt idx="5">
                        <c:v>2008</c:v>
                      </c:pt>
                      <c:pt idx="6">
                        <c:v>2009</c:v>
                      </c:pt>
                      <c:pt idx="7">
                        <c:v>2010</c:v>
                      </c:pt>
                      <c:pt idx="8">
                        <c:v>2011</c:v>
                      </c:pt>
                      <c:pt idx="9">
                        <c:v>2012</c:v>
                      </c:pt>
                      <c:pt idx="10">
                        <c:v>2013</c:v>
                      </c:pt>
                      <c:pt idx="11">
                        <c:v>2014</c:v>
                      </c:pt>
                      <c:pt idx="12">
                        <c:v>2015</c:v>
                      </c:pt>
                      <c:pt idx="13">
                        <c:v>2016</c:v>
                      </c:pt>
                      <c:pt idx="14">
                        <c:v>2017</c:v>
                      </c:pt>
                      <c:pt idx="15">
                        <c:v>2018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Blad1!$C$30:$R$30</c15:sqref>
                        </c15:formulaRef>
                      </c:ext>
                    </c:extLst>
                    <c:numCache>
                      <c:formatCode>#,##0.0</c:formatCode>
                      <c:ptCount val="16"/>
                      <c:pt idx="1">
                        <c:v>19</c:v>
                      </c:pt>
                      <c:pt idx="2" formatCode="#,##0.##########">
                        <c:v>17.2</c:v>
                      </c:pt>
                      <c:pt idx="3" formatCode="#,##0.##########">
                        <c:v>22.8</c:v>
                      </c:pt>
                      <c:pt idx="4" formatCode="#,##0.##########">
                        <c:v>20.6</c:v>
                      </c:pt>
                      <c:pt idx="5" formatCode="#,##0.##########">
                        <c:v>24.6</c:v>
                      </c:pt>
                      <c:pt idx="6" formatCode="#,##0.##########">
                        <c:v>26.1</c:v>
                      </c:pt>
                      <c:pt idx="7" formatCode="#,##0.##########">
                        <c:v>28.1</c:v>
                      </c:pt>
                      <c:pt idx="8" formatCode="#,##0.##########">
                        <c:v>29.3</c:v>
                      </c:pt>
                      <c:pt idx="9">
                        <c:v>30</c:v>
                      </c:pt>
                      <c:pt idx="10" formatCode="#,##0.##########">
                        <c:v>31.5</c:v>
                      </c:pt>
                      <c:pt idx="11" formatCode="#,##0.##########">
                        <c:v>31.1</c:v>
                      </c:pt>
                      <c:pt idx="12">
                        <c:v>34</c:v>
                      </c:pt>
                      <c:pt idx="13" formatCode="#,##0.##########">
                        <c:v>31.3</c:v>
                      </c:pt>
                      <c:pt idx="14" formatCode="#,##0.##########">
                        <c:v>31.3</c:v>
                      </c:pt>
                      <c:pt idx="15">
                        <c:v>33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BE8-449B-A0B3-F818A5F425A5}"/>
                  </c:ext>
                </c:extLst>
              </c15:ser>
            </c15:filteredLineSeries>
          </c:ext>
        </c:extLst>
      </c:lineChart>
      <c:catAx>
        <c:axId val="865576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731207663"/>
        <c:crosses val="autoZero"/>
        <c:auto val="1"/>
        <c:lblAlgn val="ctr"/>
        <c:lblOffset val="100"/>
        <c:noMultiLvlLbl val="0"/>
      </c:catAx>
      <c:valAx>
        <c:axId val="731207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865576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dirty="0"/>
              <a:t>     Denemarken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>
        <c:manualLayout>
          <c:layoutTarget val="inner"/>
          <c:xMode val="edge"/>
          <c:yMode val="edge"/>
          <c:x val="6.8063177578759473E-2"/>
          <c:y val="0.26693418634213162"/>
          <c:w val="0.93136578241753143"/>
          <c:h val="0.65829122804860651"/>
        </c:manualLayout>
      </c:layout>
      <c:lineChart>
        <c:grouping val="standard"/>
        <c:varyColors val="0"/>
        <c:ser>
          <c:idx val="2"/>
          <c:order val="1"/>
          <c:tx>
            <c:strRef>
              <c:f>Blad1!$B$10</c:f>
              <c:strCache>
                <c:ptCount val="1"/>
                <c:pt idx="0">
                  <c:v>huishouden zeer lage werkintensiteit (0-59j)</c:v>
                </c:pt>
              </c:strCache>
            </c:strRef>
          </c:tx>
          <c:spPr>
            <a:ln w="28575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Blad1!$C$1:$R$1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Blad1!$C$10:$R$10</c:f>
              <c:numCache>
                <c:formatCode>#,##0.0</c:formatCode>
                <c:ptCount val="16"/>
                <c:pt idx="0" formatCode="#,##0.##########">
                  <c:v>42.9</c:v>
                </c:pt>
                <c:pt idx="1">
                  <c:v>38</c:v>
                </c:pt>
                <c:pt idx="2" formatCode="#,##0.##########">
                  <c:v>46.9</c:v>
                </c:pt>
                <c:pt idx="3">
                  <c:v>44</c:v>
                </c:pt>
                <c:pt idx="4" formatCode="#,##0.##########">
                  <c:v>44.9</c:v>
                </c:pt>
                <c:pt idx="5" formatCode="#,##0.##########">
                  <c:v>41.5</c:v>
                </c:pt>
                <c:pt idx="6" formatCode="#,##0.##########">
                  <c:v>43.8</c:v>
                </c:pt>
                <c:pt idx="7" formatCode="#,##0.##########">
                  <c:v>44.4</c:v>
                </c:pt>
                <c:pt idx="8" formatCode="#,##0.##########">
                  <c:v>39.5</c:v>
                </c:pt>
                <c:pt idx="9" formatCode="#,##0.##########">
                  <c:v>38.6</c:v>
                </c:pt>
                <c:pt idx="10" formatCode="#,##0.##########">
                  <c:v>40.4</c:v>
                </c:pt>
                <c:pt idx="11" formatCode="#,##0.##########">
                  <c:v>43.8</c:v>
                </c:pt>
                <c:pt idx="12" formatCode="#,##0.##########">
                  <c:v>44.6</c:v>
                </c:pt>
                <c:pt idx="13">
                  <c:v>48</c:v>
                </c:pt>
                <c:pt idx="14" formatCode="#,##0.##########">
                  <c:v>50.4</c:v>
                </c:pt>
                <c:pt idx="15">
                  <c:v>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C2-4329-BA34-F1B913CC497A}"/>
            </c:ext>
          </c:extLst>
        </c:ser>
        <c:ser>
          <c:idx val="3"/>
          <c:order val="2"/>
          <c:tx>
            <c:strRef>
              <c:f>Blad1!$B$11</c:f>
              <c:strCache>
                <c:ptCount val="1"/>
                <c:pt idx="0">
                  <c:v>niet Eu-27 migrant (18+)</c:v>
                </c:pt>
              </c:strCache>
            </c:strRef>
          </c:tx>
          <c:spPr>
            <a:ln w="28575" cap="rnd">
              <a:solidFill>
                <a:srgbClr val="70AD47">
                  <a:lumMod val="75000"/>
                </a:srgb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Blad1!$C$1:$R$1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Blad1!$C$11:$R$11</c:f>
              <c:numCache>
                <c:formatCode>General</c:formatCode>
                <c:ptCount val="16"/>
                <c:pt idx="6" formatCode="#,##0.##########">
                  <c:v>24.9</c:v>
                </c:pt>
                <c:pt idx="7" formatCode="#,##0.##########">
                  <c:v>27.1</c:v>
                </c:pt>
                <c:pt idx="8" formatCode="#,##0.##########">
                  <c:v>29.2</c:v>
                </c:pt>
                <c:pt idx="9" formatCode="#,##0.##########">
                  <c:v>29.4</c:v>
                </c:pt>
                <c:pt idx="10" formatCode="#,##0.##########">
                  <c:v>24.9</c:v>
                </c:pt>
                <c:pt idx="11" formatCode="#,##0.##########">
                  <c:v>20.399999999999999</c:v>
                </c:pt>
                <c:pt idx="12" formatCode="#,##0.##########">
                  <c:v>29.2</c:v>
                </c:pt>
                <c:pt idx="13" formatCode="#,##0.##########">
                  <c:v>26.5</c:v>
                </c:pt>
                <c:pt idx="14" formatCode="#,##0.##########">
                  <c:v>29.7</c:v>
                </c:pt>
                <c:pt idx="15" formatCode="#,##0.##########">
                  <c:v>27.5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C2-4329-BA34-F1B913CC497A}"/>
            </c:ext>
          </c:extLst>
        </c:ser>
        <c:ser>
          <c:idx val="5"/>
          <c:order val="4"/>
          <c:tx>
            <c:strRef>
              <c:f>Blad1!$B$13</c:f>
              <c:strCache>
                <c:ptCount val="1"/>
                <c:pt idx="0">
                  <c:v>laag geschoolden</c:v>
                </c:pt>
              </c:strCache>
            </c:strRef>
          </c:tx>
          <c:spPr>
            <a:ln w="28575" cap="rnd">
              <a:solidFill>
                <a:srgbClr val="70AD47">
                  <a:lumMod val="75000"/>
                </a:srgbClr>
              </a:solidFill>
              <a:prstDash val="dashDot"/>
              <a:round/>
            </a:ln>
            <a:effectLst/>
          </c:spPr>
          <c:marker>
            <c:symbol val="none"/>
          </c:marker>
          <c:cat>
            <c:strRef>
              <c:f>Blad1!$C$1:$R$1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Blad1!$C$13:$R$13</c:f>
              <c:numCache>
                <c:formatCode>#,##0.##########</c:formatCode>
                <c:ptCount val="16"/>
                <c:pt idx="0">
                  <c:v>9.3000000000000007</c:v>
                </c:pt>
                <c:pt idx="1">
                  <c:v>12.1</c:v>
                </c:pt>
                <c:pt idx="2">
                  <c:v>12.4</c:v>
                </c:pt>
                <c:pt idx="3">
                  <c:v>12.1</c:v>
                </c:pt>
                <c:pt idx="4">
                  <c:v>13.3</c:v>
                </c:pt>
                <c:pt idx="5" formatCode="#,##0.0">
                  <c:v>10</c:v>
                </c:pt>
                <c:pt idx="6">
                  <c:v>12.9</c:v>
                </c:pt>
                <c:pt idx="7">
                  <c:v>14.8</c:v>
                </c:pt>
                <c:pt idx="8">
                  <c:v>12.7</c:v>
                </c:pt>
                <c:pt idx="9">
                  <c:v>16.7</c:v>
                </c:pt>
                <c:pt idx="10">
                  <c:v>15.3</c:v>
                </c:pt>
                <c:pt idx="11">
                  <c:v>12.7</c:v>
                </c:pt>
                <c:pt idx="12" formatCode="#,##0.0">
                  <c:v>17</c:v>
                </c:pt>
                <c:pt idx="13">
                  <c:v>15.4</c:v>
                </c:pt>
                <c:pt idx="14">
                  <c:v>18.7</c:v>
                </c:pt>
                <c:pt idx="15" formatCode="#,##0.0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8C2-4329-BA34-F1B913CC4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5576415"/>
        <c:axId val="731207663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Blad1!$B$8</c15:sqref>
                        </c15:formulaRef>
                      </c:ext>
                    </c:extLst>
                    <c:strCache>
                      <c:ptCount val="1"/>
                      <c:pt idx="0">
                        <c:v>65+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Blad1!$C$1:$R$1</c15:sqref>
                        </c15:formulaRef>
                      </c:ext>
                    </c:extLst>
                    <c:strCache>
                      <c:ptCount val="16"/>
                      <c:pt idx="0">
                        <c:v>2003</c:v>
                      </c:pt>
                      <c:pt idx="1">
                        <c:v>2004</c:v>
                      </c:pt>
                      <c:pt idx="2">
                        <c:v>2005</c:v>
                      </c:pt>
                      <c:pt idx="3">
                        <c:v>2006</c:v>
                      </c:pt>
                      <c:pt idx="4">
                        <c:v>2007</c:v>
                      </c:pt>
                      <c:pt idx="5">
                        <c:v>2008</c:v>
                      </c:pt>
                      <c:pt idx="6">
                        <c:v>2009</c:v>
                      </c:pt>
                      <c:pt idx="7">
                        <c:v>2010</c:v>
                      </c:pt>
                      <c:pt idx="8">
                        <c:v>2011</c:v>
                      </c:pt>
                      <c:pt idx="9">
                        <c:v>2012</c:v>
                      </c:pt>
                      <c:pt idx="10">
                        <c:v>2013</c:v>
                      </c:pt>
                      <c:pt idx="11">
                        <c:v>2014</c:v>
                      </c:pt>
                      <c:pt idx="12">
                        <c:v>2015</c:v>
                      </c:pt>
                      <c:pt idx="13">
                        <c:v>2016</c:v>
                      </c:pt>
                      <c:pt idx="14">
                        <c:v>2017</c:v>
                      </c:pt>
                      <c:pt idx="15">
                        <c:v>2018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Blad1!$C$8:$R$8</c15:sqref>
                        </c15:formulaRef>
                      </c:ext>
                    </c:extLst>
                    <c:numCache>
                      <c:formatCode>#,##0.0</c:formatCode>
                      <c:ptCount val="16"/>
                      <c:pt idx="0" formatCode="#,##0.##########">
                        <c:v>20.9</c:v>
                      </c:pt>
                      <c:pt idx="1">
                        <c:v>17</c:v>
                      </c:pt>
                      <c:pt idx="2" formatCode="#,##0.##########">
                        <c:v>17.600000000000001</c:v>
                      </c:pt>
                      <c:pt idx="3" formatCode="#,##0.##########">
                        <c:v>17.399999999999999</c:v>
                      </c:pt>
                      <c:pt idx="4" formatCode="#,##0.##########">
                        <c:v>17.7</c:v>
                      </c:pt>
                      <c:pt idx="5" formatCode="#,##0.##########">
                        <c:v>18.100000000000001</c:v>
                      </c:pt>
                      <c:pt idx="6" formatCode="#,##0.##########">
                        <c:v>20.100000000000001</c:v>
                      </c:pt>
                      <c:pt idx="7" formatCode="#,##0.##########">
                        <c:v>17.7</c:v>
                      </c:pt>
                      <c:pt idx="8" formatCode="#,##0.##########">
                        <c:v>13.9</c:v>
                      </c:pt>
                      <c:pt idx="9" formatCode="#,##0.##########">
                        <c:v>12.8</c:v>
                      </c:pt>
                      <c:pt idx="10" formatCode="#,##0.##########">
                        <c:v>10.1</c:v>
                      </c:pt>
                      <c:pt idx="11" formatCode="#,##0.##########">
                        <c:v>9.8000000000000007</c:v>
                      </c:pt>
                      <c:pt idx="12" formatCode="#,##0.##########">
                        <c:v>9.1</c:v>
                      </c:pt>
                      <c:pt idx="13" formatCode="#,##0.##########">
                        <c:v>8.5</c:v>
                      </c:pt>
                      <c:pt idx="14" formatCode="#,##0.##########">
                        <c:v>8.8000000000000007</c:v>
                      </c:pt>
                      <c:pt idx="15" formatCode="#,##0.##########">
                        <c:v>8.9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08C2-4329-BA34-F1B913CC497A}"/>
                  </c:ext>
                </c:extLst>
              </c15:ser>
            </c15:filteredLineSeries>
            <c15:filteredLineSeries>
              <c15:ser>
                <c:idx val="4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Blad1!$B$12</c15:sqref>
                        </c15:formulaRef>
                      </c:ext>
                    </c:extLst>
                    <c:strCache>
                      <c:ptCount val="1"/>
                      <c:pt idx="0">
                        <c:v>huurders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prstDash val="dash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Blad1!$C$1:$R$1</c15:sqref>
                        </c15:formulaRef>
                      </c:ext>
                    </c:extLst>
                    <c:strCache>
                      <c:ptCount val="16"/>
                      <c:pt idx="0">
                        <c:v>2003</c:v>
                      </c:pt>
                      <c:pt idx="1">
                        <c:v>2004</c:v>
                      </c:pt>
                      <c:pt idx="2">
                        <c:v>2005</c:v>
                      </c:pt>
                      <c:pt idx="3">
                        <c:v>2006</c:v>
                      </c:pt>
                      <c:pt idx="4">
                        <c:v>2007</c:v>
                      </c:pt>
                      <c:pt idx="5">
                        <c:v>2008</c:v>
                      </c:pt>
                      <c:pt idx="6">
                        <c:v>2009</c:v>
                      </c:pt>
                      <c:pt idx="7">
                        <c:v>2010</c:v>
                      </c:pt>
                      <c:pt idx="8">
                        <c:v>2011</c:v>
                      </c:pt>
                      <c:pt idx="9">
                        <c:v>2012</c:v>
                      </c:pt>
                      <c:pt idx="10">
                        <c:v>2013</c:v>
                      </c:pt>
                      <c:pt idx="11">
                        <c:v>2014</c:v>
                      </c:pt>
                      <c:pt idx="12">
                        <c:v>2015</c:v>
                      </c:pt>
                      <c:pt idx="13">
                        <c:v>2016</c:v>
                      </c:pt>
                      <c:pt idx="14">
                        <c:v>2017</c:v>
                      </c:pt>
                      <c:pt idx="15">
                        <c:v>2018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Blad1!$C$12:$R$12</c15:sqref>
                        </c15:formulaRef>
                      </c:ext>
                    </c:extLst>
                    <c:numCache>
                      <c:formatCode>#,##0.0</c:formatCode>
                      <c:ptCount val="16"/>
                      <c:pt idx="0" formatCode="#,##0.##########">
                        <c:v>19.8</c:v>
                      </c:pt>
                      <c:pt idx="1">
                        <c:v>18</c:v>
                      </c:pt>
                      <c:pt idx="2" formatCode="#,##0.##########">
                        <c:v>20.6</c:v>
                      </c:pt>
                      <c:pt idx="3" formatCode="#,##0.##########">
                        <c:v>20.399999999999999</c:v>
                      </c:pt>
                      <c:pt idx="4" formatCode="#,##0.##########">
                        <c:v>20.100000000000001</c:v>
                      </c:pt>
                      <c:pt idx="5" formatCode="#,##0.##########">
                        <c:v>19.7</c:v>
                      </c:pt>
                      <c:pt idx="6" formatCode="#,##0.##########">
                        <c:v>20.6</c:v>
                      </c:pt>
                      <c:pt idx="7" formatCode="#,##0.##########">
                        <c:v>21.9</c:v>
                      </c:pt>
                      <c:pt idx="8" formatCode="#,##0.##########">
                        <c:v>21.1</c:v>
                      </c:pt>
                      <c:pt idx="9" formatCode="#,##0.##########">
                        <c:v>21.2</c:v>
                      </c:pt>
                      <c:pt idx="10" formatCode="#,##0.##########">
                        <c:v>22.6</c:v>
                      </c:pt>
                      <c:pt idx="11" formatCode="#,##0.##########">
                        <c:v>22.3</c:v>
                      </c:pt>
                      <c:pt idx="12" formatCode="#,##0.##########">
                        <c:v>23.1</c:v>
                      </c:pt>
                      <c:pt idx="13" formatCode="#,##0.##########">
                        <c:v>21.6</c:v>
                      </c:pt>
                      <c:pt idx="14" formatCode="#,##0.##########">
                        <c:v>22.6</c:v>
                      </c:pt>
                      <c:pt idx="15" formatCode="#,##0.##########">
                        <c:v>23.4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8C2-4329-BA34-F1B913CC497A}"/>
                  </c:ext>
                </c:extLst>
              </c15:ser>
            </c15:filteredLineSeries>
          </c:ext>
        </c:extLst>
      </c:lineChart>
      <c:catAx>
        <c:axId val="865576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731207663"/>
        <c:crosses val="autoZero"/>
        <c:auto val="1"/>
        <c:lblAlgn val="ctr"/>
        <c:lblOffset val="100"/>
        <c:noMultiLvlLbl val="0"/>
      </c:catAx>
      <c:valAx>
        <c:axId val="731207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865576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/>
              <a:t>Finland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lineChart>
        <c:grouping val="standard"/>
        <c:varyColors val="0"/>
        <c:ser>
          <c:idx val="2"/>
          <c:order val="1"/>
          <c:tx>
            <c:strRef>
              <c:f>Blad1!$B$22</c:f>
              <c:strCache>
                <c:ptCount val="1"/>
                <c:pt idx="0">
                  <c:v>huishouden zeer lage werkintensiteit (0-59j)</c:v>
                </c:pt>
              </c:strCache>
            </c:strRef>
          </c:tx>
          <c:spPr>
            <a:ln w="28575" cap="rnd">
              <a:solidFill>
                <a:srgbClr val="A5A5A5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Blad1!$C$1:$R$1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Blad1!$C$22:$R$22</c:f>
              <c:numCache>
                <c:formatCode>#,##0.##########</c:formatCode>
                <c:ptCount val="16"/>
                <c:pt idx="1">
                  <c:v>40.799999999999997</c:v>
                </c:pt>
                <c:pt idx="2">
                  <c:v>47.4</c:v>
                </c:pt>
                <c:pt idx="3">
                  <c:v>50.5</c:v>
                </c:pt>
                <c:pt idx="4">
                  <c:v>50.4</c:v>
                </c:pt>
                <c:pt idx="5">
                  <c:v>56.3</c:v>
                </c:pt>
                <c:pt idx="6">
                  <c:v>63.8</c:v>
                </c:pt>
                <c:pt idx="7" formatCode="#,##0.0">
                  <c:v>60</c:v>
                </c:pt>
                <c:pt idx="8">
                  <c:v>57.7</c:v>
                </c:pt>
                <c:pt idx="9">
                  <c:v>59.5</c:v>
                </c:pt>
                <c:pt idx="10">
                  <c:v>50.7</c:v>
                </c:pt>
                <c:pt idx="11">
                  <c:v>52.9</c:v>
                </c:pt>
                <c:pt idx="12">
                  <c:v>52.8</c:v>
                </c:pt>
                <c:pt idx="13">
                  <c:v>51.5</c:v>
                </c:pt>
                <c:pt idx="14">
                  <c:v>55.2</c:v>
                </c:pt>
                <c:pt idx="15">
                  <c:v>54.8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3B-4A24-8A6A-8F4F39026076}"/>
            </c:ext>
          </c:extLst>
        </c:ser>
        <c:ser>
          <c:idx val="3"/>
          <c:order val="2"/>
          <c:tx>
            <c:strRef>
              <c:f>Blad1!$B$23</c:f>
              <c:strCache>
                <c:ptCount val="1"/>
                <c:pt idx="0">
                  <c:v>niet Eu-27 migrant (18+)</c:v>
                </c:pt>
              </c:strCache>
            </c:strRef>
          </c:tx>
          <c:spPr>
            <a:ln w="28575" cap="rnd">
              <a:solidFill>
                <a:srgbClr val="A5A5A5">
                  <a:lumMod val="50000"/>
                </a:srgb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Blad1!$C$1:$R$1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Blad1!$C$23:$R$23</c:f>
              <c:numCache>
                <c:formatCode>General</c:formatCode>
                <c:ptCount val="16"/>
                <c:pt idx="6" formatCode="#,##0.##########">
                  <c:v>39.200000000000003</c:v>
                </c:pt>
                <c:pt idx="7" formatCode="#,##0.##########">
                  <c:v>37.9</c:v>
                </c:pt>
                <c:pt idx="8" formatCode="#,##0.##########">
                  <c:v>34.9</c:v>
                </c:pt>
                <c:pt idx="9" formatCode="#,##0.##########">
                  <c:v>34.700000000000003</c:v>
                </c:pt>
                <c:pt idx="10" formatCode="#,##0.##########">
                  <c:v>26.1</c:v>
                </c:pt>
                <c:pt idx="11" formatCode="#,##0.##########">
                  <c:v>27.4</c:v>
                </c:pt>
                <c:pt idx="12" formatCode="#,##0.##########">
                  <c:v>27.6</c:v>
                </c:pt>
                <c:pt idx="13" formatCode="#,##0.##########">
                  <c:v>26.5</c:v>
                </c:pt>
                <c:pt idx="14" formatCode="#,##0.##########">
                  <c:v>24.9</c:v>
                </c:pt>
                <c:pt idx="15" formatCode="#,##0.##########">
                  <c:v>21.1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3B-4A24-8A6A-8F4F39026076}"/>
            </c:ext>
          </c:extLst>
        </c:ser>
        <c:ser>
          <c:idx val="5"/>
          <c:order val="4"/>
          <c:tx>
            <c:strRef>
              <c:f>Blad1!$B$25</c:f>
              <c:strCache>
                <c:ptCount val="1"/>
                <c:pt idx="0">
                  <c:v>laag geschoolden</c:v>
                </c:pt>
              </c:strCache>
            </c:strRef>
          </c:tx>
          <c:spPr>
            <a:ln w="28575" cap="rnd">
              <a:solidFill>
                <a:srgbClr val="A5A5A5">
                  <a:lumMod val="50000"/>
                </a:srgbClr>
              </a:solidFill>
              <a:prstDash val="dashDot"/>
              <a:round/>
            </a:ln>
            <a:effectLst/>
          </c:spPr>
          <c:marker>
            <c:symbol val="none"/>
          </c:marker>
          <c:cat>
            <c:strRef>
              <c:f>Blad1!$C$1:$R$1</c:f>
              <c:strCach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strCache>
            </c:strRef>
          </c:cat>
          <c:val>
            <c:numRef>
              <c:f>Blad1!$C$25:$R$25</c:f>
              <c:numCache>
                <c:formatCode>#,##0.##########</c:formatCode>
                <c:ptCount val="16"/>
                <c:pt idx="1">
                  <c:v>12.9</c:v>
                </c:pt>
                <c:pt idx="2" formatCode="#,##0.0">
                  <c:v>15</c:v>
                </c:pt>
                <c:pt idx="3">
                  <c:v>17.100000000000001</c:v>
                </c:pt>
                <c:pt idx="4">
                  <c:v>16.5</c:v>
                </c:pt>
                <c:pt idx="5">
                  <c:v>16.7</c:v>
                </c:pt>
                <c:pt idx="6">
                  <c:v>19.2</c:v>
                </c:pt>
                <c:pt idx="7">
                  <c:v>18.7</c:v>
                </c:pt>
                <c:pt idx="8" formatCode="#,##0.0">
                  <c:v>19</c:v>
                </c:pt>
                <c:pt idx="9">
                  <c:v>18.7</c:v>
                </c:pt>
                <c:pt idx="10">
                  <c:v>17.3</c:v>
                </c:pt>
                <c:pt idx="11">
                  <c:v>18.600000000000001</c:v>
                </c:pt>
                <c:pt idx="12">
                  <c:v>21.4</c:v>
                </c:pt>
                <c:pt idx="13">
                  <c:v>18.2</c:v>
                </c:pt>
                <c:pt idx="14">
                  <c:v>16.7</c:v>
                </c:pt>
                <c:pt idx="15">
                  <c:v>20.100000000000001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3B-4A24-8A6A-8F4F390260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5576415"/>
        <c:axId val="731207663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Blad1!$B$20</c15:sqref>
                        </c15:formulaRef>
                      </c:ext>
                    </c:extLst>
                    <c:strCache>
                      <c:ptCount val="1"/>
                      <c:pt idx="0">
                        <c:v>65+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Blad1!$C$1:$R$1</c15:sqref>
                        </c15:formulaRef>
                      </c:ext>
                    </c:extLst>
                    <c:strCache>
                      <c:ptCount val="16"/>
                      <c:pt idx="0">
                        <c:v>2003</c:v>
                      </c:pt>
                      <c:pt idx="1">
                        <c:v>2004</c:v>
                      </c:pt>
                      <c:pt idx="2">
                        <c:v>2005</c:v>
                      </c:pt>
                      <c:pt idx="3">
                        <c:v>2006</c:v>
                      </c:pt>
                      <c:pt idx="4">
                        <c:v>2007</c:v>
                      </c:pt>
                      <c:pt idx="5">
                        <c:v>2008</c:v>
                      </c:pt>
                      <c:pt idx="6">
                        <c:v>2009</c:v>
                      </c:pt>
                      <c:pt idx="7">
                        <c:v>2010</c:v>
                      </c:pt>
                      <c:pt idx="8">
                        <c:v>2011</c:v>
                      </c:pt>
                      <c:pt idx="9">
                        <c:v>2012</c:v>
                      </c:pt>
                      <c:pt idx="10">
                        <c:v>2013</c:v>
                      </c:pt>
                      <c:pt idx="11">
                        <c:v>2014</c:v>
                      </c:pt>
                      <c:pt idx="12">
                        <c:v>2015</c:v>
                      </c:pt>
                      <c:pt idx="13">
                        <c:v>2016</c:v>
                      </c:pt>
                      <c:pt idx="14">
                        <c:v>2017</c:v>
                      </c:pt>
                      <c:pt idx="15">
                        <c:v>2018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Blad1!$C$20:$R$20</c15:sqref>
                        </c15:formulaRef>
                      </c:ext>
                    </c:extLst>
                    <c:numCache>
                      <c:formatCode>#,##0.##########</c:formatCode>
                      <c:ptCount val="16"/>
                      <c:pt idx="1">
                        <c:v>16.7</c:v>
                      </c:pt>
                      <c:pt idx="2">
                        <c:v>18.7</c:v>
                      </c:pt>
                      <c:pt idx="3">
                        <c:v>21.8</c:v>
                      </c:pt>
                      <c:pt idx="4">
                        <c:v>21.6</c:v>
                      </c:pt>
                      <c:pt idx="5">
                        <c:v>22.5</c:v>
                      </c:pt>
                      <c:pt idx="6">
                        <c:v>22.1</c:v>
                      </c:pt>
                      <c:pt idx="7">
                        <c:v>18.3</c:v>
                      </c:pt>
                      <c:pt idx="8">
                        <c:v>18.899999999999999</c:v>
                      </c:pt>
                      <c:pt idx="9">
                        <c:v>18.399999999999999</c:v>
                      </c:pt>
                      <c:pt idx="10">
                        <c:v>16.100000000000001</c:v>
                      </c:pt>
                      <c:pt idx="11" formatCode="#,##0.0">
                        <c:v>16</c:v>
                      </c:pt>
                      <c:pt idx="12">
                        <c:v>13.8</c:v>
                      </c:pt>
                      <c:pt idx="13">
                        <c:v>12.3</c:v>
                      </c:pt>
                      <c:pt idx="14">
                        <c:v>12.3</c:v>
                      </c:pt>
                      <c:pt idx="15">
                        <c:v>13.2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303B-4A24-8A6A-8F4F39026076}"/>
                  </c:ext>
                </c:extLst>
              </c15:ser>
            </c15:filteredLineSeries>
            <c15:filteredLineSeries>
              <c15:ser>
                <c:idx val="4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Blad1!$B$24</c15:sqref>
                        </c15:formulaRef>
                      </c:ext>
                    </c:extLst>
                    <c:strCache>
                      <c:ptCount val="1"/>
                      <c:pt idx="0">
                        <c:v>huurders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prstDash val="dash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Blad1!$C$1:$R$1</c15:sqref>
                        </c15:formulaRef>
                      </c:ext>
                    </c:extLst>
                    <c:strCache>
                      <c:ptCount val="16"/>
                      <c:pt idx="0">
                        <c:v>2003</c:v>
                      </c:pt>
                      <c:pt idx="1">
                        <c:v>2004</c:v>
                      </c:pt>
                      <c:pt idx="2">
                        <c:v>2005</c:v>
                      </c:pt>
                      <c:pt idx="3">
                        <c:v>2006</c:v>
                      </c:pt>
                      <c:pt idx="4">
                        <c:v>2007</c:v>
                      </c:pt>
                      <c:pt idx="5">
                        <c:v>2008</c:v>
                      </c:pt>
                      <c:pt idx="6">
                        <c:v>2009</c:v>
                      </c:pt>
                      <c:pt idx="7">
                        <c:v>2010</c:v>
                      </c:pt>
                      <c:pt idx="8">
                        <c:v>2011</c:v>
                      </c:pt>
                      <c:pt idx="9">
                        <c:v>2012</c:v>
                      </c:pt>
                      <c:pt idx="10">
                        <c:v>2013</c:v>
                      </c:pt>
                      <c:pt idx="11">
                        <c:v>2014</c:v>
                      </c:pt>
                      <c:pt idx="12">
                        <c:v>2015</c:v>
                      </c:pt>
                      <c:pt idx="13">
                        <c:v>2016</c:v>
                      </c:pt>
                      <c:pt idx="14">
                        <c:v>2017</c:v>
                      </c:pt>
                      <c:pt idx="15">
                        <c:v>2018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Blad1!$C$24:$R$24</c15:sqref>
                        </c15:formulaRef>
                      </c:ext>
                    </c:extLst>
                    <c:numCache>
                      <c:formatCode>#,##0.##########</c:formatCode>
                      <c:ptCount val="16"/>
                      <c:pt idx="1">
                        <c:v>19.7</c:v>
                      </c:pt>
                      <c:pt idx="2">
                        <c:v>21.2</c:v>
                      </c:pt>
                      <c:pt idx="3" formatCode="#,##0.0">
                        <c:v>24</c:v>
                      </c:pt>
                      <c:pt idx="4">
                        <c:v>24.8</c:v>
                      </c:pt>
                      <c:pt idx="5">
                        <c:v>27.3</c:v>
                      </c:pt>
                      <c:pt idx="6">
                        <c:v>29.9</c:v>
                      </c:pt>
                      <c:pt idx="7" formatCode="#,##0.0">
                        <c:v>28</c:v>
                      </c:pt>
                      <c:pt idx="8" formatCode="#,##0.0">
                        <c:v>28</c:v>
                      </c:pt>
                      <c:pt idx="9">
                        <c:v>27.3</c:v>
                      </c:pt>
                      <c:pt idx="10" formatCode="#,##0.0">
                        <c:v>24</c:v>
                      </c:pt>
                      <c:pt idx="11">
                        <c:v>26.2</c:v>
                      </c:pt>
                      <c:pt idx="12">
                        <c:v>25.6</c:v>
                      </c:pt>
                      <c:pt idx="13">
                        <c:v>24.1</c:v>
                      </c:pt>
                      <c:pt idx="14">
                        <c:v>23.1</c:v>
                      </c:pt>
                      <c:pt idx="15">
                        <c:v>24.3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03B-4A24-8A6A-8F4F39026076}"/>
                  </c:ext>
                </c:extLst>
              </c15:ser>
            </c15:filteredLineSeries>
          </c:ext>
        </c:extLst>
      </c:lineChart>
      <c:catAx>
        <c:axId val="865576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731207663"/>
        <c:crosses val="autoZero"/>
        <c:auto val="1"/>
        <c:lblAlgn val="ctr"/>
        <c:lblOffset val="100"/>
        <c:noMultiLvlLbl val="0"/>
      </c:catAx>
      <c:valAx>
        <c:axId val="731207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##########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865576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'[Nieuwe figuren.xlsx]Les 9'!$A$159</c:f>
              <c:strCache>
                <c:ptCount val="1"/>
                <c:pt idx="0">
                  <c:v>BBP in constante prijzen</c:v>
                </c:pt>
              </c:strCache>
            </c:strRef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75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strRef>
              <c:f>'[Nieuwe figuren.xlsx]Les 9'!$B$158:$Y$158</c:f>
              <c:strCach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strCache>
            </c:strRef>
          </c:cat>
          <c:val>
            <c:numRef>
              <c:f>'[Nieuwe figuren.xlsx]Les 9'!$B$159:$Y$159</c:f>
              <c:numCache>
                <c:formatCode>#,##0.0</c:formatCode>
                <c:ptCount val="24"/>
                <c:pt idx="0">
                  <c:v>266098</c:v>
                </c:pt>
                <c:pt idx="1">
                  <c:v>269614.40000000002</c:v>
                </c:pt>
                <c:pt idx="2">
                  <c:v>279842.59999999998</c:v>
                </c:pt>
                <c:pt idx="3">
                  <c:v>285332.7</c:v>
                </c:pt>
                <c:pt idx="4">
                  <c:v>295441.3</c:v>
                </c:pt>
                <c:pt idx="5">
                  <c:v>306421.90000000002</c:v>
                </c:pt>
                <c:pt idx="6">
                  <c:v>309791.3</c:v>
                </c:pt>
                <c:pt idx="7">
                  <c:v>315079.09999999998</c:v>
                </c:pt>
                <c:pt idx="8">
                  <c:v>318349.5</c:v>
                </c:pt>
                <c:pt idx="9">
                  <c:v>329718.40000000002</c:v>
                </c:pt>
                <c:pt idx="10">
                  <c:v>337373.6</c:v>
                </c:pt>
                <c:pt idx="11">
                  <c:v>345984.5</c:v>
                </c:pt>
                <c:pt idx="12">
                  <c:v>358706.1</c:v>
                </c:pt>
                <c:pt idx="13">
                  <c:v>360309.2</c:v>
                </c:pt>
                <c:pt idx="14">
                  <c:v>353028.4</c:v>
                </c:pt>
                <c:pt idx="15">
                  <c:v>363140.1</c:v>
                </c:pt>
                <c:pt idx="16">
                  <c:v>369293.5</c:v>
                </c:pt>
                <c:pt idx="17">
                  <c:v>372023.4</c:v>
                </c:pt>
                <c:pt idx="18">
                  <c:v>373731.9</c:v>
                </c:pt>
                <c:pt idx="19">
                  <c:v>379631.3</c:v>
                </c:pt>
                <c:pt idx="20">
                  <c:v>387348.4</c:v>
                </c:pt>
                <c:pt idx="21">
                  <c:v>393201.7</c:v>
                </c:pt>
                <c:pt idx="22">
                  <c:v>400924.9</c:v>
                </c:pt>
                <c:pt idx="23">
                  <c:v>406772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52-4107-8ED8-0B2824099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0362672"/>
        <c:axId val="670363000"/>
      </c:lineChart>
      <c:lineChart>
        <c:grouping val="standard"/>
        <c:varyColors val="0"/>
        <c:ser>
          <c:idx val="1"/>
          <c:order val="1"/>
          <c:tx>
            <c:strRef>
              <c:f>'[Nieuwe figuren.xlsx]Les 9'!$A$160</c:f>
              <c:strCache>
                <c:ptCount val="1"/>
                <c:pt idx="0">
                  <c:v>Tewerkstellingsgraad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19050">
                <a:solidFill>
                  <a:srgbClr val="C00000"/>
                </a:solidFill>
              </a:ln>
              <a:effectLst/>
            </c:spPr>
          </c:marker>
          <c:cat>
            <c:strRef>
              <c:f>'[Nieuwe figuren.xlsx]Les 9'!$B$158:$Y$158</c:f>
              <c:strCach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strCache>
            </c:strRef>
          </c:cat>
          <c:val>
            <c:numRef>
              <c:f>'[Nieuwe figuren.xlsx]Les 9'!$B$160:$Y$160</c:f>
              <c:numCache>
                <c:formatCode>General</c:formatCode>
                <c:ptCount val="24"/>
                <c:pt idx="0">
                  <c:v>56.2</c:v>
                </c:pt>
                <c:pt idx="1">
                  <c:v>56.2</c:v>
                </c:pt>
                <c:pt idx="2">
                  <c:v>57</c:v>
                </c:pt>
                <c:pt idx="3">
                  <c:v>57.3</c:v>
                </c:pt>
                <c:pt idx="4">
                  <c:v>59.3</c:v>
                </c:pt>
                <c:pt idx="5">
                  <c:v>60.5</c:v>
                </c:pt>
                <c:pt idx="6">
                  <c:v>59.9</c:v>
                </c:pt>
                <c:pt idx="7">
                  <c:v>59.9</c:v>
                </c:pt>
                <c:pt idx="8">
                  <c:v>59.6</c:v>
                </c:pt>
                <c:pt idx="9">
                  <c:v>60.3</c:v>
                </c:pt>
                <c:pt idx="10">
                  <c:v>61.1</c:v>
                </c:pt>
                <c:pt idx="11">
                  <c:v>61</c:v>
                </c:pt>
                <c:pt idx="12">
                  <c:v>62</c:v>
                </c:pt>
                <c:pt idx="13">
                  <c:v>62.4</c:v>
                </c:pt>
                <c:pt idx="14">
                  <c:v>61.6</c:v>
                </c:pt>
                <c:pt idx="15">
                  <c:v>62</c:v>
                </c:pt>
                <c:pt idx="16">
                  <c:v>61.9</c:v>
                </c:pt>
                <c:pt idx="17">
                  <c:v>61.8</c:v>
                </c:pt>
                <c:pt idx="18">
                  <c:v>61.8</c:v>
                </c:pt>
                <c:pt idx="19">
                  <c:v>61.9</c:v>
                </c:pt>
                <c:pt idx="20">
                  <c:v>61.8</c:v>
                </c:pt>
                <c:pt idx="21">
                  <c:v>62.3</c:v>
                </c:pt>
                <c:pt idx="22">
                  <c:v>63.1</c:v>
                </c:pt>
                <c:pt idx="23">
                  <c:v>64.5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52-4107-8ED8-0B2824099235}"/>
            </c:ext>
          </c:extLst>
        </c:ser>
        <c:ser>
          <c:idx val="2"/>
          <c:order val="2"/>
          <c:tx>
            <c:strRef>
              <c:f>'[Nieuwe figuren.xlsx]Les 9'!$A$161</c:f>
              <c:strCache>
                <c:ptCount val="1"/>
                <c:pt idx="0">
                  <c:v>Sociale uitgaven in % van het BBP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lgDashDot"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19050">
                <a:solidFill>
                  <a:srgbClr val="C00000"/>
                </a:solidFill>
                <a:prstDash val="lgDashDot"/>
              </a:ln>
              <a:effectLst/>
            </c:spPr>
          </c:marker>
          <c:cat>
            <c:strRef>
              <c:f>'[Nieuwe figuren.xlsx]Les 9'!$B$158:$Y$158</c:f>
              <c:strCache>
                <c:ptCount val="24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</c:strCache>
            </c:strRef>
          </c:cat>
          <c:val>
            <c:numRef>
              <c:f>'[Nieuwe figuren.xlsx]Les 9'!$B$161:$Y$161</c:f>
              <c:numCache>
                <c:formatCode>#,##0.0_ ;\-#,##0.0\ </c:formatCode>
                <c:ptCount val="24"/>
                <c:pt idx="0">
                  <c:v>25.169</c:v>
                </c:pt>
                <c:pt idx="1">
                  <c:v>25.736999999999998</c:v>
                </c:pt>
                <c:pt idx="2">
                  <c:v>24.722999999999999</c:v>
                </c:pt>
                <c:pt idx="3">
                  <c:v>24.73</c:v>
                </c:pt>
                <c:pt idx="4">
                  <c:v>24.536000000000001</c:v>
                </c:pt>
                <c:pt idx="5">
                  <c:v>23.484999999999999</c:v>
                </c:pt>
                <c:pt idx="6">
                  <c:v>23.989000000000001</c:v>
                </c:pt>
                <c:pt idx="7">
                  <c:v>24.341000000000001</c:v>
                </c:pt>
                <c:pt idx="8">
                  <c:v>25.491</c:v>
                </c:pt>
                <c:pt idx="9">
                  <c:v>25.251000000000001</c:v>
                </c:pt>
                <c:pt idx="10">
                  <c:v>25.228999999999999</c:v>
                </c:pt>
                <c:pt idx="11">
                  <c:v>25.109000000000002</c:v>
                </c:pt>
                <c:pt idx="12">
                  <c:v>24.89</c:v>
                </c:pt>
                <c:pt idx="13">
                  <c:v>26.257999999999999</c:v>
                </c:pt>
                <c:pt idx="14">
                  <c:v>28.553000000000001</c:v>
                </c:pt>
                <c:pt idx="15">
                  <c:v>28.283999999999999</c:v>
                </c:pt>
                <c:pt idx="16">
                  <c:v>28.731999999999999</c:v>
                </c:pt>
                <c:pt idx="17">
                  <c:v>28.684999999999999</c:v>
                </c:pt>
                <c:pt idx="18">
                  <c:v>29.213000000000001</c:v>
                </c:pt>
                <c:pt idx="19">
                  <c:v>29.448</c:v>
                </c:pt>
                <c:pt idx="20">
                  <c:v>29.187999999999999</c:v>
                </c:pt>
                <c:pt idx="21">
                  <c:v>29.206</c:v>
                </c:pt>
                <c:pt idx="22">
                  <c:v>29.178999999999998</c:v>
                </c:pt>
                <c:pt idx="23">
                  <c:v>28.914000000000001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352-4107-8ED8-0B2824099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4641760"/>
        <c:axId val="654641104"/>
      </c:lineChart>
      <c:catAx>
        <c:axId val="67036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670363000"/>
        <c:crosses val="autoZero"/>
        <c:auto val="1"/>
        <c:lblAlgn val="ctr"/>
        <c:lblOffset val="100"/>
        <c:noMultiLvlLbl val="0"/>
      </c:catAx>
      <c:valAx>
        <c:axId val="670363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670362672"/>
        <c:crosses val="autoZero"/>
        <c:crossBetween val="between"/>
      </c:valAx>
      <c:valAx>
        <c:axId val="6546411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654641760"/>
        <c:crosses val="max"/>
        <c:crossBetween val="between"/>
      </c:valAx>
      <c:catAx>
        <c:axId val="654641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546411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690792-EFEF-4127-8800-4DF4A3F559C0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9CB19A74-F02A-47C0-8FFF-993FA5C9A1FC}">
      <dgm:prSet phldrT="[Tekst]"/>
      <dgm:spPr/>
      <dgm:t>
        <a:bodyPr/>
        <a:lstStyle/>
        <a:p>
          <a:r>
            <a:rPr lang="nl-BE" dirty="0"/>
            <a:t>werk</a:t>
          </a:r>
        </a:p>
      </dgm:t>
    </dgm:pt>
    <dgm:pt modelId="{C9F5EBB8-43EB-4D11-8C3A-E99D0BBF4FA3}" type="parTrans" cxnId="{2F2B00ED-4B53-48F2-AE8F-E79A628E618B}">
      <dgm:prSet/>
      <dgm:spPr/>
      <dgm:t>
        <a:bodyPr/>
        <a:lstStyle/>
        <a:p>
          <a:endParaRPr lang="nl-BE"/>
        </a:p>
      </dgm:t>
    </dgm:pt>
    <dgm:pt modelId="{3E7B7DDC-EDFA-4479-B2E7-FFA3BB0DEE69}" type="sibTrans" cxnId="{2F2B00ED-4B53-48F2-AE8F-E79A628E618B}">
      <dgm:prSet/>
      <dgm:spPr/>
      <dgm:t>
        <a:bodyPr/>
        <a:lstStyle/>
        <a:p>
          <a:endParaRPr lang="nl-BE"/>
        </a:p>
      </dgm:t>
    </dgm:pt>
    <dgm:pt modelId="{1E68817E-7952-49F0-96E3-21B49B7F4BDA}">
      <dgm:prSet phldrT="[Tekst]"/>
      <dgm:spPr/>
      <dgm:t>
        <a:bodyPr/>
        <a:lstStyle/>
        <a:p>
          <a:r>
            <a:rPr lang="nl-BE" dirty="0"/>
            <a:t>geld</a:t>
          </a:r>
        </a:p>
      </dgm:t>
    </dgm:pt>
    <dgm:pt modelId="{09418B7D-BC3D-408A-BC16-7463F4A90128}" type="parTrans" cxnId="{735C7B87-F4C7-42F6-B719-AF797ACA2AD5}">
      <dgm:prSet/>
      <dgm:spPr/>
      <dgm:t>
        <a:bodyPr/>
        <a:lstStyle/>
        <a:p>
          <a:endParaRPr lang="nl-BE"/>
        </a:p>
      </dgm:t>
    </dgm:pt>
    <dgm:pt modelId="{D31716C2-DD62-4C1D-818E-FF72AC637C2B}" type="sibTrans" cxnId="{735C7B87-F4C7-42F6-B719-AF797ACA2AD5}">
      <dgm:prSet/>
      <dgm:spPr/>
      <dgm:t>
        <a:bodyPr/>
        <a:lstStyle/>
        <a:p>
          <a:endParaRPr lang="nl-BE"/>
        </a:p>
      </dgm:t>
    </dgm:pt>
    <dgm:pt modelId="{6FDCEF5D-8540-4B6E-85E4-466693530563}">
      <dgm:prSet phldrT="[Tekst]"/>
      <dgm:spPr/>
      <dgm:t>
        <a:bodyPr/>
        <a:lstStyle/>
        <a:p>
          <a:endParaRPr lang="nl-BE" dirty="0"/>
        </a:p>
        <a:p>
          <a:r>
            <a:rPr lang="nl-BE" dirty="0"/>
            <a:t>“</a:t>
          </a:r>
          <a:r>
            <a:rPr lang="nl-BE" dirty="0" err="1"/>
            <a:t>Deproletarisering</a:t>
          </a:r>
          <a:r>
            <a:rPr lang="nl-BE" dirty="0"/>
            <a:t>”</a:t>
          </a:r>
        </a:p>
      </dgm:t>
    </dgm:pt>
    <dgm:pt modelId="{A2BC997E-6348-4E76-A33F-54DEA5FB3F5B}" type="parTrans" cxnId="{1AA96FB4-FBDA-4D2B-878A-FDE7BEA53F7B}">
      <dgm:prSet/>
      <dgm:spPr/>
      <dgm:t>
        <a:bodyPr/>
        <a:lstStyle/>
        <a:p>
          <a:endParaRPr lang="nl-BE"/>
        </a:p>
      </dgm:t>
    </dgm:pt>
    <dgm:pt modelId="{29E2315F-AC1F-4C2E-8F87-18635F1FBFA8}" type="sibTrans" cxnId="{1AA96FB4-FBDA-4D2B-878A-FDE7BEA53F7B}">
      <dgm:prSet/>
      <dgm:spPr/>
      <dgm:t>
        <a:bodyPr/>
        <a:lstStyle/>
        <a:p>
          <a:endParaRPr lang="nl-BE"/>
        </a:p>
      </dgm:t>
    </dgm:pt>
    <dgm:pt modelId="{1288C35E-F258-4854-A42D-CE158F41FF43}" type="pres">
      <dgm:prSet presAssocID="{B7690792-EFEF-4127-8800-4DF4A3F559C0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85BA50F9-5985-4EA0-BA3F-3854F16E6093}" type="pres">
      <dgm:prSet presAssocID="{9CB19A74-F02A-47C0-8FFF-993FA5C9A1FC}" presName="Accent1" presStyleCnt="0"/>
      <dgm:spPr/>
    </dgm:pt>
    <dgm:pt modelId="{11FFC9C8-7F12-4850-8D52-AE49C6DC858C}" type="pres">
      <dgm:prSet presAssocID="{9CB19A74-F02A-47C0-8FFF-993FA5C9A1FC}" presName="Accent" presStyleLbl="node1" presStyleIdx="0" presStyleCnt="3" custScaleX="155593"/>
      <dgm:spPr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</dgm:pt>
    <dgm:pt modelId="{62E94F81-32D8-43E6-8B30-C668627B4FAE}" type="pres">
      <dgm:prSet presAssocID="{9CB19A74-F02A-47C0-8FFF-993FA5C9A1FC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CE50237B-24F6-4DD7-885C-328F8F1752ED}" type="pres">
      <dgm:prSet presAssocID="{1E68817E-7952-49F0-96E3-21B49B7F4BDA}" presName="Accent2" presStyleCnt="0"/>
      <dgm:spPr/>
    </dgm:pt>
    <dgm:pt modelId="{82681080-BF3B-4C2F-B843-C933AC14ABE4}" type="pres">
      <dgm:prSet presAssocID="{1E68817E-7952-49F0-96E3-21B49B7F4BDA}" presName="Accent" presStyleLbl="node1" presStyleIdx="1" presStyleCnt="3" custScaleX="169537" custLinFactNeighborX="-4366" custLinFactNeighborY="-1455"/>
      <dgm:spPr>
        <a:solidFill>
          <a:schemeClr val="accent4">
            <a:lumMod val="75000"/>
          </a:schemeClr>
        </a:solidFill>
      </dgm:spPr>
    </dgm:pt>
    <dgm:pt modelId="{48DAB746-AF89-4B77-88E2-71D4D8D315B4}" type="pres">
      <dgm:prSet presAssocID="{1E68817E-7952-49F0-96E3-21B49B7F4BDA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E168898B-EF0F-405E-9E09-F299FC8A8D64}" type="pres">
      <dgm:prSet presAssocID="{6FDCEF5D-8540-4B6E-85E4-466693530563}" presName="Accent3" presStyleCnt="0"/>
      <dgm:spPr/>
    </dgm:pt>
    <dgm:pt modelId="{FFC52ACC-FE35-4467-97EC-08CB79A4D887}" type="pres">
      <dgm:prSet presAssocID="{6FDCEF5D-8540-4B6E-85E4-466693530563}" presName="Accent" presStyleLbl="node1" presStyleIdx="2" presStyleCnt="3" custScaleX="245082"/>
      <dgm:spPr>
        <a:solidFill>
          <a:schemeClr val="accent4">
            <a:lumMod val="50000"/>
          </a:schemeClr>
        </a:solidFill>
        <a:ln>
          <a:solidFill>
            <a:schemeClr val="accent4">
              <a:lumMod val="75000"/>
            </a:schemeClr>
          </a:solidFill>
        </a:ln>
      </dgm:spPr>
    </dgm:pt>
    <dgm:pt modelId="{535BAE73-3AEF-4BE1-85D3-2CB36EDE8485}" type="pres">
      <dgm:prSet presAssocID="{6FDCEF5D-8540-4B6E-85E4-466693530563}" presName="Parent3" presStyleLbl="revTx" presStyleIdx="2" presStyleCnt="3" custScaleX="184294">
        <dgm:presLayoutVars>
          <dgm:chMax val="1"/>
          <dgm:chPref val="1"/>
          <dgm:bulletEnabled val="1"/>
        </dgm:presLayoutVars>
      </dgm:prSet>
      <dgm:spPr/>
    </dgm:pt>
  </dgm:ptLst>
  <dgm:cxnLst>
    <dgm:cxn modelId="{D3B4BF5F-8B04-49D0-801C-1807CFCFF40E}" type="presOf" srcId="{9CB19A74-F02A-47C0-8FFF-993FA5C9A1FC}" destId="{62E94F81-32D8-43E6-8B30-C668627B4FAE}" srcOrd="0" destOrd="0" presId="urn:microsoft.com/office/officeart/2009/layout/CircleArrowProcess"/>
    <dgm:cxn modelId="{178E754F-230B-47F2-AB57-7343E46B14E9}" type="presOf" srcId="{1E68817E-7952-49F0-96E3-21B49B7F4BDA}" destId="{48DAB746-AF89-4B77-88E2-71D4D8D315B4}" srcOrd="0" destOrd="0" presId="urn:microsoft.com/office/officeart/2009/layout/CircleArrowProcess"/>
    <dgm:cxn modelId="{6A911452-E45F-450F-AD51-C7D5E88F3E2B}" type="presOf" srcId="{6FDCEF5D-8540-4B6E-85E4-466693530563}" destId="{535BAE73-3AEF-4BE1-85D3-2CB36EDE8485}" srcOrd="0" destOrd="0" presId="urn:microsoft.com/office/officeart/2009/layout/CircleArrowProcess"/>
    <dgm:cxn modelId="{735C7B87-F4C7-42F6-B719-AF797ACA2AD5}" srcId="{B7690792-EFEF-4127-8800-4DF4A3F559C0}" destId="{1E68817E-7952-49F0-96E3-21B49B7F4BDA}" srcOrd="1" destOrd="0" parTransId="{09418B7D-BC3D-408A-BC16-7463F4A90128}" sibTransId="{D31716C2-DD62-4C1D-818E-FF72AC637C2B}"/>
    <dgm:cxn modelId="{FF771EB0-7A0D-4098-9A01-7351CA91D853}" type="presOf" srcId="{B7690792-EFEF-4127-8800-4DF4A3F559C0}" destId="{1288C35E-F258-4854-A42D-CE158F41FF43}" srcOrd="0" destOrd="0" presId="urn:microsoft.com/office/officeart/2009/layout/CircleArrowProcess"/>
    <dgm:cxn modelId="{1AA96FB4-FBDA-4D2B-878A-FDE7BEA53F7B}" srcId="{B7690792-EFEF-4127-8800-4DF4A3F559C0}" destId="{6FDCEF5D-8540-4B6E-85E4-466693530563}" srcOrd="2" destOrd="0" parTransId="{A2BC997E-6348-4E76-A33F-54DEA5FB3F5B}" sibTransId="{29E2315F-AC1F-4C2E-8F87-18635F1FBFA8}"/>
    <dgm:cxn modelId="{2F2B00ED-4B53-48F2-AE8F-E79A628E618B}" srcId="{B7690792-EFEF-4127-8800-4DF4A3F559C0}" destId="{9CB19A74-F02A-47C0-8FFF-993FA5C9A1FC}" srcOrd="0" destOrd="0" parTransId="{C9F5EBB8-43EB-4D11-8C3A-E99D0BBF4FA3}" sibTransId="{3E7B7DDC-EDFA-4479-B2E7-FFA3BB0DEE69}"/>
    <dgm:cxn modelId="{4B46DC98-2B63-425C-B0CD-D3DB0D980F37}" type="presParOf" srcId="{1288C35E-F258-4854-A42D-CE158F41FF43}" destId="{85BA50F9-5985-4EA0-BA3F-3854F16E6093}" srcOrd="0" destOrd="0" presId="urn:microsoft.com/office/officeart/2009/layout/CircleArrowProcess"/>
    <dgm:cxn modelId="{825FA25C-5528-4403-8F54-AAFC0E748DF0}" type="presParOf" srcId="{85BA50F9-5985-4EA0-BA3F-3854F16E6093}" destId="{11FFC9C8-7F12-4850-8D52-AE49C6DC858C}" srcOrd="0" destOrd="0" presId="urn:microsoft.com/office/officeart/2009/layout/CircleArrowProcess"/>
    <dgm:cxn modelId="{02E15CF9-C59F-4FAA-A644-C58995886B0E}" type="presParOf" srcId="{1288C35E-F258-4854-A42D-CE158F41FF43}" destId="{62E94F81-32D8-43E6-8B30-C668627B4FAE}" srcOrd="1" destOrd="0" presId="urn:microsoft.com/office/officeart/2009/layout/CircleArrowProcess"/>
    <dgm:cxn modelId="{3E06661C-CBCB-4F28-9FCD-4C226FFF347A}" type="presParOf" srcId="{1288C35E-F258-4854-A42D-CE158F41FF43}" destId="{CE50237B-24F6-4DD7-885C-328F8F1752ED}" srcOrd="2" destOrd="0" presId="urn:microsoft.com/office/officeart/2009/layout/CircleArrowProcess"/>
    <dgm:cxn modelId="{40E67E81-EDA4-4DBE-B584-192DEB74D8D3}" type="presParOf" srcId="{CE50237B-24F6-4DD7-885C-328F8F1752ED}" destId="{82681080-BF3B-4C2F-B843-C933AC14ABE4}" srcOrd="0" destOrd="0" presId="urn:microsoft.com/office/officeart/2009/layout/CircleArrowProcess"/>
    <dgm:cxn modelId="{5990E93A-78A3-48DD-A5D9-03F1A2322288}" type="presParOf" srcId="{1288C35E-F258-4854-A42D-CE158F41FF43}" destId="{48DAB746-AF89-4B77-88E2-71D4D8D315B4}" srcOrd="3" destOrd="0" presId="urn:microsoft.com/office/officeart/2009/layout/CircleArrowProcess"/>
    <dgm:cxn modelId="{DD7CE966-744E-46EF-B8BA-7721C582E887}" type="presParOf" srcId="{1288C35E-F258-4854-A42D-CE158F41FF43}" destId="{E168898B-EF0F-405E-9E09-F299FC8A8D64}" srcOrd="4" destOrd="0" presId="urn:microsoft.com/office/officeart/2009/layout/CircleArrowProcess"/>
    <dgm:cxn modelId="{4786C636-0953-48F1-8B67-847695FE874C}" type="presParOf" srcId="{E168898B-EF0F-405E-9E09-F299FC8A8D64}" destId="{FFC52ACC-FE35-4467-97EC-08CB79A4D887}" srcOrd="0" destOrd="0" presId="urn:microsoft.com/office/officeart/2009/layout/CircleArrowProcess"/>
    <dgm:cxn modelId="{50AC5266-17CB-4998-8AB3-08940FC80465}" type="presParOf" srcId="{1288C35E-F258-4854-A42D-CE158F41FF43}" destId="{535BAE73-3AEF-4BE1-85D3-2CB36EDE848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6B054E-1D9F-44A5-89A9-D0939B5E7CF5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7F22644A-9BA3-4CAF-AD8D-90D120F19A46}">
      <dgm:prSet phldrT="[Tekst]"/>
      <dgm:spPr>
        <a:solidFill>
          <a:schemeClr val="bg2">
            <a:lumMod val="90000"/>
            <a:alpha val="90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nl-BE" dirty="0"/>
            <a:t>Minder armoede</a:t>
          </a:r>
        </a:p>
      </dgm:t>
    </dgm:pt>
    <dgm:pt modelId="{CA1DECB8-21B5-465B-B658-6092C6C26EDA}" type="parTrans" cxnId="{DE800D67-3968-4DC6-A858-43288FCBBBE0}">
      <dgm:prSet/>
      <dgm:spPr/>
      <dgm:t>
        <a:bodyPr/>
        <a:lstStyle/>
        <a:p>
          <a:endParaRPr lang="nl-BE"/>
        </a:p>
      </dgm:t>
    </dgm:pt>
    <dgm:pt modelId="{B62D6003-233C-4D58-96CD-F5A01C0B3617}" type="sibTrans" cxnId="{DE800D67-3968-4DC6-A858-43288FCBBBE0}">
      <dgm:prSet/>
      <dgm:spPr/>
      <dgm:t>
        <a:bodyPr/>
        <a:lstStyle/>
        <a:p>
          <a:endParaRPr lang="nl-BE"/>
        </a:p>
      </dgm:t>
    </dgm:pt>
    <dgm:pt modelId="{81C44C7F-C334-40F4-96D2-061A603F8F83}">
      <dgm:prSet phldrT="[Tekst]"/>
      <dgm:spPr>
        <a:solidFill>
          <a:schemeClr val="bg2">
            <a:lumMod val="90000"/>
            <a:alpha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nl-BE" dirty="0"/>
            <a:t>werk</a:t>
          </a:r>
        </a:p>
      </dgm:t>
    </dgm:pt>
    <dgm:pt modelId="{79C9A1BD-177A-4B80-8669-C47096CC48E0}" type="parTrans" cxnId="{99A60311-9ACD-4AB9-8EEF-A197BF70EFD4}">
      <dgm:prSet/>
      <dgm:spPr/>
      <dgm:t>
        <a:bodyPr/>
        <a:lstStyle/>
        <a:p>
          <a:endParaRPr lang="nl-BE"/>
        </a:p>
      </dgm:t>
    </dgm:pt>
    <dgm:pt modelId="{8F600A65-6A85-4B99-99AD-E38DBCA1F5A3}" type="sibTrans" cxnId="{99A60311-9ACD-4AB9-8EEF-A197BF70EFD4}">
      <dgm:prSet/>
      <dgm:spPr/>
      <dgm:t>
        <a:bodyPr/>
        <a:lstStyle/>
        <a:p>
          <a:endParaRPr lang="nl-BE"/>
        </a:p>
      </dgm:t>
    </dgm:pt>
    <dgm:pt modelId="{EEE48FDA-9551-4705-A4B4-4EC2CF45CE6C}">
      <dgm:prSet phldrT="[Tekst]"/>
      <dgm:spPr>
        <a:solidFill>
          <a:schemeClr val="bg2">
            <a:lumMod val="90000"/>
            <a:alpha val="90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nl-BE" dirty="0"/>
            <a:t>geld</a:t>
          </a:r>
        </a:p>
      </dgm:t>
    </dgm:pt>
    <dgm:pt modelId="{CF33F377-5471-4AFA-9625-F198BB6A1674}" type="parTrans" cxnId="{F9284A40-1EEC-4F08-A379-9179EEC49416}">
      <dgm:prSet/>
      <dgm:spPr/>
      <dgm:t>
        <a:bodyPr/>
        <a:lstStyle/>
        <a:p>
          <a:endParaRPr lang="nl-BE"/>
        </a:p>
      </dgm:t>
    </dgm:pt>
    <dgm:pt modelId="{8C792360-6062-4146-8F10-5B9C27418812}" type="sibTrans" cxnId="{F9284A40-1EEC-4F08-A379-9179EEC49416}">
      <dgm:prSet/>
      <dgm:spPr/>
      <dgm:t>
        <a:bodyPr/>
        <a:lstStyle/>
        <a:p>
          <a:endParaRPr lang="nl-BE"/>
        </a:p>
      </dgm:t>
    </dgm:pt>
    <dgm:pt modelId="{A6433F35-70A0-4D1E-8E61-B5121D3DDADD}" type="pres">
      <dgm:prSet presAssocID="{B56B054E-1D9F-44A5-89A9-D0939B5E7CF5}" presName="compositeShape" presStyleCnt="0">
        <dgm:presLayoutVars>
          <dgm:dir/>
          <dgm:resizeHandles/>
        </dgm:presLayoutVars>
      </dgm:prSet>
      <dgm:spPr/>
    </dgm:pt>
    <dgm:pt modelId="{63CBE1A4-B2E3-4215-AD8B-3110768F88AC}" type="pres">
      <dgm:prSet presAssocID="{B56B054E-1D9F-44A5-89A9-D0939B5E7CF5}" presName="pyramid" presStyleLbl="node1" presStyleIdx="0" presStyleCnt="1" custScaleX="100139" custScaleY="97569" custLinFactNeighborX="1111" custLinFactNeighborY="-344"/>
      <dgm:spPr>
        <a:solidFill>
          <a:schemeClr val="bg2">
            <a:lumMod val="90000"/>
          </a:schemeClr>
        </a:solidFill>
        <a:ln>
          <a:solidFill>
            <a:schemeClr val="bg2">
              <a:lumMod val="75000"/>
            </a:schemeClr>
          </a:solidFill>
        </a:ln>
      </dgm:spPr>
    </dgm:pt>
    <dgm:pt modelId="{04CB1855-4C4E-4826-9335-44B1CAC5F7BA}" type="pres">
      <dgm:prSet presAssocID="{B56B054E-1D9F-44A5-89A9-D0939B5E7CF5}" presName="theList" presStyleCnt="0"/>
      <dgm:spPr/>
    </dgm:pt>
    <dgm:pt modelId="{E579F5DB-362F-46EB-88DE-C236F45696AE}" type="pres">
      <dgm:prSet presAssocID="{7F22644A-9BA3-4CAF-AD8D-90D120F19A46}" presName="aNode" presStyleLbl="fgAcc1" presStyleIdx="0" presStyleCnt="3" custScaleX="26504" custScaleY="38607" custLinFactY="-21095" custLinFactNeighborX="-48268" custLinFactNeighborY="-100000">
        <dgm:presLayoutVars>
          <dgm:bulletEnabled val="1"/>
        </dgm:presLayoutVars>
      </dgm:prSet>
      <dgm:spPr/>
    </dgm:pt>
    <dgm:pt modelId="{D538AB99-52A9-430E-8E12-69C4307F1B31}" type="pres">
      <dgm:prSet presAssocID="{7F22644A-9BA3-4CAF-AD8D-90D120F19A46}" presName="aSpace" presStyleCnt="0"/>
      <dgm:spPr/>
    </dgm:pt>
    <dgm:pt modelId="{F9C67721-4CA0-402E-9648-210AD0039AB9}" type="pres">
      <dgm:prSet presAssocID="{81C44C7F-C334-40F4-96D2-061A603F8F83}" presName="aNode" presStyleLbl="fgAcc1" presStyleIdx="1" presStyleCnt="3" custScaleX="44983" custScaleY="72317" custLinFactX="-51110" custLinFactY="100000" custLinFactNeighborX="-100000" custLinFactNeighborY="145762">
        <dgm:presLayoutVars>
          <dgm:bulletEnabled val="1"/>
        </dgm:presLayoutVars>
      </dgm:prSet>
      <dgm:spPr/>
    </dgm:pt>
    <dgm:pt modelId="{0F0641DB-27C6-43BE-A726-3B2C3FA89068}" type="pres">
      <dgm:prSet presAssocID="{81C44C7F-C334-40F4-96D2-061A603F8F83}" presName="aSpace" presStyleCnt="0"/>
      <dgm:spPr/>
    </dgm:pt>
    <dgm:pt modelId="{AD25F39E-BBEC-4A2B-B80A-5C767635E24E}" type="pres">
      <dgm:prSet presAssocID="{EEE48FDA-9551-4705-A4B4-4EC2CF45CE6C}" presName="aNode" presStyleLbl="fgAcc1" presStyleIdx="2" presStyleCnt="3" custScaleX="52642" custScaleY="67401" custLinFactY="21559" custLinFactNeighborX="58345" custLinFactNeighborY="100000">
        <dgm:presLayoutVars>
          <dgm:bulletEnabled val="1"/>
        </dgm:presLayoutVars>
      </dgm:prSet>
      <dgm:spPr/>
    </dgm:pt>
    <dgm:pt modelId="{2359E26C-5878-4EF0-ABFD-D0131A2C84F8}" type="pres">
      <dgm:prSet presAssocID="{EEE48FDA-9551-4705-A4B4-4EC2CF45CE6C}" presName="aSpace" presStyleCnt="0"/>
      <dgm:spPr/>
    </dgm:pt>
  </dgm:ptLst>
  <dgm:cxnLst>
    <dgm:cxn modelId="{99A60311-9ACD-4AB9-8EEF-A197BF70EFD4}" srcId="{B56B054E-1D9F-44A5-89A9-D0939B5E7CF5}" destId="{81C44C7F-C334-40F4-96D2-061A603F8F83}" srcOrd="1" destOrd="0" parTransId="{79C9A1BD-177A-4B80-8669-C47096CC48E0}" sibTransId="{8F600A65-6A85-4B99-99AD-E38DBCA1F5A3}"/>
    <dgm:cxn modelId="{FAB05221-B66E-41C5-8C97-BC5DAE534013}" type="presOf" srcId="{EEE48FDA-9551-4705-A4B4-4EC2CF45CE6C}" destId="{AD25F39E-BBEC-4A2B-B80A-5C767635E24E}" srcOrd="0" destOrd="0" presId="urn:microsoft.com/office/officeart/2005/8/layout/pyramid2"/>
    <dgm:cxn modelId="{D5FD733A-6244-4E37-AF42-A0B66C28B696}" type="presOf" srcId="{7F22644A-9BA3-4CAF-AD8D-90D120F19A46}" destId="{E579F5DB-362F-46EB-88DE-C236F45696AE}" srcOrd="0" destOrd="0" presId="urn:microsoft.com/office/officeart/2005/8/layout/pyramid2"/>
    <dgm:cxn modelId="{F9284A40-1EEC-4F08-A379-9179EEC49416}" srcId="{B56B054E-1D9F-44A5-89A9-D0939B5E7CF5}" destId="{EEE48FDA-9551-4705-A4B4-4EC2CF45CE6C}" srcOrd="2" destOrd="0" parTransId="{CF33F377-5471-4AFA-9625-F198BB6A1674}" sibTransId="{8C792360-6062-4146-8F10-5B9C27418812}"/>
    <dgm:cxn modelId="{DE800D67-3968-4DC6-A858-43288FCBBBE0}" srcId="{B56B054E-1D9F-44A5-89A9-D0939B5E7CF5}" destId="{7F22644A-9BA3-4CAF-AD8D-90D120F19A46}" srcOrd="0" destOrd="0" parTransId="{CA1DECB8-21B5-465B-B658-6092C6C26EDA}" sibTransId="{B62D6003-233C-4D58-96CD-F5A01C0B3617}"/>
    <dgm:cxn modelId="{10317AA6-2EFB-4669-B48F-4D7A1F077C16}" type="presOf" srcId="{B56B054E-1D9F-44A5-89A9-D0939B5E7CF5}" destId="{A6433F35-70A0-4D1E-8E61-B5121D3DDADD}" srcOrd="0" destOrd="0" presId="urn:microsoft.com/office/officeart/2005/8/layout/pyramid2"/>
    <dgm:cxn modelId="{85C49EBC-1FA8-4DAA-92C0-8EE06258DD92}" type="presOf" srcId="{81C44C7F-C334-40F4-96D2-061A603F8F83}" destId="{F9C67721-4CA0-402E-9648-210AD0039AB9}" srcOrd="0" destOrd="0" presId="urn:microsoft.com/office/officeart/2005/8/layout/pyramid2"/>
    <dgm:cxn modelId="{5D5190EB-79DE-41BB-95FD-C80DA2734799}" type="presParOf" srcId="{A6433F35-70A0-4D1E-8E61-B5121D3DDADD}" destId="{63CBE1A4-B2E3-4215-AD8B-3110768F88AC}" srcOrd="0" destOrd="0" presId="urn:microsoft.com/office/officeart/2005/8/layout/pyramid2"/>
    <dgm:cxn modelId="{3236CF70-8DE2-4365-99AE-D40C006603EB}" type="presParOf" srcId="{A6433F35-70A0-4D1E-8E61-B5121D3DDADD}" destId="{04CB1855-4C4E-4826-9335-44B1CAC5F7BA}" srcOrd="1" destOrd="0" presId="urn:microsoft.com/office/officeart/2005/8/layout/pyramid2"/>
    <dgm:cxn modelId="{1E6A4569-633D-4E8F-9B8A-91C7C9435305}" type="presParOf" srcId="{04CB1855-4C4E-4826-9335-44B1CAC5F7BA}" destId="{E579F5DB-362F-46EB-88DE-C236F45696AE}" srcOrd="0" destOrd="0" presId="urn:microsoft.com/office/officeart/2005/8/layout/pyramid2"/>
    <dgm:cxn modelId="{DDA97A79-DB7D-4528-8DD7-99913C37FB21}" type="presParOf" srcId="{04CB1855-4C4E-4826-9335-44B1CAC5F7BA}" destId="{D538AB99-52A9-430E-8E12-69C4307F1B31}" srcOrd="1" destOrd="0" presId="urn:microsoft.com/office/officeart/2005/8/layout/pyramid2"/>
    <dgm:cxn modelId="{5F05BE01-02FF-4208-97CB-8C5B031599B8}" type="presParOf" srcId="{04CB1855-4C4E-4826-9335-44B1CAC5F7BA}" destId="{F9C67721-4CA0-402E-9648-210AD0039AB9}" srcOrd="2" destOrd="0" presId="urn:microsoft.com/office/officeart/2005/8/layout/pyramid2"/>
    <dgm:cxn modelId="{03400783-67F7-44C0-ABE7-B859FDEE5B28}" type="presParOf" srcId="{04CB1855-4C4E-4826-9335-44B1CAC5F7BA}" destId="{0F0641DB-27C6-43BE-A726-3B2C3FA89068}" srcOrd="3" destOrd="0" presId="urn:microsoft.com/office/officeart/2005/8/layout/pyramid2"/>
    <dgm:cxn modelId="{4B425EE1-54B1-4A80-853D-6B17F9C786E4}" type="presParOf" srcId="{04CB1855-4C4E-4826-9335-44B1CAC5F7BA}" destId="{AD25F39E-BBEC-4A2B-B80A-5C767635E24E}" srcOrd="4" destOrd="0" presId="urn:microsoft.com/office/officeart/2005/8/layout/pyramid2"/>
    <dgm:cxn modelId="{DB4EB8BA-37B4-49CD-8B43-A22ABA1A9EBB}" type="presParOf" srcId="{04CB1855-4C4E-4826-9335-44B1CAC5F7BA}" destId="{2359E26C-5878-4EF0-ABFD-D0131A2C84F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6B054E-1D9F-44A5-89A9-D0939B5E7CF5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7F22644A-9BA3-4CAF-AD8D-90D120F19A46}">
      <dgm:prSet phldrT="[Tekst]"/>
      <dgm:spPr>
        <a:solidFill>
          <a:schemeClr val="bg2">
            <a:lumMod val="90000"/>
            <a:alpha val="90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nl-BE" dirty="0"/>
            <a:t>Minder armoede</a:t>
          </a:r>
        </a:p>
      </dgm:t>
    </dgm:pt>
    <dgm:pt modelId="{CA1DECB8-21B5-465B-B658-6092C6C26EDA}" type="parTrans" cxnId="{DE800D67-3968-4DC6-A858-43288FCBBBE0}">
      <dgm:prSet/>
      <dgm:spPr/>
      <dgm:t>
        <a:bodyPr/>
        <a:lstStyle/>
        <a:p>
          <a:endParaRPr lang="nl-BE"/>
        </a:p>
      </dgm:t>
    </dgm:pt>
    <dgm:pt modelId="{B62D6003-233C-4D58-96CD-F5A01C0B3617}" type="sibTrans" cxnId="{DE800D67-3968-4DC6-A858-43288FCBBBE0}">
      <dgm:prSet/>
      <dgm:spPr/>
      <dgm:t>
        <a:bodyPr/>
        <a:lstStyle/>
        <a:p>
          <a:endParaRPr lang="nl-BE"/>
        </a:p>
      </dgm:t>
    </dgm:pt>
    <dgm:pt modelId="{81C44C7F-C334-40F4-96D2-061A603F8F83}">
      <dgm:prSet phldrT="[Tekst]"/>
      <dgm:spPr>
        <a:solidFill>
          <a:schemeClr val="bg2">
            <a:lumMod val="90000"/>
            <a:alpha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nl-BE" dirty="0"/>
            <a:t>werk</a:t>
          </a:r>
        </a:p>
      </dgm:t>
    </dgm:pt>
    <dgm:pt modelId="{79C9A1BD-177A-4B80-8669-C47096CC48E0}" type="parTrans" cxnId="{99A60311-9ACD-4AB9-8EEF-A197BF70EFD4}">
      <dgm:prSet/>
      <dgm:spPr/>
      <dgm:t>
        <a:bodyPr/>
        <a:lstStyle/>
        <a:p>
          <a:endParaRPr lang="nl-BE"/>
        </a:p>
      </dgm:t>
    </dgm:pt>
    <dgm:pt modelId="{8F600A65-6A85-4B99-99AD-E38DBCA1F5A3}" type="sibTrans" cxnId="{99A60311-9ACD-4AB9-8EEF-A197BF70EFD4}">
      <dgm:prSet/>
      <dgm:spPr/>
      <dgm:t>
        <a:bodyPr/>
        <a:lstStyle/>
        <a:p>
          <a:endParaRPr lang="nl-BE"/>
        </a:p>
      </dgm:t>
    </dgm:pt>
    <dgm:pt modelId="{EEE48FDA-9551-4705-A4B4-4EC2CF45CE6C}">
      <dgm:prSet phldrT="[Tekst]"/>
      <dgm:spPr>
        <a:solidFill>
          <a:schemeClr val="bg2">
            <a:lumMod val="90000"/>
            <a:alpha val="90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nl-BE" dirty="0"/>
            <a:t>geld</a:t>
          </a:r>
        </a:p>
      </dgm:t>
    </dgm:pt>
    <dgm:pt modelId="{CF33F377-5471-4AFA-9625-F198BB6A1674}" type="parTrans" cxnId="{F9284A40-1EEC-4F08-A379-9179EEC49416}">
      <dgm:prSet/>
      <dgm:spPr/>
      <dgm:t>
        <a:bodyPr/>
        <a:lstStyle/>
        <a:p>
          <a:endParaRPr lang="nl-BE"/>
        </a:p>
      </dgm:t>
    </dgm:pt>
    <dgm:pt modelId="{8C792360-6062-4146-8F10-5B9C27418812}" type="sibTrans" cxnId="{F9284A40-1EEC-4F08-A379-9179EEC49416}">
      <dgm:prSet/>
      <dgm:spPr/>
      <dgm:t>
        <a:bodyPr/>
        <a:lstStyle/>
        <a:p>
          <a:endParaRPr lang="nl-BE"/>
        </a:p>
      </dgm:t>
    </dgm:pt>
    <dgm:pt modelId="{A6433F35-70A0-4D1E-8E61-B5121D3DDADD}" type="pres">
      <dgm:prSet presAssocID="{B56B054E-1D9F-44A5-89A9-D0939B5E7CF5}" presName="compositeShape" presStyleCnt="0">
        <dgm:presLayoutVars>
          <dgm:dir/>
          <dgm:resizeHandles/>
        </dgm:presLayoutVars>
      </dgm:prSet>
      <dgm:spPr/>
    </dgm:pt>
    <dgm:pt modelId="{63CBE1A4-B2E3-4215-AD8B-3110768F88AC}" type="pres">
      <dgm:prSet presAssocID="{B56B054E-1D9F-44A5-89A9-D0939B5E7CF5}" presName="pyramid" presStyleLbl="node1" presStyleIdx="0" presStyleCnt="1" custScaleX="100139" custScaleY="97569" custLinFactNeighborX="1111" custLinFactNeighborY="-344"/>
      <dgm:spPr>
        <a:solidFill>
          <a:schemeClr val="bg2">
            <a:lumMod val="90000"/>
          </a:schemeClr>
        </a:solidFill>
        <a:ln>
          <a:solidFill>
            <a:schemeClr val="bg2">
              <a:lumMod val="75000"/>
            </a:schemeClr>
          </a:solidFill>
        </a:ln>
      </dgm:spPr>
    </dgm:pt>
    <dgm:pt modelId="{04CB1855-4C4E-4826-9335-44B1CAC5F7BA}" type="pres">
      <dgm:prSet presAssocID="{B56B054E-1D9F-44A5-89A9-D0939B5E7CF5}" presName="theList" presStyleCnt="0"/>
      <dgm:spPr/>
    </dgm:pt>
    <dgm:pt modelId="{E579F5DB-362F-46EB-88DE-C236F45696AE}" type="pres">
      <dgm:prSet presAssocID="{7F22644A-9BA3-4CAF-AD8D-90D120F19A46}" presName="aNode" presStyleLbl="fgAcc1" presStyleIdx="0" presStyleCnt="3" custScaleX="26504" custScaleY="38607" custLinFactY="-21095" custLinFactNeighborX="-48268" custLinFactNeighborY="-100000">
        <dgm:presLayoutVars>
          <dgm:bulletEnabled val="1"/>
        </dgm:presLayoutVars>
      </dgm:prSet>
      <dgm:spPr/>
    </dgm:pt>
    <dgm:pt modelId="{D538AB99-52A9-430E-8E12-69C4307F1B31}" type="pres">
      <dgm:prSet presAssocID="{7F22644A-9BA3-4CAF-AD8D-90D120F19A46}" presName="aSpace" presStyleCnt="0"/>
      <dgm:spPr/>
    </dgm:pt>
    <dgm:pt modelId="{F9C67721-4CA0-402E-9648-210AD0039AB9}" type="pres">
      <dgm:prSet presAssocID="{81C44C7F-C334-40F4-96D2-061A603F8F83}" presName="aNode" presStyleLbl="fgAcc1" presStyleIdx="1" presStyleCnt="3" custScaleX="44983" custScaleY="72317" custLinFactX="-51110" custLinFactY="100000" custLinFactNeighborX="-100000" custLinFactNeighborY="145762">
        <dgm:presLayoutVars>
          <dgm:bulletEnabled val="1"/>
        </dgm:presLayoutVars>
      </dgm:prSet>
      <dgm:spPr/>
    </dgm:pt>
    <dgm:pt modelId="{0F0641DB-27C6-43BE-A726-3B2C3FA89068}" type="pres">
      <dgm:prSet presAssocID="{81C44C7F-C334-40F4-96D2-061A603F8F83}" presName="aSpace" presStyleCnt="0"/>
      <dgm:spPr/>
    </dgm:pt>
    <dgm:pt modelId="{AD25F39E-BBEC-4A2B-B80A-5C767635E24E}" type="pres">
      <dgm:prSet presAssocID="{EEE48FDA-9551-4705-A4B4-4EC2CF45CE6C}" presName="aNode" presStyleLbl="fgAcc1" presStyleIdx="2" presStyleCnt="3" custScaleX="52642" custScaleY="67401" custLinFactY="21559" custLinFactNeighborX="58345" custLinFactNeighborY="100000">
        <dgm:presLayoutVars>
          <dgm:bulletEnabled val="1"/>
        </dgm:presLayoutVars>
      </dgm:prSet>
      <dgm:spPr/>
    </dgm:pt>
    <dgm:pt modelId="{2359E26C-5878-4EF0-ABFD-D0131A2C84F8}" type="pres">
      <dgm:prSet presAssocID="{EEE48FDA-9551-4705-A4B4-4EC2CF45CE6C}" presName="aSpace" presStyleCnt="0"/>
      <dgm:spPr/>
    </dgm:pt>
  </dgm:ptLst>
  <dgm:cxnLst>
    <dgm:cxn modelId="{99A60311-9ACD-4AB9-8EEF-A197BF70EFD4}" srcId="{B56B054E-1D9F-44A5-89A9-D0939B5E7CF5}" destId="{81C44C7F-C334-40F4-96D2-061A603F8F83}" srcOrd="1" destOrd="0" parTransId="{79C9A1BD-177A-4B80-8669-C47096CC48E0}" sibTransId="{8F600A65-6A85-4B99-99AD-E38DBCA1F5A3}"/>
    <dgm:cxn modelId="{FAB05221-B66E-41C5-8C97-BC5DAE534013}" type="presOf" srcId="{EEE48FDA-9551-4705-A4B4-4EC2CF45CE6C}" destId="{AD25F39E-BBEC-4A2B-B80A-5C767635E24E}" srcOrd="0" destOrd="0" presId="urn:microsoft.com/office/officeart/2005/8/layout/pyramid2"/>
    <dgm:cxn modelId="{D5FD733A-6244-4E37-AF42-A0B66C28B696}" type="presOf" srcId="{7F22644A-9BA3-4CAF-AD8D-90D120F19A46}" destId="{E579F5DB-362F-46EB-88DE-C236F45696AE}" srcOrd="0" destOrd="0" presId="urn:microsoft.com/office/officeart/2005/8/layout/pyramid2"/>
    <dgm:cxn modelId="{F9284A40-1EEC-4F08-A379-9179EEC49416}" srcId="{B56B054E-1D9F-44A5-89A9-D0939B5E7CF5}" destId="{EEE48FDA-9551-4705-A4B4-4EC2CF45CE6C}" srcOrd="2" destOrd="0" parTransId="{CF33F377-5471-4AFA-9625-F198BB6A1674}" sibTransId="{8C792360-6062-4146-8F10-5B9C27418812}"/>
    <dgm:cxn modelId="{DE800D67-3968-4DC6-A858-43288FCBBBE0}" srcId="{B56B054E-1D9F-44A5-89A9-D0939B5E7CF5}" destId="{7F22644A-9BA3-4CAF-AD8D-90D120F19A46}" srcOrd="0" destOrd="0" parTransId="{CA1DECB8-21B5-465B-B658-6092C6C26EDA}" sibTransId="{B62D6003-233C-4D58-96CD-F5A01C0B3617}"/>
    <dgm:cxn modelId="{10317AA6-2EFB-4669-B48F-4D7A1F077C16}" type="presOf" srcId="{B56B054E-1D9F-44A5-89A9-D0939B5E7CF5}" destId="{A6433F35-70A0-4D1E-8E61-B5121D3DDADD}" srcOrd="0" destOrd="0" presId="urn:microsoft.com/office/officeart/2005/8/layout/pyramid2"/>
    <dgm:cxn modelId="{85C49EBC-1FA8-4DAA-92C0-8EE06258DD92}" type="presOf" srcId="{81C44C7F-C334-40F4-96D2-061A603F8F83}" destId="{F9C67721-4CA0-402E-9648-210AD0039AB9}" srcOrd="0" destOrd="0" presId="urn:microsoft.com/office/officeart/2005/8/layout/pyramid2"/>
    <dgm:cxn modelId="{5D5190EB-79DE-41BB-95FD-C80DA2734799}" type="presParOf" srcId="{A6433F35-70A0-4D1E-8E61-B5121D3DDADD}" destId="{63CBE1A4-B2E3-4215-AD8B-3110768F88AC}" srcOrd="0" destOrd="0" presId="urn:microsoft.com/office/officeart/2005/8/layout/pyramid2"/>
    <dgm:cxn modelId="{3236CF70-8DE2-4365-99AE-D40C006603EB}" type="presParOf" srcId="{A6433F35-70A0-4D1E-8E61-B5121D3DDADD}" destId="{04CB1855-4C4E-4826-9335-44B1CAC5F7BA}" srcOrd="1" destOrd="0" presId="urn:microsoft.com/office/officeart/2005/8/layout/pyramid2"/>
    <dgm:cxn modelId="{1E6A4569-633D-4E8F-9B8A-91C7C9435305}" type="presParOf" srcId="{04CB1855-4C4E-4826-9335-44B1CAC5F7BA}" destId="{E579F5DB-362F-46EB-88DE-C236F45696AE}" srcOrd="0" destOrd="0" presId="urn:microsoft.com/office/officeart/2005/8/layout/pyramid2"/>
    <dgm:cxn modelId="{DDA97A79-DB7D-4528-8DD7-99913C37FB21}" type="presParOf" srcId="{04CB1855-4C4E-4826-9335-44B1CAC5F7BA}" destId="{D538AB99-52A9-430E-8E12-69C4307F1B31}" srcOrd="1" destOrd="0" presId="urn:microsoft.com/office/officeart/2005/8/layout/pyramid2"/>
    <dgm:cxn modelId="{5F05BE01-02FF-4208-97CB-8C5B031599B8}" type="presParOf" srcId="{04CB1855-4C4E-4826-9335-44B1CAC5F7BA}" destId="{F9C67721-4CA0-402E-9648-210AD0039AB9}" srcOrd="2" destOrd="0" presId="urn:microsoft.com/office/officeart/2005/8/layout/pyramid2"/>
    <dgm:cxn modelId="{03400783-67F7-44C0-ABE7-B859FDEE5B28}" type="presParOf" srcId="{04CB1855-4C4E-4826-9335-44B1CAC5F7BA}" destId="{0F0641DB-27C6-43BE-A726-3B2C3FA89068}" srcOrd="3" destOrd="0" presId="urn:microsoft.com/office/officeart/2005/8/layout/pyramid2"/>
    <dgm:cxn modelId="{4B425EE1-54B1-4A80-853D-6B17F9C786E4}" type="presParOf" srcId="{04CB1855-4C4E-4826-9335-44B1CAC5F7BA}" destId="{AD25F39E-BBEC-4A2B-B80A-5C767635E24E}" srcOrd="4" destOrd="0" presId="urn:microsoft.com/office/officeart/2005/8/layout/pyramid2"/>
    <dgm:cxn modelId="{DB4EB8BA-37B4-49CD-8B43-A22ABA1A9EBB}" type="presParOf" srcId="{04CB1855-4C4E-4826-9335-44B1CAC5F7BA}" destId="{2359E26C-5878-4EF0-ABFD-D0131A2C84F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FC9C8-7F12-4850-8D52-AE49C6DC858C}">
      <dsp:nvSpPr>
        <dsp:cNvPr id="0" name=""/>
        <dsp:cNvSpPr/>
      </dsp:nvSpPr>
      <dsp:spPr>
        <a:xfrm>
          <a:off x="3703673" y="0"/>
          <a:ext cx="3258763" cy="209473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94F81-32D8-43E6-8B30-C668627B4FAE}">
      <dsp:nvSpPr>
        <dsp:cNvPr id="0" name=""/>
        <dsp:cNvSpPr/>
      </dsp:nvSpPr>
      <dsp:spPr>
        <a:xfrm>
          <a:off x="4748782" y="756262"/>
          <a:ext cx="1163826" cy="58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werk</a:t>
          </a:r>
        </a:p>
      </dsp:txBody>
      <dsp:txXfrm>
        <a:off x="4748782" y="756262"/>
        <a:ext cx="1163826" cy="581773"/>
      </dsp:txXfrm>
    </dsp:sp>
    <dsp:sp modelId="{82681080-BF3B-4C2F-B843-C933AC14ABE4}">
      <dsp:nvSpPr>
        <dsp:cNvPr id="0" name=""/>
        <dsp:cNvSpPr/>
      </dsp:nvSpPr>
      <dsp:spPr>
        <a:xfrm>
          <a:off x="2884492" y="1173101"/>
          <a:ext cx="3550808" cy="209473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AB746-AF89-4B77-88E2-71D4D8D315B4}">
      <dsp:nvSpPr>
        <dsp:cNvPr id="0" name=""/>
        <dsp:cNvSpPr/>
      </dsp:nvSpPr>
      <dsp:spPr>
        <a:xfrm>
          <a:off x="4169426" y="1966804"/>
          <a:ext cx="1163826" cy="58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geld</a:t>
          </a:r>
        </a:p>
      </dsp:txBody>
      <dsp:txXfrm>
        <a:off x="4169426" y="1966804"/>
        <a:ext cx="1163826" cy="581773"/>
      </dsp:txXfrm>
    </dsp:sp>
    <dsp:sp modelId="{FFC52ACC-FE35-4467-97EC-08CB79A4D887}">
      <dsp:nvSpPr>
        <dsp:cNvPr id="0" name=""/>
        <dsp:cNvSpPr/>
      </dsp:nvSpPr>
      <dsp:spPr>
        <a:xfrm>
          <a:off x="3129592" y="2551189"/>
          <a:ext cx="4410072" cy="180014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BAE73-3AEF-4BE1-85D3-2CB36EDE8485}">
      <dsp:nvSpPr>
        <dsp:cNvPr id="0" name=""/>
        <dsp:cNvSpPr/>
      </dsp:nvSpPr>
      <dsp:spPr>
        <a:xfrm>
          <a:off x="4261018" y="3179087"/>
          <a:ext cx="2144862" cy="58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“</a:t>
          </a:r>
          <a:r>
            <a:rPr lang="nl-BE" sz="1600" kern="1200" dirty="0" err="1"/>
            <a:t>Deproletarisering</a:t>
          </a:r>
          <a:r>
            <a:rPr lang="nl-BE" sz="1600" kern="1200" dirty="0"/>
            <a:t>”</a:t>
          </a:r>
        </a:p>
      </dsp:txBody>
      <dsp:txXfrm>
        <a:off x="4261018" y="3179087"/>
        <a:ext cx="2144862" cy="5817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BE1A4-B2E3-4215-AD8B-3110768F88AC}">
      <dsp:nvSpPr>
        <dsp:cNvPr id="0" name=""/>
        <dsp:cNvSpPr/>
      </dsp:nvSpPr>
      <dsp:spPr>
        <a:xfrm>
          <a:off x="2827805" y="42238"/>
          <a:ext cx="4853381" cy="4728823"/>
        </a:xfrm>
        <a:prstGeom prst="triangl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9F5DB-362F-46EB-88DE-C236F45696AE}">
      <dsp:nvSpPr>
        <dsp:cNvPr id="0" name=""/>
        <dsp:cNvSpPr/>
      </dsp:nvSpPr>
      <dsp:spPr>
        <a:xfrm>
          <a:off x="4837733" y="0"/>
          <a:ext cx="834960" cy="692908"/>
        </a:xfrm>
        <a:prstGeom prst="round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Minder armoede</a:t>
          </a:r>
        </a:p>
      </dsp:txBody>
      <dsp:txXfrm>
        <a:off x="4871558" y="33825"/>
        <a:ext cx="767310" cy="625258"/>
      </dsp:txXfrm>
    </dsp:sp>
    <dsp:sp modelId="{F9C67721-4CA0-402E-9648-210AD0039AB9}">
      <dsp:nvSpPr>
        <dsp:cNvPr id="0" name=""/>
        <dsp:cNvSpPr/>
      </dsp:nvSpPr>
      <dsp:spPr>
        <a:xfrm>
          <a:off x="1306808" y="3525577"/>
          <a:ext cx="1417108" cy="1297926"/>
        </a:xfrm>
        <a:prstGeom prst="round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werk</a:t>
          </a:r>
        </a:p>
      </dsp:txBody>
      <dsp:txXfrm>
        <a:off x="1370168" y="3588937"/>
        <a:ext cx="1290388" cy="1171206"/>
      </dsp:txXfrm>
    </dsp:sp>
    <dsp:sp modelId="{AD25F39E-BBEC-4A2B-B80A-5C767635E24E}">
      <dsp:nvSpPr>
        <dsp:cNvPr id="0" name=""/>
        <dsp:cNvSpPr/>
      </dsp:nvSpPr>
      <dsp:spPr>
        <a:xfrm>
          <a:off x="7784668" y="3537347"/>
          <a:ext cx="1658391" cy="1209695"/>
        </a:xfrm>
        <a:prstGeom prst="round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geld</a:t>
          </a:r>
        </a:p>
      </dsp:txBody>
      <dsp:txXfrm>
        <a:off x="7843720" y="3596399"/>
        <a:ext cx="1540287" cy="10915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BE1A4-B2E3-4215-AD8B-3110768F88AC}">
      <dsp:nvSpPr>
        <dsp:cNvPr id="0" name=""/>
        <dsp:cNvSpPr/>
      </dsp:nvSpPr>
      <dsp:spPr>
        <a:xfrm>
          <a:off x="2827805" y="42238"/>
          <a:ext cx="4853381" cy="4728823"/>
        </a:xfrm>
        <a:prstGeom prst="triangl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9F5DB-362F-46EB-88DE-C236F45696AE}">
      <dsp:nvSpPr>
        <dsp:cNvPr id="0" name=""/>
        <dsp:cNvSpPr/>
      </dsp:nvSpPr>
      <dsp:spPr>
        <a:xfrm>
          <a:off x="4837733" y="0"/>
          <a:ext cx="834960" cy="692908"/>
        </a:xfrm>
        <a:prstGeom prst="round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Minder armoede</a:t>
          </a:r>
        </a:p>
      </dsp:txBody>
      <dsp:txXfrm>
        <a:off x="4871558" y="33825"/>
        <a:ext cx="767310" cy="625258"/>
      </dsp:txXfrm>
    </dsp:sp>
    <dsp:sp modelId="{F9C67721-4CA0-402E-9648-210AD0039AB9}">
      <dsp:nvSpPr>
        <dsp:cNvPr id="0" name=""/>
        <dsp:cNvSpPr/>
      </dsp:nvSpPr>
      <dsp:spPr>
        <a:xfrm>
          <a:off x="1306808" y="3525577"/>
          <a:ext cx="1417108" cy="1297926"/>
        </a:xfrm>
        <a:prstGeom prst="round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werk</a:t>
          </a:r>
        </a:p>
      </dsp:txBody>
      <dsp:txXfrm>
        <a:off x="1370168" y="3588937"/>
        <a:ext cx="1290388" cy="1171206"/>
      </dsp:txXfrm>
    </dsp:sp>
    <dsp:sp modelId="{AD25F39E-BBEC-4A2B-B80A-5C767635E24E}">
      <dsp:nvSpPr>
        <dsp:cNvPr id="0" name=""/>
        <dsp:cNvSpPr/>
      </dsp:nvSpPr>
      <dsp:spPr>
        <a:xfrm>
          <a:off x="7784668" y="3537347"/>
          <a:ext cx="1658391" cy="1209695"/>
        </a:xfrm>
        <a:prstGeom prst="round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/>
            <a:t>geld</a:t>
          </a:r>
        </a:p>
      </dsp:txBody>
      <dsp:txXfrm>
        <a:off x="7843720" y="3596399"/>
        <a:ext cx="1540287" cy="10915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07CF8-F303-4BDF-A4BC-316FAA4B0EFF}" type="datetimeFigureOut">
              <a:rPr lang="nl-BE" smtClean="0"/>
              <a:t>14/06/2021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24FC3-E840-4277-B671-7D19A548893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422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BE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9E7CB-B55B-433F-ACF3-9EACF2CD01B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799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9E7CB-B55B-433F-ACF3-9EACF2CD01B5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3668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9E7CB-B55B-433F-ACF3-9EACF2CD01B5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1685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24FC3-E840-4277-B671-7D19A548893B}" type="slidenum">
              <a:rPr lang="nl-BE" smtClean="0"/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5144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24FC3-E840-4277-B671-7D19A548893B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5790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2F2E0D-D9C4-4764-8BCF-CD484A266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9F2A3EC-2481-4A83-AFB8-F6672A43B1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992F45-3A91-4843-9447-F128B8BCC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DCC63-8DDB-4F2F-B1B5-7326F0B4DCC7}" type="datetimeFigureOut">
              <a:rPr lang="nl-BE" smtClean="0"/>
              <a:t>14/06/2021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FF2D91-B4C1-4B96-A2DC-C333440AC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6B594B-D3A2-46D7-97E1-8D8622936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BD6D-C7C8-4755-B8DF-9D06DEAC4D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5439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A5AB3-67BE-4915-812A-8FFAFA36E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3A615A0-D621-4AA9-8FE6-6937E9EA4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860B2C-5B7B-452E-8042-2EE89905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DCC63-8DDB-4F2F-B1B5-7326F0B4DCC7}" type="datetimeFigureOut">
              <a:rPr lang="nl-BE" smtClean="0"/>
              <a:t>14/06/2021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86D1BF-CDF8-4693-81F2-974843C6D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2FF804-BD5E-4EE5-8E26-9A7005020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BD6D-C7C8-4755-B8DF-9D06DEAC4D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5919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936427E-825A-4C9D-8E85-8A17308CC6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4617DF-584F-4795-915D-42BBA09C5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537173-1224-4470-8A83-E4AC0F2C6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DCC63-8DDB-4F2F-B1B5-7326F0B4DCC7}" type="datetimeFigureOut">
              <a:rPr lang="nl-BE" smtClean="0"/>
              <a:t>14/06/2021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5025E6-8770-4DD6-A7BA-29A703087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E4D98A-5776-41DF-BC87-13069EF6B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BD6D-C7C8-4755-B8DF-9D06DEAC4D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096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86CCB0-FEFB-42CE-912C-4065FA042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4D73CF-80F9-4330-A6C1-160A6029E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1AF340-686F-499B-A039-67067BF3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DCC63-8DDB-4F2F-B1B5-7326F0B4DCC7}" type="datetimeFigureOut">
              <a:rPr lang="nl-BE" smtClean="0"/>
              <a:t>14/06/2021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86F5E7-F78A-43A8-AFB7-B7066719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00A691-D1C9-4B24-869F-F34738F4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BD6D-C7C8-4755-B8DF-9D06DEAC4D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663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7A41B9-5910-446E-81AC-97250AD98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8F53ED-7D73-4669-8F38-57FF68517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7EE514-26B9-48A1-A9DB-855B2D9D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DCC63-8DDB-4F2F-B1B5-7326F0B4DCC7}" type="datetimeFigureOut">
              <a:rPr lang="nl-BE" smtClean="0"/>
              <a:t>14/06/2021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14B1C9-F2E2-4584-B74A-0107612EA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58421B-90A0-4F4D-9763-8A6C5D29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BD6D-C7C8-4755-B8DF-9D06DEAC4D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9166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0618E-D65F-48CE-8BC7-B80ACFC4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CAC475-C75B-4D10-A92E-25C7DE870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CB0E9F4-FF4F-4B1C-B79D-EFCA9FF0B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0875D48-3A40-493A-859D-2CD27685C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DCC63-8DDB-4F2F-B1B5-7326F0B4DCC7}" type="datetimeFigureOut">
              <a:rPr lang="nl-BE" smtClean="0"/>
              <a:t>14/06/2021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6F9D03-9796-49C8-BA99-CA896C25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B2720DB-C206-414D-8BDC-B2E2F3C7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BD6D-C7C8-4755-B8DF-9D06DEAC4D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2867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DDDEF0-9F23-4E0D-9D44-77A2DA1CB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7689E4-AE21-4498-A519-86A815B71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128B369-F276-45BD-AF36-3B0FC4FB0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6151517-0326-4E97-ACB1-65353091A9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AFF0E2E-DA0F-45A9-8561-55335E6E81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CE425E1-6EB8-4928-A146-D0BE1557C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DCC63-8DDB-4F2F-B1B5-7326F0B4DCC7}" type="datetimeFigureOut">
              <a:rPr lang="nl-BE" smtClean="0"/>
              <a:t>14/06/2021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49D6841-7728-4047-BD96-1F45A661D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FA95CBA-0C7F-4F41-A6D2-1F08CB310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BD6D-C7C8-4755-B8DF-9D06DEAC4D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3249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B0C475-B91D-42C6-823F-0B891510C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B2524C3-80D4-467C-9880-CF5D55998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DCC63-8DDB-4F2F-B1B5-7326F0B4DCC7}" type="datetimeFigureOut">
              <a:rPr lang="nl-BE" smtClean="0"/>
              <a:t>14/06/2021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19080BD-7B2E-4D6E-A934-79081F933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63A01C-4F6F-4303-8BFC-0DD2B9FE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BD6D-C7C8-4755-B8DF-9D06DEAC4D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801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0A2E3B4-8D09-428D-8E80-BFBB9356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DCC63-8DDB-4F2F-B1B5-7326F0B4DCC7}" type="datetimeFigureOut">
              <a:rPr lang="nl-BE" smtClean="0"/>
              <a:t>14/06/2021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F5AE8C-BA43-46D9-8176-FC5C760E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0BBDB5-B364-48C8-AC68-CB7CAB2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BD6D-C7C8-4755-B8DF-9D06DEAC4D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317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2E2075-2F31-4902-9748-67D8E9A8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F2FC5B-CC37-42E1-B105-2DE0E7CFC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ACB4EB5-923E-4DD1-96BD-39D1EF832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9BA5B1-3204-4CA8-92D6-B0BA40AD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DCC63-8DDB-4F2F-B1B5-7326F0B4DCC7}" type="datetimeFigureOut">
              <a:rPr lang="nl-BE" smtClean="0"/>
              <a:t>14/06/2021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9841368-1DBD-4E78-833C-4BABDA5C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CFF0B5-6F44-4E3C-9E5E-A42179F1E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BD6D-C7C8-4755-B8DF-9D06DEAC4D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123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C7E90-3763-4449-96D9-5F9411C39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035F106-3912-464C-806C-CA596DFFE4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E6AEB3-F0C6-450A-8323-9C24AA80C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F9041A-EC7E-448C-8776-C53A8447A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DCC63-8DDB-4F2F-B1B5-7326F0B4DCC7}" type="datetimeFigureOut">
              <a:rPr lang="nl-BE" smtClean="0"/>
              <a:t>14/06/2021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03BD08E-241D-4EE4-A002-3D918D028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1E92F4A-9D27-4FDD-A70F-06BC114A1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BD6D-C7C8-4755-B8DF-9D06DEAC4D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9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7EA601F-C9ED-4218-938C-73151544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A75CC0-4E13-4482-84D5-0A7351D0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B016D1-A46F-4306-94C0-22A4AE107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DCC63-8DDB-4F2F-B1B5-7326F0B4DCC7}" type="datetimeFigureOut">
              <a:rPr lang="nl-BE" smtClean="0"/>
              <a:t>14/06/2021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5B0D78-C579-463D-9AD5-1BFB566BB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822212-9804-4D0F-8AB3-97654BC40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9BD6D-C7C8-4755-B8DF-9D06DEAC4DE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159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hart" Target="../charts/chart19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social/BlobServlet?docId=23091&amp;langId=e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A3A3C1-D217-4ECF-B0E2-C05B1B900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7575" cy="2073275"/>
          </a:xfrm>
        </p:spPr>
        <p:txBody>
          <a:bodyPr>
            <a:normAutofit/>
          </a:bodyPr>
          <a:lstStyle/>
          <a:p>
            <a:br>
              <a:rPr lang="nl-BE" dirty="0"/>
            </a:br>
            <a:r>
              <a:rPr lang="nl-BE" dirty="0"/>
              <a:t>Het armoedevraagstuk en de tragiek van de welvaartsstaat. COVID-19 als changemaker 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60D3E8-660D-4E73-B56A-033957799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67025"/>
            <a:ext cx="10515600" cy="3309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/>
              <a:t>                                                        14/06/2021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                                                      Bea Cantillon   </a:t>
            </a:r>
          </a:p>
          <a:p>
            <a:pPr marL="0" indent="0">
              <a:buNone/>
            </a:pPr>
            <a:r>
              <a:rPr lang="nl-BE" dirty="0"/>
              <a:t>                                               Universiteit Antwerpen   </a:t>
            </a:r>
          </a:p>
          <a:p>
            <a:pPr marL="0" indent="0">
              <a:buNone/>
            </a:pPr>
            <a:r>
              <a:rPr lang="nl-BE" dirty="0"/>
              <a:t>                              Centrum voor Sociaal Beleid Herman </a:t>
            </a:r>
            <a:r>
              <a:rPr lang="nl-BE" dirty="0" err="1"/>
              <a:t>Deleeck</a:t>
            </a:r>
            <a:r>
              <a:rPr lang="nl-BE" dirty="0"/>
              <a:t> 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161894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C18364-3176-40A4-BBC1-C063094E8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197" y="365125"/>
            <a:ext cx="10515600" cy="50800"/>
          </a:xfrm>
        </p:spPr>
        <p:txBody>
          <a:bodyPr>
            <a:normAutofit fontScale="90000"/>
          </a:bodyPr>
          <a:lstStyle/>
          <a:p>
            <a:endParaRPr lang="nl-BE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1D025698-8D36-4406-89B1-690B3D6AEF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1981436"/>
              </p:ext>
            </p:extLst>
          </p:nvPr>
        </p:nvGraphicFramePr>
        <p:xfrm>
          <a:off x="723900" y="365125"/>
          <a:ext cx="5257800" cy="3387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1CBF6885-27BD-4854-853E-2C562EAF6E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1633461"/>
              </p:ext>
            </p:extLst>
          </p:nvPr>
        </p:nvGraphicFramePr>
        <p:xfrm>
          <a:off x="838200" y="3841197"/>
          <a:ext cx="5257799" cy="2873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13EB6B83-2DAB-4F48-9AA5-EEDAE2D092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3796554"/>
              </p:ext>
            </p:extLst>
          </p:nvPr>
        </p:nvGraphicFramePr>
        <p:xfrm>
          <a:off x="6178822" y="3841196"/>
          <a:ext cx="5174975" cy="2461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B6F851D9-9D11-41BA-A041-94A54ACB9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9979110"/>
              </p:ext>
            </p:extLst>
          </p:nvPr>
        </p:nvGraphicFramePr>
        <p:xfrm>
          <a:off x="6064522" y="365126"/>
          <a:ext cx="5403571" cy="3387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8722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1A69751-FC99-4B74-B671-108328002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56" b="137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97781D-5DA8-43D1-A70C-EB2EAF4F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2020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deden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tot 195 000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mensen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maandelijks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een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beroep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op de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Voedselbanken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639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toch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werkt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welvaartsstaat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harder dan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ooit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008184" y="1459907"/>
            <a:ext cx="10175630" cy="7679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i="1" dirty="0" err="1"/>
              <a:t>Bron</a:t>
            </a:r>
            <a:r>
              <a:rPr lang="en-US" sz="2000" dirty="0"/>
              <a:t>: BBP: Eurostat; </a:t>
            </a:r>
            <a:r>
              <a:rPr lang="en-US" sz="2000" dirty="0" err="1"/>
              <a:t>Sociale</a:t>
            </a:r>
            <a:r>
              <a:rPr lang="en-US" sz="2000" dirty="0"/>
              <a:t> </a:t>
            </a:r>
            <a:r>
              <a:rPr lang="en-US" sz="2000" dirty="0" err="1"/>
              <a:t>uitgaven</a:t>
            </a:r>
            <a:r>
              <a:rPr lang="en-US" sz="2000" dirty="0"/>
              <a:t>: OECD, SOCX-data; </a:t>
            </a:r>
            <a:r>
              <a:rPr lang="en-US" sz="2000" dirty="0" err="1"/>
              <a:t>Tewerkstellingsgraad</a:t>
            </a:r>
            <a:r>
              <a:rPr lang="en-US" sz="2000" dirty="0"/>
              <a:t> : Eurostat, LFS. </a:t>
            </a:r>
            <a:endParaRPr lang="en-US" sz="2000" i="1" dirty="0"/>
          </a:p>
        </p:txBody>
      </p:sp>
      <p:graphicFrame>
        <p:nvGraphicFramePr>
          <p:cNvPr id="7" name="Tijdelijke aanduiding voor inhou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7128762"/>
              </p:ext>
            </p:extLst>
          </p:nvPr>
        </p:nvGraphicFramePr>
        <p:xfrm>
          <a:off x="835154" y="2405149"/>
          <a:ext cx="10061445" cy="3899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6075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28F84D-771F-4C11-97DF-86D1DBD2E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Werkzaamheidsgraad, EUROSTAT-LSF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1042664B-E29D-4E31-8C93-E6D3AFE819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9630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0108B-3729-43DA-85F6-8183A9EC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Netto sociale overheidsuitgaven, OECD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5FABF2DF-F4B4-4C34-98F3-2D7FD27E183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76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478E56-698E-423E-9B4F-9B131CB60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BE" dirty="0"/>
            </a:br>
            <a:br>
              <a:rPr lang="nl-BE" dirty="0"/>
            </a:br>
            <a:br>
              <a:rPr lang="nl-BE" dirty="0"/>
            </a:br>
            <a:r>
              <a:rPr lang="nl-BE" dirty="0"/>
              <a:t>Waarom 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572D16-2DAF-44C4-B7AE-E2766BC4A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/>
          </a:p>
          <a:p>
            <a:r>
              <a:rPr lang="nl-BE" dirty="0"/>
              <a:t>Neoliberalisme ?</a:t>
            </a:r>
          </a:p>
          <a:p>
            <a:r>
              <a:rPr lang="nl-BE" dirty="0"/>
              <a:t>Inefficiënt beleid ?</a:t>
            </a:r>
          </a:p>
          <a:p>
            <a:r>
              <a:rPr lang="nl-BE" dirty="0"/>
              <a:t>Cynische politici ?</a:t>
            </a:r>
          </a:p>
          <a:p>
            <a:r>
              <a:rPr lang="nl-BE" dirty="0"/>
              <a:t>Structureel / systemisch ?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25130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B9C90-745B-42AC-A576-1E84CFA16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073C36-DD8C-44B0-9F34-8D4D3F45F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nl-BE" sz="2000" dirty="0">
                <a:solidFill>
                  <a:schemeClr val="bg2">
                    <a:lumMod val="75000"/>
                  </a:schemeClr>
                </a:solidFill>
              </a:rPr>
              <a:t>Het armoedevraagstuk in de welvaartsstaat </a:t>
            </a:r>
          </a:p>
          <a:p>
            <a:pPr marL="514350" indent="-514350">
              <a:buAutoNum type="arabicPeriod"/>
            </a:pPr>
            <a:r>
              <a:rPr lang="nl-BE" sz="2000" dirty="0"/>
              <a:t>De naoorlogse onderbouw van de welvaartsstaat</a:t>
            </a:r>
          </a:p>
          <a:p>
            <a:pPr marL="514350" indent="-514350">
              <a:buAutoNum type="arabicPeriod"/>
            </a:pPr>
            <a:r>
              <a:rPr lang="nl-BE" sz="2000" dirty="0">
                <a:solidFill>
                  <a:schemeClr val="bg2">
                    <a:lumMod val="75000"/>
                  </a:schemeClr>
                </a:solidFill>
              </a:rPr>
              <a:t>“ Les </a:t>
            </a:r>
            <a:r>
              <a:rPr lang="nl-BE" sz="2000" dirty="0" err="1">
                <a:solidFill>
                  <a:schemeClr val="bg2">
                    <a:lumMod val="75000"/>
                  </a:schemeClr>
                </a:solidFill>
              </a:rPr>
              <a:t>trentes</a:t>
            </a:r>
            <a:r>
              <a:rPr lang="nl-BE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2">
                    <a:lumMod val="75000"/>
                  </a:schemeClr>
                </a:solidFill>
              </a:rPr>
              <a:t>piteuses</a:t>
            </a:r>
            <a:r>
              <a:rPr lang="nl-BE" sz="2000" dirty="0">
                <a:solidFill>
                  <a:schemeClr val="bg2">
                    <a:lumMod val="75000"/>
                  </a:schemeClr>
                </a:solidFill>
              </a:rPr>
              <a:t>” en de onderliggende transformaties</a:t>
            </a:r>
          </a:p>
          <a:p>
            <a:pPr marL="514350" indent="-514350">
              <a:buAutoNum type="arabicPeriod"/>
            </a:pPr>
            <a:r>
              <a:rPr lang="nl-BE" sz="2000" dirty="0">
                <a:solidFill>
                  <a:schemeClr val="bg2">
                    <a:lumMod val="75000"/>
                  </a:schemeClr>
                </a:solidFill>
              </a:rPr>
              <a:t>De tragiek van de actieve welvaartsstaat </a:t>
            </a:r>
          </a:p>
          <a:p>
            <a:pPr marL="514350" indent="-514350">
              <a:buAutoNum type="arabicPeriod"/>
            </a:pPr>
            <a:r>
              <a:rPr lang="nl-BE" sz="2000" dirty="0">
                <a:solidFill>
                  <a:schemeClr val="bg2">
                    <a:lumMod val="75000"/>
                  </a:schemeClr>
                </a:solidFill>
              </a:rPr>
              <a:t>COVID-19, changemaker ? </a:t>
            </a:r>
          </a:p>
          <a:p>
            <a:pPr marL="514350" indent="-514350">
              <a:buAutoNum type="arabicPeriod"/>
            </a:pPr>
            <a:endParaRPr lang="nl-BE" sz="2000" dirty="0"/>
          </a:p>
          <a:p>
            <a:pPr marL="514350" indent="-514350">
              <a:buAutoNum type="arabicPeriod"/>
            </a:pPr>
            <a:endParaRPr lang="nl-BE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tekst, accessoire, visitekaartje&#10;&#10;Automatisch gegenereerde beschrijving">
            <a:extLst>
              <a:ext uri="{FF2B5EF4-FFF2-40B4-BE49-F238E27FC236}">
                <a16:creationId xmlns:a16="http://schemas.microsoft.com/office/drawing/2014/main" id="{0D34AC2E-ECD6-4D7F-9179-7C5EE03C1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614054"/>
            <a:ext cx="6019331" cy="362664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5012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9E02FD-1598-4B50-A0AB-A7562D04B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 “Les </a:t>
            </a:r>
            <a:r>
              <a:rPr lang="nl-BE" sz="4000" dirty="0" err="1"/>
              <a:t>trentes</a:t>
            </a:r>
            <a:r>
              <a:rPr lang="nl-BE" sz="4000" dirty="0"/>
              <a:t> </a:t>
            </a:r>
            <a:r>
              <a:rPr lang="nl-BE" sz="4000" dirty="0" err="1"/>
              <a:t>glorieuses</a:t>
            </a:r>
            <a:r>
              <a:rPr lang="nl-BE" sz="4000" dirty="0"/>
              <a:t>”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A533D4-C23F-40F4-A315-5AB5CA07B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r>
              <a:rPr lang="nl-BE" sz="2400" dirty="0"/>
              <a:t>Volledige tewerkstelling mannen</a:t>
            </a:r>
          </a:p>
          <a:p>
            <a:r>
              <a:rPr lang="nl-BE" sz="2400" dirty="0"/>
              <a:t>Stijgend aandeel lonen en wedden in NI</a:t>
            </a:r>
          </a:p>
          <a:p>
            <a:r>
              <a:rPr lang="nl-BE" sz="2400" u="sng" dirty="0"/>
              <a:t>Armoedebestrijding via werk en sociale verzekering</a:t>
            </a:r>
          </a:p>
          <a:p>
            <a:pPr marL="0" indent="0">
              <a:buNone/>
            </a:pPr>
            <a:r>
              <a:rPr lang="nl-BE" u="sng" dirty="0"/>
              <a:t>                     </a:t>
            </a:r>
          </a:p>
          <a:p>
            <a:pPr marL="0" indent="0">
              <a:buNone/>
            </a:pPr>
            <a:r>
              <a:rPr lang="nl-BE" sz="2400" dirty="0"/>
              <a:t>                                       =&gt; Aandeel lonen in NI :   45% =&gt; 60% ( 50 - 70 )                     </a:t>
            </a:r>
          </a:p>
          <a:p>
            <a:pPr marL="0" indent="0">
              <a:buNone/>
            </a:pPr>
            <a:r>
              <a:rPr lang="nl-BE" sz="2400" dirty="0"/>
              <a:t>                                       =&gt; Bijdragen/loonmassa : 23% =&gt; 34% ( 50 - 70 )</a:t>
            </a:r>
          </a:p>
          <a:p>
            <a:pPr marL="0" indent="0">
              <a:buNone/>
            </a:pPr>
            <a:r>
              <a:rPr lang="nl-BE" sz="2400" dirty="0"/>
              <a:t>                                       =&gt; Sociale Uitgaven/BBP : 15% =&gt; 23% ( 50 - 70 )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716B0C74-70AD-4F4F-95F4-8004DFA89C75}"/>
              </a:ext>
            </a:extLst>
          </p:cNvPr>
          <p:cNvSpPr/>
          <p:nvPr/>
        </p:nvSpPr>
        <p:spPr>
          <a:xfrm>
            <a:off x="3314701" y="4138863"/>
            <a:ext cx="6503068" cy="19380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5384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178EF2-A525-4EF5-9300-7D7FD1C8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graphicFrame>
        <p:nvGraphicFramePr>
          <p:cNvPr id="9" name="Tijdelijke aanduiding voor inhoud 8">
            <a:extLst>
              <a:ext uri="{FF2B5EF4-FFF2-40B4-BE49-F238E27FC236}">
                <a16:creationId xmlns:a16="http://schemas.microsoft.com/office/drawing/2014/main" id="{497DFEDD-F4C2-4E36-A0C6-3FCF7A26B3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5787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0876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B9C90-745B-42AC-A576-1E84CFA16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073C36-DD8C-44B0-9F34-8D4D3F45F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Het armoedevraagstuk in de welvaartsstaat </a:t>
            </a:r>
          </a:p>
          <a:p>
            <a:pPr marL="514350" indent="-514350">
              <a:buAutoNum type="arabicPeriod"/>
            </a:pP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De naoorlogse onderbouw van de welvaartsstaat</a:t>
            </a:r>
          </a:p>
          <a:p>
            <a:pPr marL="514350" indent="-514350">
              <a:buAutoNum type="arabicPeriod"/>
            </a:pPr>
            <a:r>
              <a:rPr lang="nl-BE" sz="2400" dirty="0"/>
              <a:t>“Les </a:t>
            </a:r>
            <a:r>
              <a:rPr lang="nl-BE" sz="2400" dirty="0" err="1"/>
              <a:t>trentes</a:t>
            </a:r>
            <a:r>
              <a:rPr lang="nl-BE" sz="2400" dirty="0"/>
              <a:t> </a:t>
            </a:r>
            <a:r>
              <a:rPr lang="nl-BE" sz="2400" dirty="0" err="1"/>
              <a:t>piteuses</a:t>
            </a:r>
            <a:r>
              <a:rPr lang="nl-BE" sz="2400" dirty="0"/>
              <a:t>” : de onderliggende transformaties</a:t>
            </a:r>
          </a:p>
          <a:p>
            <a:pPr marL="514350" indent="-514350">
              <a:buAutoNum type="arabicPeriod"/>
            </a:pP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De tragiek van de actieve welvaartsstaat </a:t>
            </a:r>
          </a:p>
          <a:p>
            <a:pPr marL="514350" indent="-514350">
              <a:buAutoNum type="arabicPeriod"/>
            </a:pP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COVID-19, changemaker ? </a:t>
            </a:r>
          </a:p>
          <a:p>
            <a:pPr marL="514350" indent="-514350">
              <a:buAutoNum type="arabicPeriod"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28471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BAA5B-DE24-4E57-96EE-D4F68B4CE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97" y="357352"/>
            <a:ext cx="11564006" cy="1818289"/>
          </a:xfrm>
        </p:spPr>
        <p:txBody>
          <a:bodyPr/>
          <a:lstStyle/>
          <a:p>
            <a:r>
              <a:rPr lang="nl-BE" dirty="0"/>
              <a:t>“Er komt een vloedgolf van armoede op ons af”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931800D8-2997-451E-98AA-021F0DC45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3451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0043A0-BE82-404B-B83C-3D2881F5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547BF1-1317-4DE7-99E7-EA89DCE0B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400" dirty="0"/>
              <a:t>Postindustriële transitie</a:t>
            </a:r>
          </a:p>
          <a:p>
            <a:r>
              <a:rPr lang="nl-BE" sz="2400" dirty="0"/>
              <a:t>Emancipatie &amp; tewerkstelling vrouwen  </a:t>
            </a:r>
          </a:p>
          <a:p>
            <a:r>
              <a:rPr lang="nl-BE" sz="2400" dirty="0"/>
              <a:t>Gezinsdestabilisering &amp; individualisering</a:t>
            </a:r>
          </a:p>
          <a:p>
            <a:pPr marL="0" indent="0">
              <a:buNone/>
            </a:pPr>
            <a:r>
              <a:rPr lang="nl-BE" dirty="0"/>
              <a:t>                   </a:t>
            </a:r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25ED404-9AC7-462F-A5C7-81738F1157E2}"/>
              </a:ext>
            </a:extLst>
          </p:cNvPr>
          <p:cNvSpPr txBox="1"/>
          <p:nvPr/>
        </p:nvSpPr>
        <p:spPr>
          <a:xfrm>
            <a:off x="564045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E1F35EC-2824-4065-ABAA-57B5FBF56185}"/>
              </a:ext>
            </a:extLst>
          </p:cNvPr>
          <p:cNvSpPr txBox="1"/>
          <p:nvPr/>
        </p:nvSpPr>
        <p:spPr>
          <a:xfrm>
            <a:off x="3276600" y="3428999"/>
            <a:ext cx="873980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800" dirty="0"/>
          </a:p>
          <a:p>
            <a:endParaRPr lang="nl-BE" sz="2400" dirty="0"/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nl-BE" sz="2400" dirty="0"/>
              <a:t>Ongelijke tewerkstellingsgroei naar scholing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nl-BE" sz="2400" dirty="0"/>
              <a:t>Groeiende achterstand lage lonen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nl-BE" sz="2400" dirty="0"/>
              <a:t>Polarisering werkrijke </a:t>
            </a:r>
            <a:r>
              <a:rPr lang="nl-BE" sz="2400" i="1" dirty="0"/>
              <a:t>versus</a:t>
            </a:r>
            <a:r>
              <a:rPr lang="nl-BE" sz="2400" dirty="0"/>
              <a:t> werkarme gezinnen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nl-BE" sz="2400" u="sng" dirty="0"/>
              <a:t>Armoedebestrijding via werk en sociale verzekering onder druk</a:t>
            </a:r>
          </a:p>
          <a:p>
            <a:endParaRPr lang="nl-BE" sz="2800" u="sng" dirty="0"/>
          </a:p>
          <a:p>
            <a:pPr marL="457200" indent="-457200">
              <a:buFont typeface="Symbol" panose="05050102010706020507" pitchFamily="18" charset="2"/>
              <a:buChar char="Þ"/>
            </a:pPr>
            <a:endParaRPr lang="nl-BE" sz="2800" dirty="0"/>
          </a:p>
          <a:p>
            <a:endParaRPr lang="nl-BE" sz="2800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951234A-93C5-4FE2-875A-2F658D495B0D}"/>
              </a:ext>
            </a:extLst>
          </p:cNvPr>
          <p:cNvSpPr/>
          <p:nvPr/>
        </p:nvSpPr>
        <p:spPr>
          <a:xfrm>
            <a:off x="3133725" y="4016650"/>
            <a:ext cx="8739809" cy="24762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7160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50414-813E-49A7-B988-B5C1DD5A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500062"/>
            <a:ext cx="10515600" cy="1325563"/>
          </a:xfrm>
        </p:spPr>
        <p:txBody>
          <a:bodyPr/>
          <a:lstStyle/>
          <a:p>
            <a:r>
              <a:rPr lang="nl-BE" dirty="0"/>
              <a:t>1. </a:t>
            </a:r>
            <a:r>
              <a:rPr lang="nl-BE" sz="4000" dirty="0"/>
              <a:t>Ongelijke tewerkstellingsgroei naar scholing</a:t>
            </a:r>
          </a:p>
        </p:txBody>
      </p:sp>
      <p:graphicFrame>
        <p:nvGraphicFramePr>
          <p:cNvPr id="4" name="Tijdelijke aanduiding voor inhoud 6">
            <a:extLst>
              <a:ext uri="{FF2B5EF4-FFF2-40B4-BE49-F238E27FC236}">
                <a16:creationId xmlns:a16="http://schemas.microsoft.com/office/drawing/2014/main" id="{D6E94628-69C1-4E6D-BC6E-68E420532A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681207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0768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FD63D9-55D2-4450-AA4A-7D8B13082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51" y="556995"/>
            <a:ext cx="11740055" cy="1133693"/>
          </a:xfrm>
        </p:spPr>
        <p:txBody>
          <a:bodyPr>
            <a:normAutofit fontScale="90000"/>
          </a:bodyPr>
          <a:lstStyle/>
          <a:p>
            <a:r>
              <a:rPr lang="nl-BE" sz="5400" dirty="0"/>
              <a:t>1.</a:t>
            </a:r>
            <a:r>
              <a:rPr lang="nl-BE" dirty="0"/>
              <a:t>Ongelijke tewerkstellingsgroei naar scholing, werkzaamheidsgraad laaggeschoolden, OECD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294CAC92-261F-4196-9F60-C23721E6F7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93703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3102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ek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0311243"/>
              </p:ext>
            </p:extLst>
          </p:nvPr>
        </p:nvGraphicFramePr>
        <p:xfrm>
          <a:off x="1720163" y="1990374"/>
          <a:ext cx="2750344" cy="3245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e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927885"/>
              </p:ext>
            </p:extLst>
          </p:nvPr>
        </p:nvGraphicFramePr>
        <p:xfrm>
          <a:off x="4650321" y="1949570"/>
          <a:ext cx="2807494" cy="3269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iek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2475315"/>
              </p:ext>
            </p:extLst>
          </p:nvPr>
        </p:nvGraphicFramePr>
        <p:xfrm>
          <a:off x="7585869" y="1958196"/>
          <a:ext cx="2957513" cy="327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kstvak 8"/>
          <p:cNvSpPr txBox="1"/>
          <p:nvPr/>
        </p:nvSpPr>
        <p:spPr>
          <a:xfrm>
            <a:off x="1630963" y="5617619"/>
            <a:ext cx="4951142" cy="42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prstClr val="black"/>
                </a:solidFill>
              </a:rPr>
              <a:t>. </a:t>
            </a:r>
          </a:p>
          <a:p>
            <a:r>
              <a:rPr lang="en-US" sz="825" dirty="0">
                <a:solidFill>
                  <a:prstClr val="black"/>
                </a:solidFill>
              </a:rPr>
              <a:t>Source:     Labor Force Survey data, calculations by Vincent Corluy and Eurostat, 2017</a:t>
            </a:r>
            <a:r>
              <a:rPr lang="en-US" sz="1350" dirty="0">
                <a:solidFill>
                  <a:prstClr val="black"/>
                </a:solidFill>
                <a:latin typeface="Helvetica" panose="020B0604020202020204" pitchFamily="34" charset="0"/>
              </a:rPr>
              <a:t>.</a:t>
            </a:r>
            <a:endParaRPr lang="nl-BE" sz="135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9132" y="1475117"/>
            <a:ext cx="144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   Belgium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8544" y="1475117"/>
            <a:ext cx="133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Netherlands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74988" y="1475117"/>
            <a:ext cx="8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France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1FC7E70-BA60-49EE-A8D1-01F2743B8287}"/>
              </a:ext>
            </a:extLst>
          </p:cNvPr>
          <p:cNvSpPr txBox="1"/>
          <p:nvPr/>
        </p:nvSpPr>
        <p:spPr>
          <a:xfrm>
            <a:off x="367862" y="504825"/>
            <a:ext cx="11719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+mj-lt"/>
              </a:rPr>
              <a:t>2. </a:t>
            </a:r>
            <a:r>
              <a:rPr lang="nl-BE" sz="4000" dirty="0">
                <a:latin typeface="+mj-lt"/>
              </a:rPr>
              <a:t>Polarisering werkrijke en werkarme gezinnen</a:t>
            </a:r>
          </a:p>
        </p:txBody>
      </p:sp>
    </p:spTree>
    <p:extLst>
      <p:ext uri="{BB962C8B-B14F-4D97-AF65-F5344CB8AC3E}">
        <p14:creationId xmlns:p14="http://schemas.microsoft.com/office/powerpoint/2010/main" val="3935383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1163534866"/>
              </p:ext>
            </p:extLst>
          </p:nvPr>
        </p:nvGraphicFramePr>
        <p:xfrm>
          <a:off x="4187985" y="2192702"/>
          <a:ext cx="3523954" cy="2327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iek 5"/>
          <p:cNvGraphicFramePr/>
          <p:nvPr>
            <p:extLst>
              <p:ext uri="{D42A27DB-BD31-4B8C-83A1-F6EECF244321}">
                <p14:modId xmlns:p14="http://schemas.microsoft.com/office/powerpoint/2010/main" val="1738770801"/>
              </p:ext>
            </p:extLst>
          </p:nvPr>
        </p:nvGraphicFramePr>
        <p:xfrm>
          <a:off x="521336" y="2151670"/>
          <a:ext cx="3320991" cy="2240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439" y="4506355"/>
            <a:ext cx="554784" cy="237765"/>
          </a:xfrm>
          <a:prstGeom prst="rect">
            <a:avLst/>
          </a:prstGeom>
        </p:spPr>
      </p:pic>
      <p:sp>
        <p:nvSpPr>
          <p:cNvPr id="8" name="Tekstvak 2"/>
          <p:cNvSpPr txBox="1">
            <a:spLocks noChangeArrowheads="1"/>
          </p:cNvSpPr>
          <p:nvPr/>
        </p:nvSpPr>
        <p:spPr bwMode="auto">
          <a:xfrm>
            <a:off x="5742417" y="4520081"/>
            <a:ext cx="854280" cy="210314"/>
          </a:xfrm>
          <a:prstGeom prst="rect">
            <a:avLst/>
          </a:prstGeom>
          <a:solidFill>
            <a:srgbClr val="FFFFFF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just">
              <a:lnSpc>
                <a:spcPts val="1125"/>
              </a:lnSpc>
              <a:spcAft>
                <a:spcPts val="900"/>
              </a:spcAft>
              <a:defRPr/>
            </a:pPr>
            <a:r>
              <a:rPr lang="nl-BE" sz="825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Netherlands</a:t>
            </a:r>
          </a:p>
        </p:txBody>
      </p:sp>
      <p:graphicFrame>
        <p:nvGraphicFramePr>
          <p:cNvPr id="10" name="Grafiek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921943"/>
              </p:ext>
            </p:extLst>
          </p:nvPr>
        </p:nvGraphicFramePr>
        <p:xfrm>
          <a:off x="7610885" y="1958113"/>
          <a:ext cx="4322497" cy="2627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kstvak 2"/>
          <p:cNvSpPr txBox="1">
            <a:spLocks noChangeArrowheads="1"/>
          </p:cNvSpPr>
          <p:nvPr/>
        </p:nvSpPr>
        <p:spPr bwMode="auto">
          <a:xfrm>
            <a:off x="9510975" y="4495874"/>
            <a:ext cx="854280" cy="210314"/>
          </a:xfrm>
          <a:prstGeom prst="rect">
            <a:avLst/>
          </a:prstGeom>
          <a:solidFill>
            <a:srgbClr val="FFFFFF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just">
              <a:lnSpc>
                <a:spcPts val="1125"/>
              </a:lnSpc>
              <a:spcAft>
                <a:spcPts val="900"/>
              </a:spcAft>
              <a:defRPr/>
            </a:pPr>
            <a:r>
              <a:rPr lang="nl-BE" sz="825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Australië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6"/>
          <a:srcRect l="61137" t="75825" r="23788" b="16768"/>
          <a:stretch/>
        </p:blipFill>
        <p:spPr>
          <a:xfrm>
            <a:off x="3999058" y="5196988"/>
            <a:ext cx="3611827" cy="998245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220693" y="6292494"/>
            <a:ext cx="5493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solidFill>
                  <a:prstClr val="black"/>
                </a:solidFill>
              </a:rPr>
              <a:t>Source</a:t>
            </a:r>
            <a:r>
              <a:rPr lang="nl-BE" b="1" dirty="0">
                <a:solidFill>
                  <a:prstClr val="black"/>
                </a:solidFill>
              </a:rPr>
              <a:t>: </a:t>
            </a:r>
            <a:r>
              <a:rPr lang="nl-BE" dirty="0">
                <a:solidFill>
                  <a:prstClr val="black"/>
                </a:solidFill>
              </a:rPr>
              <a:t>OESO: </a:t>
            </a:r>
            <a:r>
              <a:rPr lang="nl-BE" dirty="0" err="1">
                <a:solidFill>
                  <a:prstClr val="black"/>
                </a:solidFill>
              </a:rPr>
              <a:t>productivity</a:t>
            </a:r>
            <a:r>
              <a:rPr lang="nl-BE" dirty="0">
                <a:solidFill>
                  <a:prstClr val="black"/>
                </a:solidFill>
              </a:rPr>
              <a:t> data, Labour – </a:t>
            </a:r>
            <a:r>
              <a:rPr lang="nl-BE" dirty="0" err="1">
                <a:solidFill>
                  <a:prstClr val="black"/>
                </a:solidFill>
              </a:rPr>
              <a:t>earnings</a:t>
            </a:r>
            <a:r>
              <a:rPr lang="nl-BE" dirty="0">
                <a:solidFill>
                  <a:prstClr val="black"/>
                </a:solidFill>
              </a:rPr>
              <a:t> data</a:t>
            </a:r>
            <a:r>
              <a:rPr lang="pt-BR" dirty="0">
                <a:solidFill>
                  <a:prstClr val="black"/>
                </a:solidFill>
              </a:rPr>
              <a:t>.</a:t>
            </a:r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6AFBC61-E632-4E9E-8225-4046F0F37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36" y="365125"/>
            <a:ext cx="10832464" cy="1325563"/>
          </a:xfrm>
        </p:spPr>
        <p:txBody>
          <a:bodyPr/>
          <a:lstStyle/>
          <a:p>
            <a:r>
              <a:rPr lang="nl-BE" dirty="0"/>
              <a:t>3. </a:t>
            </a:r>
            <a:r>
              <a:rPr lang="nl-BE" sz="4000" dirty="0"/>
              <a:t>Groeiende achterstand lage lonen</a:t>
            </a:r>
          </a:p>
        </p:txBody>
      </p:sp>
    </p:spTree>
    <p:extLst>
      <p:ext uri="{BB962C8B-B14F-4D97-AF65-F5344CB8AC3E}">
        <p14:creationId xmlns:p14="http://schemas.microsoft.com/office/powerpoint/2010/main" val="3397830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1DA7FC-F9DA-42C8-B023-BE9B01BAB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3. Groeiende achterstand lage lonen : evolutie brutolonen naar decielen, België, 1999-2018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1488D35F-9E6D-4F43-8E7F-5F4C42A465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7548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2182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26</a:t>
            </a:fld>
            <a:endParaRPr lang="nl-NL"/>
          </a:p>
        </p:txBody>
      </p:sp>
      <p:graphicFrame>
        <p:nvGraphicFramePr>
          <p:cNvPr id="5" name="Chart 28"/>
          <p:cNvGraphicFramePr/>
          <p:nvPr>
            <p:extLst>
              <p:ext uri="{D42A27DB-BD31-4B8C-83A1-F6EECF244321}">
                <p14:modId xmlns:p14="http://schemas.microsoft.com/office/powerpoint/2010/main" val="953985538"/>
              </p:ext>
            </p:extLst>
          </p:nvPr>
        </p:nvGraphicFramePr>
        <p:xfrm>
          <a:off x="838200" y="1686253"/>
          <a:ext cx="10582275" cy="4932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771525" y="239703"/>
            <a:ext cx="10648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4. </a:t>
            </a:r>
            <a:r>
              <a:rPr lang="en-GB" sz="4400" dirty="0" err="1">
                <a:latin typeface="+mj-lt"/>
              </a:rPr>
              <a:t>Sociale</a:t>
            </a:r>
            <a:r>
              <a:rPr lang="en-GB" sz="4400" dirty="0">
                <a:latin typeface="+mj-lt"/>
              </a:rPr>
              <a:t> </a:t>
            </a:r>
            <a:r>
              <a:rPr lang="en-GB" sz="4400" dirty="0" err="1">
                <a:latin typeface="+mj-lt"/>
              </a:rPr>
              <a:t>zekerheid</a:t>
            </a:r>
            <a:r>
              <a:rPr lang="en-GB" sz="4400" dirty="0">
                <a:latin typeface="+mj-lt"/>
              </a:rPr>
              <a:t> : </a:t>
            </a:r>
            <a:r>
              <a:rPr lang="en-GB" sz="4000" dirty="0" err="1">
                <a:latin typeface="+mj-lt"/>
              </a:rPr>
              <a:t>Blijvend</a:t>
            </a:r>
            <a:r>
              <a:rPr lang="en-GB" sz="4000" dirty="0">
                <a:latin typeface="+mj-lt"/>
              </a:rPr>
              <a:t> </a:t>
            </a:r>
            <a:r>
              <a:rPr lang="en-GB" sz="4000" dirty="0" err="1">
                <a:latin typeface="+mj-lt"/>
              </a:rPr>
              <a:t>hoge</a:t>
            </a:r>
            <a:r>
              <a:rPr lang="en-GB" sz="4000" dirty="0">
                <a:latin typeface="+mj-lt"/>
              </a:rPr>
              <a:t> </a:t>
            </a:r>
            <a:r>
              <a:rPr lang="en-GB" sz="4000" dirty="0" err="1">
                <a:latin typeface="+mj-lt"/>
              </a:rPr>
              <a:t>afhankelijkheidsgraad</a:t>
            </a:r>
            <a:endParaRPr lang="en-GB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2728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30437F-0690-4CE9-B1BD-DCC53D455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4. </a:t>
            </a:r>
            <a:r>
              <a:rPr lang="nl-BE" sz="4000" dirty="0"/>
              <a:t>Sociale zekerheid : concentratie van risico’s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C9557E5-4911-4CA9-AEC6-02184DCF1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1650" y="2407566"/>
            <a:ext cx="6096528" cy="342929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0A11231-297D-45EE-87EB-37DD6928A709}"/>
              </a:ext>
            </a:extLst>
          </p:cNvPr>
          <p:cNvSpPr txBox="1"/>
          <p:nvPr/>
        </p:nvSpPr>
        <p:spPr>
          <a:xfrm>
            <a:off x="8692054" y="2627586"/>
            <a:ext cx="26617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  <a:p>
            <a:endParaRPr lang="nl-BE" dirty="0"/>
          </a:p>
          <a:p>
            <a:r>
              <a:rPr lang="nl-BE" u="sng" dirty="0"/>
              <a:t>Werkrijke gezinnen </a:t>
            </a:r>
            <a:r>
              <a:rPr lang="nl-BE" dirty="0"/>
              <a:t>=&gt; loopbaanonderbreking, tijdskrediet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2A5F6F5-A2BE-429E-85F6-68F38ED16634}"/>
              </a:ext>
            </a:extLst>
          </p:cNvPr>
          <p:cNvSpPr txBox="1"/>
          <p:nvPr/>
        </p:nvSpPr>
        <p:spPr>
          <a:xfrm>
            <a:off x="8692054" y="5034455"/>
            <a:ext cx="3384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/>
              <a:t>Werkarme gezinnen </a:t>
            </a:r>
            <a:r>
              <a:rPr lang="nl-BE" dirty="0"/>
              <a:t>=&gt; werkloosheid, invaliditeit, leefloon, 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7715561C-7325-4E21-A2A8-79A087A3B308}"/>
              </a:ext>
            </a:extLst>
          </p:cNvPr>
          <p:cNvSpPr/>
          <p:nvPr/>
        </p:nvSpPr>
        <p:spPr>
          <a:xfrm>
            <a:off x="8355725" y="2858814"/>
            <a:ext cx="3229304" cy="14773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F0E25983-82E4-46EB-A0A1-02E2A81F9158}"/>
              </a:ext>
            </a:extLst>
          </p:cNvPr>
          <p:cNvSpPr/>
          <p:nvPr/>
        </p:nvSpPr>
        <p:spPr>
          <a:xfrm>
            <a:off x="8429298" y="4787390"/>
            <a:ext cx="2816772" cy="15007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823C9C0-F906-403A-A9F0-152AAE67D11F}"/>
              </a:ext>
            </a:extLst>
          </p:cNvPr>
          <p:cNvSpPr txBox="1"/>
          <p:nvPr/>
        </p:nvSpPr>
        <p:spPr>
          <a:xfrm>
            <a:off x="10678510" y="2049517"/>
            <a:ext cx="14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kinderopvang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E3FD32F-08BC-417B-AF47-C7A2BCBA6CD5}"/>
              </a:ext>
            </a:extLst>
          </p:cNvPr>
          <p:cNvSpPr txBox="1"/>
          <p:nvPr/>
        </p:nvSpPr>
        <p:spPr>
          <a:xfrm>
            <a:off x="10862268" y="6379779"/>
            <a:ext cx="146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kinderbijslag</a:t>
            </a:r>
          </a:p>
        </p:txBody>
      </p:sp>
    </p:spTree>
    <p:extLst>
      <p:ext uri="{BB962C8B-B14F-4D97-AF65-F5344CB8AC3E}">
        <p14:creationId xmlns:p14="http://schemas.microsoft.com/office/powerpoint/2010/main" val="3012106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AE799-8B10-42E4-8BE0-DF62D2DFA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4. </a:t>
            </a:r>
            <a:r>
              <a:rPr lang="nl-BE" sz="4000" dirty="0"/>
              <a:t>Sociale verzekeringstechniek onder druk : het ‘glazen plafond’ van de minima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742E047B-B571-48C4-B755-00F2538A7D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5202166"/>
              </p:ext>
            </p:extLst>
          </p:nvPr>
        </p:nvGraphicFramePr>
        <p:xfrm>
          <a:off x="838200" y="1825625"/>
          <a:ext cx="552055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1E319AED-3664-44BA-9D0C-65A74D73FB3E}"/>
              </a:ext>
            </a:extLst>
          </p:cNvPr>
          <p:cNvSpPr txBox="1"/>
          <p:nvPr/>
        </p:nvSpPr>
        <p:spPr>
          <a:xfrm flipH="1">
            <a:off x="6908974" y="2953407"/>
            <a:ext cx="4444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  <a:p>
            <a:r>
              <a:rPr lang="nl-BE" dirty="0"/>
              <a:t>Laag loon ontoereikend =&gt; sociale minima ontoereikend 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6DA20A13-40A4-44C9-83B0-3B0BD2CD3A71}"/>
              </a:ext>
            </a:extLst>
          </p:cNvPr>
          <p:cNvSpPr/>
          <p:nvPr/>
        </p:nvSpPr>
        <p:spPr>
          <a:xfrm>
            <a:off x="6684579" y="2806262"/>
            <a:ext cx="4529959" cy="14188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9643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B9C90-745B-42AC-A576-1E84CFA16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073C36-DD8C-44B0-9F34-8D4D3F45F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Het armoedevraagstuk in de welvaartsstaat </a:t>
            </a:r>
          </a:p>
          <a:p>
            <a:pPr marL="514350" indent="-514350">
              <a:buAutoNum type="arabicPeriod"/>
            </a:pP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De naoorlogse architectuur van de welvaartsstaat</a:t>
            </a:r>
          </a:p>
          <a:p>
            <a:pPr marL="514350" indent="-514350">
              <a:buAutoNum type="arabicPeriod"/>
            </a:pP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“ Les </a:t>
            </a:r>
            <a:r>
              <a:rPr lang="nl-BE" sz="2400" dirty="0" err="1">
                <a:solidFill>
                  <a:schemeClr val="bg2">
                    <a:lumMod val="75000"/>
                  </a:schemeClr>
                </a:solidFill>
              </a:rPr>
              <a:t>trentes</a:t>
            </a: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nl-BE" sz="2400" dirty="0" err="1">
                <a:solidFill>
                  <a:schemeClr val="bg2">
                    <a:lumMod val="75000"/>
                  </a:schemeClr>
                </a:solidFill>
              </a:rPr>
              <a:t>piteuses</a:t>
            </a: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” en de onderliggende transformaties</a:t>
            </a:r>
          </a:p>
          <a:p>
            <a:pPr marL="514350" indent="-514350">
              <a:buAutoNum type="arabicPeriod"/>
            </a:pPr>
            <a:r>
              <a:rPr lang="nl-BE" sz="2400" dirty="0"/>
              <a:t>De tragiek van de actieve welvaartsstaat </a:t>
            </a:r>
          </a:p>
          <a:p>
            <a:pPr marL="514350" indent="-514350">
              <a:buAutoNum type="arabicPeriod"/>
            </a:pP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COVID-19, changemaker ? </a:t>
            </a:r>
          </a:p>
          <a:p>
            <a:pPr marL="514350" indent="-514350">
              <a:buAutoNum type="arabicPeriod"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52642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941256-D594-46CC-A720-069EFFD37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97" y="365125"/>
            <a:ext cx="11992303" cy="1325563"/>
          </a:xfrm>
        </p:spPr>
        <p:txBody>
          <a:bodyPr/>
          <a:lstStyle/>
          <a:p>
            <a:r>
              <a:rPr lang="nl-BE" dirty="0"/>
              <a:t>     Komt er een vloedgolf van armoede op ons af ?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07B4BFA-4228-4347-9C63-E38F58402C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4657681"/>
              </p:ext>
            </p:extLst>
          </p:nvPr>
        </p:nvGraphicFramePr>
        <p:xfrm>
          <a:off x="838200" y="1807779"/>
          <a:ext cx="10515600" cy="4295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9446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F630CC-FA25-4501-A27D-FB8F8DAF2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De actieve welvaartsstaat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AB218A5-6B74-4AD6-9E43-A76268F27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689" y="928337"/>
            <a:ext cx="2484782" cy="2228849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96510042-E4CD-464F-A2E7-D4715A75C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76847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nl-BE" dirty="0">
                <a:solidFill>
                  <a:schemeClr val="accent2"/>
                </a:solidFill>
              </a:rPr>
              <a:t>VRAAGZIJDE</a:t>
            </a:r>
          </a:p>
          <a:p>
            <a:pPr marL="360000" lvl="2" indent="0">
              <a:buNone/>
            </a:pPr>
            <a:r>
              <a:rPr lang="nl-BE" dirty="0"/>
              <a:t>= arbeidskost verlagen, door:</a:t>
            </a:r>
          </a:p>
          <a:p>
            <a:pPr lvl="3"/>
            <a:r>
              <a:rPr lang="nl-BE" sz="2000" dirty="0"/>
              <a:t>Loonmatiging</a:t>
            </a:r>
          </a:p>
          <a:p>
            <a:pPr lvl="3"/>
            <a:r>
              <a:rPr lang="nl-BE" sz="2000" dirty="0"/>
              <a:t>Lastenvermindering </a:t>
            </a:r>
          </a:p>
          <a:p>
            <a:pPr lvl="3"/>
            <a:r>
              <a:rPr lang="nl-BE" sz="2000" dirty="0">
                <a:sym typeface="Wingdings" panose="05000000000000000000" pitchFamily="2" charset="2"/>
              </a:rPr>
              <a:t>Subsidiëring laagproductieve arbeid ( dienstencheques )</a:t>
            </a:r>
            <a:endParaRPr lang="nl-BE" sz="2000" dirty="0"/>
          </a:p>
          <a:p>
            <a:pPr lvl="1"/>
            <a:r>
              <a:rPr lang="nl-BE" dirty="0">
                <a:solidFill>
                  <a:schemeClr val="accent2"/>
                </a:solidFill>
              </a:rPr>
              <a:t>AANBODZIJDE</a:t>
            </a:r>
          </a:p>
          <a:p>
            <a:pPr marL="360000" lvl="2" indent="0">
              <a:buNone/>
            </a:pPr>
            <a:r>
              <a:rPr lang="nl-BE" dirty="0"/>
              <a:t>= Arbeidsinzetbaarheid</a:t>
            </a:r>
          </a:p>
          <a:p>
            <a:pPr lvl="2"/>
            <a:r>
              <a:rPr lang="nl-BE" dirty="0"/>
              <a:t>Stok: controle, sanctionering en lagere uitkeringen</a:t>
            </a:r>
          </a:p>
          <a:p>
            <a:pPr lvl="2"/>
            <a:r>
              <a:rPr lang="nl-BE" dirty="0"/>
              <a:t>Wortel: betere arbeidsomstandigheden, hogere (netto)lonen (</a:t>
            </a:r>
            <a:r>
              <a:rPr lang="nl-BE" dirty="0" err="1"/>
              <a:t>tax</a:t>
            </a:r>
            <a:r>
              <a:rPr lang="nl-BE" dirty="0"/>
              <a:t> shift), arbeid-gezin faciliteren</a:t>
            </a:r>
          </a:p>
          <a:p>
            <a:pPr lvl="2"/>
            <a:r>
              <a:rPr lang="nl-BE" dirty="0"/>
              <a:t>Sociale investering : “</a:t>
            </a:r>
            <a:r>
              <a:rPr lang="nl-BE" dirty="0" err="1"/>
              <a:t>prepair</a:t>
            </a:r>
            <a:r>
              <a:rPr lang="nl-BE" dirty="0"/>
              <a:t> </a:t>
            </a:r>
            <a:r>
              <a:rPr lang="nl-BE" dirty="0" err="1"/>
              <a:t>instead</a:t>
            </a:r>
            <a:r>
              <a:rPr lang="nl-BE" dirty="0"/>
              <a:t> of </a:t>
            </a:r>
            <a:r>
              <a:rPr lang="nl-BE" dirty="0" err="1"/>
              <a:t>repair</a:t>
            </a:r>
            <a:r>
              <a:rPr lang="nl-BE" dirty="0"/>
              <a:t>”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36018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57F34B-4B54-4909-B219-81857D1A9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514350" y="47979"/>
            <a:ext cx="10839449" cy="743267"/>
          </a:xfrm>
        </p:spPr>
        <p:txBody>
          <a:bodyPr>
            <a:normAutofit fontScale="90000"/>
          </a:bodyPr>
          <a:lstStyle/>
          <a:p>
            <a:br>
              <a:rPr lang="nl-BE" sz="3600" dirty="0"/>
            </a:br>
            <a:br>
              <a:rPr lang="nl-BE" dirty="0"/>
            </a:br>
            <a:endParaRPr lang="nl-BE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508C5CBB-1D7B-4F4C-9461-1FB1DACFAB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95349" y="1500810"/>
          <a:ext cx="10401301" cy="4846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1AFEE415-5C82-49D1-B7E0-AE183D60EFEF}"/>
              </a:ext>
            </a:extLst>
          </p:cNvPr>
          <p:cNvCxnSpPr>
            <a:cxnSpLocks/>
          </p:cNvCxnSpPr>
          <p:nvPr/>
        </p:nvCxnSpPr>
        <p:spPr>
          <a:xfrm flipH="1" flipV="1">
            <a:off x="7292012" y="2176671"/>
            <a:ext cx="1504118" cy="2623929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0E9F338-1B46-4DBC-91F1-41C386BEB8B9}"/>
              </a:ext>
            </a:extLst>
          </p:cNvPr>
          <p:cNvCxnSpPr/>
          <p:nvPr/>
        </p:nvCxnSpPr>
        <p:spPr>
          <a:xfrm>
            <a:off x="3129280" y="6502400"/>
            <a:ext cx="6207760" cy="0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7F2255E9-B669-4DB9-86A2-2610025C78DD}"/>
              </a:ext>
            </a:extLst>
          </p:cNvPr>
          <p:cNvCxnSpPr>
            <a:cxnSpLocks/>
          </p:cNvCxnSpPr>
          <p:nvPr/>
        </p:nvCxnSpPr>
        <p:spPr>
          <a:xfrm flipV="1">
            <a:off x="3781425" y="2176671"/>
            <a:ext cx="1571625" cy="2623931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23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57F34B-4B54-4909-B219-81857D1A9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514350" y="47979"/>
            <a:ext cx="10839449" cy="743267"/>
          </a:xfrm>
        </p:spPr>
        <p:txBody>
          <a:bodyPr>
            <a:normAutofit fontScale="90000"/>
          </a:bodyPr>
          <a:lstStyle/>
          <a:p>
            <a:br>
              <a:rPr lang="nl-BE" sz="3600" dirty="0"/>
            </a:br>
            <a:br>
              <a:rPr lang="nl-BE" dirty="0"/>
            </a:br>
            <a:endParaRPr lang="nl-BE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508C5CBB-1D7B-4F4C-9461-1FB1DACFAB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3189607"/>
              </p:ext>
            </p:extLst>
          </p:nvPr>
        </p:nvGraphicFramePr>
        <p:xfrm>
          <a:off x="895349" y="1500810"/>
          <a:ext cx="10401301" cy="4846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1AFEE415-5C82-49D1-B7E0-AE183D60EFEF}"/>
              </a:ext>
            </a:extLst>
          </p:cNvPr>
          <p:cNvCxnSpPr>
            <a:cxnSpLocks/>
          </p:cNvCxnSpPr>
          <p:nvPr/>
        </p:nvCxnSpPr>
        <p:spPr>
          <a:xfrm flipH="1" flipV="1">
            <a:off x="7292012" y="2176671"/>
            <a:ext cx="1504118" cy="2623929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037A7B6F-3B92-4477-A743-2EDC47392D97}"/>
              </a:ext>
            </a:extLst>
          </p:cNvPr>
          <p:cNvCxnSpPr/>
          <p:nvPr/>
        </p:nvCxnSpPr>
        <p:spPr>
          <a:xfrm flipH="1">
            <a:off x="3129280" y="6657340"/>
            <a:ext cx="62077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0E9F338-1B46-4DBC-91F1-41C386BEB8B9}"/>
              </a:ext>
            </a:extLst>
          </p:cNvPr>
          <p:cNvCxnSpPr/>
          <p:nvPr/>
        </p:nvCxnSpPr>
        <p:spPr>
          <a:xfrm>
            <a:off x="3129280" y="6502400"/>
            <a:ext cx="6207760" cy="0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42FFD8A8-74C5-4C58-81CB-2E0AD2683919}"/>
              </a:ext>
            </a:extLst>
          </p:cNvPr>
          <p:cNvCxnSpPr>
            <a:cxnSpLocks/>
          </p:cNvCxnSpPr>
          <p:nvPr/>
        </p:nvCxnSpPr>
        <p:spPr>
          <a:xfrm flipV="1">
            <a:off x="3574360" y="2007653"/>
            <a:ext cx="1610139" cy="2623930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headEnd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7F2255E9-B669-4DB9-86A2-2610025C78DD}"/>
              </a:ext>
            </a:extLst>
          </p:cNvPr>
          <p:cNvCxnSpPr>
            <a:cxnSpLocks/>
          </p:cNvCxnSpPr>
          <p:nvPr/>
        </p:nvCxnSpPr>
        <p:spPr>
          <a:xfrm flipV="1">
            <a:off x="3781425" y="2176671"/>
            <a:ext cx="1571625" cy="2623931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2DA24019-DCDC-4733-BB97-7F4448E7F6CC}"/>
              </a:ext>
            </a:extLst>
          </p:cNvPr>
          <p:cNvCxnSpPr>
            <a:cxnSpLocks/>
          </p:cNvCxnSpPr>
          <p:nvPr/>
        </p:nvCxnSpPr>
        <p:spPr>
          <a:xfrm flipH="1" flipV="1">
            <a:off x="7384632" y="1933575"/>
            <a:ext cx="1543334" cy="2710077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headEnd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155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CB779-F6C5-4614-9230-76BF290DB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11400"/>
          </a:xfrm>
        </p:spPr>
        <p:txBody>
          <a:bodyPr>
            <a:normAutofit/>
          </a:bodyPr>
          <a:lstStyle/>
          <a:p>
            <a:r>
              <a:rPr lang="nl-BE" sz="4000" dirty="0"/>
              <a:t>“Armoede verminderen is mogelijk maar kost geld en banen “   (Sociaal en Cultureel Planbureau, 2020 )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A3279F-5338-44DE-ACCB-8D6DB866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99641"/>
            <a:ext cx="10515600" cy="2477322"/>
          </a:xfrm>
        </p:spPr>
        <p:txBody>
          <a:bodyPr>
            <a:normAutofit/>
          </a:bodyPr>
          <a:lstStyle/>
          <a:p>
            <a:r>
              <a:rPr lang="nl-BE" sz="2400" dirty="0"/>
              <a:t>Nieuwe banen kosten geld ( aan de overheid en aan de gezinnen )</a:t>
            </a:r>
          </a:p>
          <a:p>
            <a:r>
              <a:rPr lang="nl-BE" sz="2400" dirty="0"/>
              <a:t>Sociale overheidsuitgaven beschermen minder tegen armoede</a:t>
            </a:r>
          </a:p>
          <a:p>
            <a:r>
              <a:rPr lang="nl-BE" sz="2400" dirty="0"/>
              <a:t>Jobs beschermen minder tegen armoede</a:t>
            </a:r>
          </a:p>
        </p:txBody>
      </p:sp>
    </p:spTree>
    <p:extLst>
      <p:ext uri="{BB962C8B-B14F-4D97-AF65-F5344CB8AC3E}">
        <p14:creationId xmlns:p14="http://schemas.microsoft.com/office/powerpoint/2010/main" val="26218947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59207" cy="1325563"/>
          </a:xfrm>
        </p:spPr>
        <p:txBody>
          <a:bodyPr/>
          <a:lstStyle/>
          <a:p>
            <a:r>
              <a:rPr lang="nl-NL" dirty="0"/>
              <a:t>1</a:t>
            </a:r>
            <a:r>
              <a:rPr lang="nl-NL" sz="4000" dirty="0"/>
              <a:t>. </a:t>
            </a:r>
            <a:r>
              <a:rPr lang="nl-BE" sz="4000" dirty="0"/>
              <a:t>Nieuwe banen kosten geld : </a:t>
            </a:r>
            <a:r>
              <a:rPr lang="nl-NL" sz="4000" dirty="0"/>
              <a:t>publieke uitgaven nieuwe sociale risico’s, België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81705"/>
            <a:ext cx="10515600" cy="4495257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/>
              <a:t>34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2207568" y="5991793"/>
            <a:ext cx="82824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Nieuwe sociale risico’s: ouderschapsverlof, ouderzorg, kinderopvang, activering</a:t>
            </a:r>
          </a:p>
          <a:p>
            <a:r>
              <a:rPr lang="nl-NL" sz="1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Bron: OECD SOCX database</a:t>
            </a:r>
          </a:p>
          <a:p>
            <a:endParaRPr lang="nl-NL" sz="1400" dirty="0">
              <a:latin typeface="+mj-lt"/>
            </a:endParaRPr>
          </a:p>
        </p:txBody>
      </p:sp>
      <p:graphicFrame>
        <p:nvGraphicFramePr>
          <p:cNvPr id="8" name="Grafiek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1368789"/>
              </p:ext>
            </p:extLst>
          </p:nvPr>
        </p:nvGraphicFramePr>
        <p:xfrm>
          <a:off x="2075891" y="1690688"/>
          <a:ext cx="7917556" cy="4156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2758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8BDC90-5412-4A1F-9BBE-FAB797F7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032"/>
            <a:ext cx="11887200" cy="1111843"/>
          </a:xfrm>
        </p:spPr>
        <p:txBody>
          <a:bodyPr anchor="ctr">
            <a:normAutofit fontScale="90000"/>
          </a:bodyPr>
          <a:lstStyle/>
          <a:p>
            <a:pPr algn="ctr"/>
            <a:br>
              <a:rPr lang="nl-NL" sz="1000" dirty="0"/>
            </a:br>
            <a:br>
              <a:rPr lang="nl-NL" sz="1000" dirty="0"/>
            </a:b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2.</a:t>
            </a:r>
            <a:r>
              <a:rPr lang="nl-BE" dirty="0"/>
              <a:t>Nieuwe banen kosten geld : </a:t>
            </a:r>
            <a:r>
              <a:rPr lang="nl-NL" dirty="0"/>
              <a:t>lastenverlagingen in procent van de arbeidskosten vóór arbeidslastenverlagingen</a:t>
            </a:r>
            <a:br>
              <a:rPr lang="nl-BE" sz="3100" dirty="0"/>
            </a:br>
            <a:br>
              <a:rPr lang="nl-BE" sz="1000" dirty="0"/>
            </a:br>
            <a:endParaRPr lang="nl-BE" sz="1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4A07E1-714B-4399-84CF-C7038239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2182091"/>
            <a:ext cx="10175630" cy="45719"/>
          </a:xfrm>
        </p:spPr>
        <p:txBody>
          <a:bodyPr anchor="ctr">
            <a:normAutofit fontScale="25000" lnSpcReduction="20000"/>
          </a:bodyPr>
          <a:lstStyle/>
          <a:p>
            <a:pPr algn="ctr"/>
            <a:endParaRPr lang="nl-BE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4CD0B69-31B4-4B55-B562-AFD6F1F6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2841" y="2405149"/>
            <a:ext cx="7920220" cy="389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083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867E3-FD8C-4273-88BF-6AE794928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6440"/>
            <a:ext cx="10515600" cy="744757"/>
          </a:xfrm>
        </p:spPr>
        <p:txBody>
          <a:bodyPr>
            <a:normAutofit fontScale="90000"/>
          </a:bodyPr>
          <a:lstStyle/>
          <a:p>
            <a:r>
              <a:rPr lang="nl-NL" dirty="0"/>
              <a:t>2. Nieuwe banen kosten geld : werklozen</a:t>
            </a:r>
            <a:r>
              <a:rPr lang="nl-BE" dirty="0"/>
              <a:t> ( ILO ) zonder werkloosheidsuitkering (in %), België, 20-59 jaar</a:t>
            </a:r>
            <a:br>
              <a:rPr lang="nl-BE" b="1" dirty="0"/>
            </a:br>
            <a:endParaRPr lang="nl-BE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0C420C2C-3A27-4BF7-BABD-CFD94F0B76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8367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032842-5336-48E6-A3FC-FDED0B4A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73326"/>
          </a:xfrm>
        </p:spPr>
        <p:txBody>
          <a:bodyPr>
            <a:normAutofit fontScale="90000"/>
          </a:bodyPr>
          <a:lstStyle/>
          <a:p>
            <a:r>
              <a:rPr lang="nl-BE" sz="4000" dirty="0"/>
              <a:t>2.</a:t>
            </a:r>
            <a:r>
              <a:rPr lang="nl-BE" sz="2700" dirty="0"/>
              <a:t> </a:t>
            </a:r>
            <a:r>
              <a:rPr lang="nl-BE" dirty="0"/>
              <a:t>Nieuwe banen kosten geld : armoedegrens en werkloosheidsuitkering (</a:t>
            </a:r>
            <a:r>
              <a:rPr lang="nl-BE" u="sng" dirty="0"/>
              <a:t>gemiddeld loon</a:t>
            </a:r>
            <a:r>
              <a:rPr lang="nl-BE" dirty="0"/>
              <a:t>) als percentage van de Europese armoedegrens, 2018.</a:t>
            </a:r>
            <a:br>
              <a:rPr lang="nl-BE" b="1" dirty="0"/>
            </a:br>
            <a:r>
              <a:rPr lang="nl-BE" dirty="0"/>
              <a:t>  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0CA1EFCF-EBB4-4A57-B4DD-17A4B973B3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644008"/>
              </p:ext>
            </p:extLst>
          </p:nvPr>
        </p:nvGraphicFramePr>
        <p:xfrm>
          <a:off x="838200" y="2238451"/>
          <a:ext cx="10515600" cy="393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4537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2. Overheidsuitgaven beschermen minder tegen armoede : armoedereductie door sociale transfers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  <p:graphicFrame>
        <p:nvGraphicFramePr>
          <p:cNvPr id="5" name="Graphique 2">
            <a:extLst>
              <a:ext uri="{FF2B5EF4-FFF2-40B4-BE49-F238E27FC236}">
                <a16:creationId xmlns:a16="http://schemas.microsoft.com/office/drawing/2014/main" id="{00000000-0008-0000-1A00-00000300000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13619499"/>
              </p:ext>
            </p:extLst>
          </p:nvPr>
        </p:nvGraphicFramePr>
        <p:xfrm>
          <a:off x="400878" y="1690688"/>
          <a:ext cx="10952922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6308725"/>
            <a:ext cx="8997265" cy="5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73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30437F-0690-4CE9-B1BD-DCC53D455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4. </a:t>
            </a:r>
            <a:r>
              <a:rPr lang="nl-BE" sz="4000" dirty="0"/>
              <a:t>Sociale zekerheid : concentratie van risico’s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C9557E5-4911-4CA9-AEC6-02184DCF1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1650" y="2407566"/>
            <a:ext cx="6096528" cy="342929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0A11231-297D-45EE-87EB-37DD6928A709}"/>
              </a:ext>
            </a:extLst>
          </p:cNvPr>
          <p:cNvSpPr txBox="1"/>
          <p:nvPr/>
        </p:nvSpPr>
        <p:spPr>
          <a:xfrm>
            <a:off x="8692054" y="2627586"/>
            <a:ext cx="26617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  <a:p>
            <a:endParaRPr lang="nl-BE" dirty="0"/>
          </a:p>
          <a:p>
            <a:r>
              <a:rPr lang="nl-BE" u="sng" dirty="0"/>
              <a:t>Werkrijke gezinnen </a:t>
            </a:r>
            <a:r>
              <a:rPr lang="nl-BE" dirty="0"/>
              <a:t>=&gt; loopbaanonderbreking, tijdskrediet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2A5F6F5-A2BE-429E-85F6-68F38ED16634}"/>
              </a:ext>
            </a:extLst>
          </p:cNvPr>
          <p:cNvSpPr txBox="1"/>
          <p:nvPr/>
        </p:nvSpPr>
        <p:spPr>
          <a:xfrm>
            <a:off x="8692054" y="5034455"/>
            <a:ext cx="3384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/>
              <a:t>Werkarme gezinnen </a:t>
            </a:r>
            <a:r>
              <a:rPr lang="nl-BE" dirty="0"/>
              <a:t>=&gt; werkloosheid, invaliditeit, leefloon, 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7715561C-7325-4E21-A2A8-79A087A3B308}"/>
              </a:ext>
            </a:extLst>
          </p:cNvPr>
          <p:cNvSpPr/>
          <p:nvPr/>
        </p:nvSpPr>
        <p:spPr>
          <a:xfrm>
            <a:off x="8355725" y="2858814"/>
            <a:ext cx="3229304" cy="14773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F0E25983-82E4-46EB-A0A1-02E2A81F9158}"/>
              </a:ext>
            </a:extLst>
          </p:cNvPr>
          <p:cNvSpPr/>
          <p:nvPr/>
        </p:nvSpPr>
        <p:spPr>
          <a:xfrm>
            <a:off x="8429298" y="4787390"/>
            <a:ext cx="2816772" cy="15007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823C9C0-F906-403A-A9F0-152AAE67D11F}"/>
              </a:ext>
            </a:extLst>
          </p:cNvPr>
          <p:cNvSpPr txBox="1"/>
          <p:nvPr/>
        </p:nvSpPr>
        <p:spPr>
          <a:xfrm>
            <a:off x="10678510" y="2049517"/>
            <a:ext cx="14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kinderopvang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E3FD32F-08BC-417B-AF47-C7A2BCBA6CD5}"/>
              </a:ext>
            </a:extLst>
          </p:cNvPr>
          <p:cNvSpPr txBox="1"/>
          <p:nvPr/>
        </p:nvSpPr>
        <p:spPr>
          <a:xfrm>
            <a:off x="10862268" y="6379779"/>
            <a:ext cx="146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kinderbijslag</a:t>
            </a:r>
          </a:p>
        </p:txBody>
      </p:sp>
    </p:spTree>
    <p:extLst>
      <p:ext uri="{BB962C8B-B14F-4D97-AF65-F5344CB8AC3E}">
        <p14:creationId xmlns:p14="http://schemas.microsoft.com/office/powerpoint/2010/main" val="3146083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62727-D8C2-419D-A3A8-75A319D44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graphicFrame>
        <p:nvGraphicFramePr>
          <p:cNvPr id="4" name="Chart 7">
            <a:extLst>
              <a:ext uri="{FF2B5EF4-FFF2-40B4-BE49-F238E27FC236}">
                <a16:creationId xmlns:a16="http://schemas.microsoft.com/office/drawing/2014/main" id="{7E540DCE-C398-4D4B-B3FE-ED19379EB8C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4608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CF3F2-45DC-4AB1-9250-8F73BF4F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4. Jobs beschermen minder tegen armoede : monetair armoederisico werkenden, </a:t>
            </a:r>
            <a:r>
              <a:rPr lang="nl-BE" sz="4000" dirty="0" err="1"/>
              <a:t>Eurostat</a:t>
            </a:r>
            <a:endParaRPr lang="nl-BE" sz="4000" dirty="0"/>
          </a:p>
        </p:txBody>
      </p:sp>
      <p:graphicFrame>
        <p:nvGraphicFramePr>
          <p:cNvPr id="4" name="Graphique 20">
            <a:extLst>
              <a:ext uri="{FF2B5EF4-FFF2-40B4-BE49-F238E27FC236}">
                <a16:creationId xmlns:a16="http://schemas.microsoft.com/office/drawing/2014/main" id="{BBEC5DBC-3884-44BC-8B9F-B4B0FB13E4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33814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794B78-8DA1-4002-A0B4-6BDE7A59C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278" y="613816"/>
            <a:ext cx="6586491" cy="5177384"/>
          </a:xfrm>
        </p:spPr>
        <p:txBody>
          <a:bodyPr>
            <a:noAutofit/>
          </a:bodyPr>
          <a:lstStyle/>
          <a:p>
            <a:r>
              <a:rPr lang="nl-BE" sz="4000" dirty="0"/>
              <a:t>De tragiek van de actieve welvaartsstaat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09CADA-68CC-4C20-9F16-78BA20D05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691828"/>
            <a:ext cx="6586489" cy="35319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sz="2400" dirty="0"/>
              <a:t>     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174A68-BE5C-41F7-A601-B215A12F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2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52276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262EFB-271F-4851-8E2C-ADC341BF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kost van het dichten van de armoedekloof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DBD45A4F-99E1-4C05-9B85-A2C293E00F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7190258"/>
              </p:ext>
            </p:extLst>
          </p:nvPr>
        </p:nvGraphicFramePr>
        <p:xfrm>
          <a:off x="693682" y="1690688"/>
          <a:ext cx="11204027" cy="4991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33851">
                  <a:extLst>
                    <a:ext uri="{9D8B030D-6E8A-4147-A177-3AD203B41FA5}">
                      <a16:colId xmlns:a16="http://schemas.microsoft.com/office/drawing/2014/main" val="1005507302"/>
                    </a:ext>
                  </a:extLst>
                </a:gridCol>
                <a:gridCol w="3735088">
                  <a:extLst>
                    <a:ext uri="{9D8B030D-6E8A-4147-A177-3AD203B41FA5}">
                      <a16:colId xmlns:a16="http://schemas.microsoft.com/office/drawing/2014/main" val="29599466"/>
                    </a:ext>
                  </a:extLst>
                </a:gridCol>
                <a:gridCol w="3735088">
                  <a:extLst>
                    <a:ext uri="{9D8B030D-6E8A-4147-A177-3AD203B41FA5}">
                      <a16:colId xmlns:a16="http://schemas.microsoft.com/office/drawing/2014/main" val="947260502"/>
                    </a:ext>
                  </a:extLst>
                </a:gridCol>
              </a:tblGrid>
              <a:tr h="3018284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endParaRPr lang="nl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2000" dirty="0">
                          <a:effectLst/>
                        </a:rPr>
                        <a:t>Kost met 100% afhouding</a:t>
                      </a:r>
                      <a:endParaRPr lang="nl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2000">
                          <a:effectLst/>
                        </a:rPr>
                        <a:t>Kost met “overspill” ( afhouding BE=58%, DK=50%, UK=52% )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6038338"/>
                  </a:ext>
                </a:extLst>
              </a:tr>
              <a:tr h="6577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2000">
                          <a:effectLst/>
                        </a:rPr>
                        <a:t>BE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2000" dirty="0">
                          <a:effectLst/>
                        </a:rPr>
                        <a:t>2,2</a:t>
                      </a:r>
                      <a:endParaRPr lang="nl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2000">
                          <a:effectLst/>
                        </a:rPr>
                        <a:t>4,2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4978816"/>
                  </a:ext>
                </a:extLst>
              </a:tr>
              <a:tr h="6577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2000">
                          <a:effectLst/>
                        </a:rPr>
                        <a:t>DK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2000">
                          <a:effectLst/>
                        </a:rPr>
                        <a:t>3,2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2000">
                          <a:effectLst/>
                        </a:rPr>
                        <a:t>7,1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5115581"/>
                  </a:ext>
                </a:extLst>
              </a:tr>
              <a:tr h="6577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2000">
                          <a:effectLst/>
                        </a:rPr>
                        <a:t>UK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2000">
                          <a:effectLst/>
                        </a:rPr>
                        <a:t>2,5</a:t>
                      </a:r>
                      <a:endParaRPr lang="nl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2000" dirty="0">
                          <a:effectLst/>
                        </a:rPr>
                        <a:t>5,7</a:t>
                      </a:r>
                      <a:endParaRPr lang="nl-B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305176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A52464D-6285-443C-9C41-1C51A66C2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00438" y="17580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1154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EA95A-3AF6-4F2C-AAD6-DBFF4D116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630" y="629268"/>
            <a:ext cx="10406292" cy="1286160"/>
          </a:xfrm>
        </p:spPr>
        <p:txBody>
          <a:bodyPr anchor="b">
            <a:normAutofit/>
          </a:bodyPr>
          <a:lstStyle/>
          <a:p>
            <a:r>
              <a:rPr lang="nl-BE" sz="4000" dirty="0"/>
              <a:t>Hoe verder ? </a:t>
            </a:r>
            <a:br>
              <a:rPr lang="nl-BE" sz="4000" dirty="0"/>
            </a:br>
            <a:r>
              <a:rPr lang="nl-BE" sz="4000" dirty="0"/>
              <a:t>Anders gaan denken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C66DCE-20D9-4246-ABFB-6CCAD4FAF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629" y="2438400"/>
            <a:ext cx="10406292" cy="4247693"/>
          </a:xfrm>
        </p:spPr>
        <p:txBody>
          <a:bodyPr>
            <a:normAutofit/>
          </a:bodyPr>
          <a:lstStyle/>
          <a:p>
            <a:r>
              <a:rPr lang="nl-BE" sz="2400" u="sng" dirty="0"/>
              <a:t>zorg- en basisbanen </a:t>
            </a:r>
            <a:r>
              <a:rPr lang="nl-BE" sz="2400" dirty="0"/>
              <a:t>in een meer flexibele arbeidsmarkt </a:t>
            </a:r>
          </a:p>
          <a:p>
            <a:r>
              <a:rPr lang="nl-BE" sz="2400" dirty="0"/>
              <a:t>optillen van het inkomensgebouw en versterking van de sociale minima door verder te bewegen in de richting van een voorwaardelijk en </a:t>
            </a:r>
            <a:r>
              <a:rPr lang="nl-BE" sz="2400" u="sng" dirty="0"/>
              <a:t>beperkt basisinkomen </a:t>
            </a:r>
          </a:p>
          <a:p>
            <a:r>
              <a:rPr lang="nl-BE" sz="2400" dirty="0"/>
              <a:t>toepassen van de “regel van </a:t>
            </a:r>
            <a:r>
              <a:rPr lang="nl-BE" sz="2400" dirty="0" err="1"/>
              <a:t>Musgrave</a:t>
            </a:r>
            <a:r>
              <a:rPr lang="nl-BE" sz="2400" dirty="0"/>
              <a:t>” bij de verdeling van de pensioenlasten zodat de </a:t>
            </a:r>
            <a:r>
              <a:rPr lang="nl-BE" sz="2400" u="sng" dirty="0"/>
              <a:t>verhouding tussen de welvaart van gepensioneerden en de welvaart van actieven gestabiliseerd wordt </a:t>
            </a:r>
          </a:p>
          <a:p>
            <a:r>
              <a:rPr lang="nl-BE" sz="2400" dirty="0"/>
              <a:t>invoeren van een </a:t>
            </a:r>
            <a:r>
              <a:rPr lang="nl-BE" sz="2400" u="sng" dirty="0"/>
              <a:t>CO2-belasting</a:t>
            </a:r>
            <a:r>
              <a:rPr lang="nl-BE" sz="2400" dirty="0"/>
              <a:t> waarvan een deel bestemd voor de sociale zekerheid of het BI</a:t>
            </a:r>
          </a:p>
          <a:p>
            <a:r>
              <a:rPr lang="nl-BE" sz="2400" dirty="0"/>
              <a:t>verlagen van de arbeidskosten door inkomens uit </a:t>
            </a:r>
            <a:r>
              <a:rPr lang="nl-BE" sz="2400" u="sng" dirty="0"/>
              <a:t>vermogen</a:t>
            </a:r>
            <a:r>
              <a:rPr lang="nl-BE" sz="2400" dirty="0"/>
              <a:t> te betrekken in het herverdelingsproces.</a:t>
            </a:r>
          </a:p>
          <a:p>
            <a:endParaRPr lang="nl-BE" sz="19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4FE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430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B9C90-745B-42AC-A576-1E84CFA16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073C36-DD8C-44B0-9F34-8D4D3F45F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Het armoedevraagstuk in de welvaartsstaat </a:t>
            </a:r>
          </a:p>
          <a:p>
            <a:pPr marL="514350" indent="-514350">
              <a:buAutoNum type="arabicPeriod"/>
            </a:pP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De naoorlogse architectuur van de welvaartsstaat</a:t>
            </a:r>
          </a:p>
          <a:p>
            <a:pPr marL="514350" indent="-514350">
              <a:buAutoNum type="arabicPeriod"/>
            </a:pP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“ Les </a:t>
            </a:r>
            <a:r>
              <a:rPr lang="nl-BE" sz="2400" dirty="0" err="1">
                <a:solidFill>
                  <a:schemeClr val="bg2">
                    <a:lumMod val="75000"/>
                  </a:schemeClr>
                </a:solidFill>
              </a:rPr>
              <a:t>trentes</a:t>
            </a: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nl-BE" sz="2400" dirty="0" err="1">
                <a:solidFill>
                  <a:schemeClr val="bg2">
                    <a:lumMod val="75000"/>
                  </a:schemeClr>
                </a:solidFill>
              </a:rPr>
              <a:t>piteuses</a:t>
            </a: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” en de onderliggende transformaties</a:t>
            </a:r>
          </a:p>
          <a:p>
            <a:pPr marL="514350" indent="-514350">
              <a:buAutoNum type="arabicPeriod"/>
            </a:pP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De tragiek van de actieve welvaartsstaat </a:t>
            </a:r>
          </a:p>
          <a:p>
            <a:pPr marL="514350" indent="-514350">
              <a:buAutoNum type="arabicPeriod"/>
            </a:pPr>
            <a:r>
              <a:rPr lang="nl-BE" sz="2400" dirty="0"/>
              <a:t>COVID-19, changemaker ? </a:t>
            </a:r>
          </a:p>
          <a:p>
            <a:pPr marL="514350" indent="-514350">
              <a:buAutoNum type="arabicPeriod"/>
            </a:pPr>
            <a:endParaRPr lang="nl-BE" dirty="0"/>
          </a:p>
          <a:p>
            <a:pPr marL="514350" indent="-514350">
              <a:buAutoNum type="arabicPeriod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42731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A2EE1-057C-4E62-90B3-36C028499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COVID-19, accelerator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6F383E-6D32-4239-AF3B-2314FD2FA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400" dirty="0"/>
              <a:t>Vergroot de armoede &amp; versnelt digitalisering = meer mensen betrokken</a:t>
            </a:r>
          </a:p>
          <a:p>
            <a:pPr marL="0" indent="0">
              <a:buNone/>
            </a:pPr>
            <a:endParaRPr lang="nl-BE" sz="2400" dirty="0"/>
          </a:p>
          <a:p>
            <a:r>
              <a:rPr lang="nl-BE" sz="2400" dirty="0"/>
              <a:t>Overheden moeten economie massaal stutten = kunnen/moeten voorwaarden stellen</a:t>
            </a:r>
          </a:p>
          <a:p>
            <a:pPr marL="0" indent="0">
              <a:buNone/>
            </a:pPr>
            <a:endParaRPr lang="nl-BE" sz="2400" dirty="0"/>
          </a:p>
          <a:p>
            <a:r>
              <a:rPr lang="nl-BE" sz="2400" dirty="0"/>
              <a:t>Herinnert aan de betekenis van “gedeeld belang” = laagverdieners in ‘essentiële beroepen’, ‘zorgen voor elkaar’</a:t>
            </a:r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962903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59EEE-4FF0-4E3D-80F3-6485DFFDC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COVID-19, midden in nieuwe transformaties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0CCD00-D197-4CCC-81D0-3C703D3F2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4" y="1781175"/>
            <a:ext cx="10515600" cy="44434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sz="2400" u="sng" dirty="0"/>
              <a:t>Veroudering</a:t>
            </a:r>
            <a:r>
              <a:rPr lang="nl-BE" sz="2400" dirty="0"/>
              <a:t> : de </a:t>
            </a:r>
            <a:r>
              <a:rPr lang="nl-BE" sz="2400" dirty="0" err="1"/>
              <a:t>inter</a:t>
            </a:r>
            <a:r>
              <a:rPr lang="nl-BE" sz="2400" dirty="0"/>
              <a:t>- en </a:t>
            </a:r>
            <a:r>
              <a:rPr lang="nl-BE" sz="2400" dirty="0" err="1"/>
              <a:t>intragenerationale</a:t>
            </a:r>
            <a:r>
              <a:rPr lang="nl-BE" sz="2400" dirty="0"/>
              <a:t> verdeling van lasten</a:t>
            </a:r>
          </a:p>
          <a:p>
            <a:pPr marL="0" indent="0">
              <a:buNone/>
            </a:pPr>
            <a:endParaRPr lang="nl-BE" sz="2400" dirty="0"/>
          </a:p>
          <a:p>
            <a:pPr marL="0" indent="0">
              <a:buNone/>
            </a:pPr>
            <a:r>
              <a:rPr lang="nl-BE" sz="2400" u="sng" dirty="0"/>
              <a:t>Klimaattransitie</a:t>
            </a:r>
            <a:r>
              <a:rPr lang="nl-BE" sz="2400" dirty="0"/>
              <a:t> : de verdeling van lasten ( gele hesjes )</a:t>
            </a:r>
          </a:p>
          <a:p>
            <a:pPr marL="0" indent="0">
              <a:buNone/>
            </a:pPr>
            <a:endParaRPr lang="nl-BE" sz="2400" dirty="0"/>
          </a:p>
          <a:p>
            <a:pPr marL="0" indent="0">
              <a:buNone/>
            </a:pPr>
            <a:r>
              <a:rPr lang="nl-BE" sz="2400" u="sng" dirty="0"/>
              <a:t>Digitalisering</a:t>
            </a:r>
            <a:r>
              <a:rPr lang="nl-BE" sz="2400" dirty="0"/>
              <a:t> :  verdere druk op laaggeschoolden</a:t>
            </a:r>
          </a:p>
          <a:p>
            <a:pPr marL="0" indent="0">
              <a:buNone/>
            </a:pPr>
            <a:endParaRPr lang="nl-BE" sz="2400" dirty="0"/>
          </a:p>
          <a:p>
            <a:pPr marL="0" indent="0">
              <a:buNone/>
            </a:pPr>
            <a:r>
              <a:rPr lang="nl-BE" sz="2400" dirty="0"/>
              <a:t>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895011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7A042-B08F-496D-B652-6E46FDB0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Europa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5A83BE-B81A-49CE-8361-18E3F0643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2400" dirty="0"/>
              <a:t>Fonds voor rechtvaardige transitie (JTF) : 1,8 biljoen EUR  voor het Green Recovery Fund.</a:t>
            </a:r>
          </a:p>
          <a:p>
            <a:r>
              <a:rPr lang="nl-BE" sz="2400" dirty="0" err="1"/>
              <a:t>Temporary</a:t>
            </a:r>
            <a:r>
              <a:rPr lang="nl-BE" sz="2400" dirty="0"/>
              <a:t> Support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mitigate</a:t>
            </a:r>
            <a:r>
              <a:rPr lang="nl-BE" sz="2400" dirty="0"/>
              <a:t> </a:t>
            </a:r>
            <a:r>
              <a:rPr lang="nl-BE" sz="2400" dirty="0" err="1"/>
              <a:t>Unemployment</a:t>
            </a:r>
            <a:r>
              <a:rPr lang="nl-BE" sz="2400" dirty="0"/>
              <a:t> </a:t>
            </a:r>
            <a:r>
              <a:rPr lang="nl-BE" sz="2400" dirty="0" err="1"/>
              <a:t>Risks</a:t>
            </a:r>
            <a:r>
              <a:rPr lang="nl-BE" sz="2400" dirty="0"/>
              <a:t> in </a:t>
            </a:r>
            <a:r>
              <a:rPr lang="nl-BE" sz="2400" dirty="0" err="1"/>
              <a:t>an</a:t>
            </a:r>
            <a:r>
              <a:rPr lang="nl-BE" sz="2400" dirty="0"/>
              <a:t> </a:t>
            </a:r>
            <a:r>
              <a:rPr lang="nl-BE" sz="2400" dirty="0" err="1"/>
              <a:t>Emergency</a:t>
            </a:r>
            <a:r>
              <a:rPr lang="nl-BE" sz="2400" dirty="0"/>
              <a:t> (SURE) verstrekt financiële steun om lidstaten te helpen bij plotse stijgingen van de overheidsuitgaven die nodig zijn om de werkgelegenheid op peil te houden.</a:t>
            </a:r>
          </a:p>
          <a:p>
            <a:r>
              <a:rPr lang="en-US" sz="2400" dirty="0" err="1"/>
              <a:t>Commissie</a:t>
            </a:r>
            <a:r>
              <a:rPr lang="en-US" sz="2400" dirty="0"/>
              <a:t> </a:t>
            </a:r>
            <a:r>
              <a:rPr lang="en-US" sz="2400" dirty="0" err="1"/>
              <a:t>stelt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 </a:t>
            </a:r>
            <a:r>
              <a:rPr lang="en-US" sz="2400" dirty="0">
                <a:hlinkClick r:id="rId3"/>
              </a:rPr>
              <a:t>EU Directive</a:t>
            </a:r>
            <a:r>
              <a:rPr lang="en-US" sz="2400" dirty="0"/>
              <a:t> on minimum wages </a:t>
            </a:r>
            <a:r>
              <a:rPr lang="en-US" sz="2400" dirty="0" err="1"/>
              <a:t>voor</a:t>
            </a:r>
            <a:r>
              <a:rPr lang="en-US" sz="2400" dirty="0"/>
              <a:t>.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219715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9EFB8-78A6-4A4F-AB91-B94AF558B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Verenigde Staten, IMF 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C9CE68-6430-4C6B-A608-596841207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41271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4D52B2-B434-4C19-B992-BD5273AD4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België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A697CE-D0BA-4CD9-A4D7-5653E5123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discussies over kinderbijslagen of kinderopvang , 0,4% loonsverhoging…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Terwijl de grote issues zijn :</a:t>
            </a:r>
          </a:p>
          <a:p>
            <a:pPr marL="514350" indent="-514350">
              <a:buAutoNum type="arabicPeriod"/>
            </a:pPr>
            <a:r>
              <a:rPr lang="nl-BE" dirty="0"/>
              <a:t>Bodem optillen</a:t>
            </a:r>
          </a:p>
          <a:p>
            <a:pPr marL="514350" indent="-514350">
              <a:buAutoNum type="arabicPeriod"/>
            </a:pPr>
            <a:r>
              <a:rPr lang="nl-BE" dirty="0"/>
              <a:t>Jobs voor lager geschoolden</a:t>
            </a:r>
          </a:p>
          <a:p>
            <a:pPr marL="514350" indent="-514350">
              <a:buAutoNum type="arabicPeriod"/>
            </a:pPr>
            <a:r>
              <a:rPr lang="nl-BE" dirty="0"/>
              <a:t>Intergenerationele verdeling stabiliseren</a:t>
            </a:r>
          </a:p>
          <a:p>
            <a:pPr marL="514350" indent="-514350">
              <a:buAutoNum type="arabicPeriod"/>
            </a:pPr>
            <a:r>
              <a:rPr lang="nl-BE" dirty="0"/>
              <a:t>CO2 belasting</a:t>
            </a:r>
          </a:p>
          <a:p>
            <a:pPr marL="514350" indent="-514350">
              <a:buAutoNum type="arabicPeriod"/>
            </a:pPr>
            <a:r>
              <a:rPr lang="nl-BE" dirty="0"/>
              <a:t>Vermogen betrekken in verdelingsproces</a:t>
            </a:r>
          </a:p>
        </p:txBody>
      </p:sp>
    </p:spTree>
    <p:extLst>
      <p:ext uri="{BB962C8B-B14F-4D97-AF65-F5344CB8AC3E}">
        <p14:creationId xmlns:p14="http://schemas.microsoft.com/office/powerpoint/2010/main" val="3250088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B9C90-745B-42AC-A576-1E84CFA16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073C36-DD8C-44B0-9F34-8D4D3F45F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nl-BE" sz="2400" dirty="0"/>
              <a:t>Het armoedevraagstuk in de welvaartsstaat </a:t>
            </a:r>
          </a:p>
          <a:p>
            <a:pPr marL="514350" indent="-514350">
              <a:buAutoNum type="arabicPeriod"/>
            </a:pP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De naoorlogse onderbouw van de welvaartsstaat</a:t>
            </a:r>
          </a:p>
          <a:p>
            <a:pPr marL="514350" indent="-514350">
              <a:buAutoNum type="arabicPeriod"/>
            </a:pP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“ Les </a:t>
            </a:r>
            <a:r>
              <a:rPr lang="nl-BE" sz="2400" dirty="0" err="1">
                <a:solidFill>
                  <a:schemeClr val="bg2">
                    <a:lumMod val="75000"/>
                  </a:schemeClr>
                </a:solidFill>
              </a:rPr>
              <a:t>trentes</a:t>
            </a: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nl-BE" sz="2400" dirty="0" err="1">
                <a:solidFill>
                  <a:schemeClr val="bg2">
                    <a:lumMod val="75000"/>
                  </a:schemeClr>
                </a:solidFill>
              </a:rPr>
              <a:t>piteuses</a:t>
            </a: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” en de onderliggende transformaties</a:t>
            </a:r>
          </a:p>
          <a:p>
            <a:pPr marL="514350" indent="-514350">
              <a:buAutoNum type="arabicPeriod"/>
            </a:pP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De tragiek van de actieve welvaartsstaat </a:t>
            </a:r>
          </a:p>
          <a:p>
            <a:pPr marL="514350" indent="-514350">
              <a:buAutoNum type="arabicPeriod"/>
            </a:pPr>
            <a:r>
              <a:rPr lang="nl-BE" sz="2400" dirty="0">
                <a:solidFill>
                  <a:schemeClr val="bg2">
                    <a:lumMod val="75000"/>
                  </a:schemeClr>
                </a:solidFill>
              </a:rPr>
              <a:t>COVID-19, changemaker ? </a:t>
            </a:r>
          </a:p>
          <a:p>
            <a:pPr marL="514350" indent="-514350">
              <a:buAutoNum type="arabicPeriod"/>
            </a:pPr>
            <a:endParaRPr lang="nl-BE" dirty="0"/>
          </a:p>
          <a:p>
            <a:pPr marL="514350" indent="-514350">
              <a:buAutoNum type="arabicPeriod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00083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782F5-5E07-45E4-A035-3194088AC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25BBF0-0D25-4BD8-A197-8F6128B68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2400" dirty="0"/>
              <a:t>Blik op</a:t>
            </a:r>
          </a:p>
          <a:p>
            <a:endParaRPr lang="nl-BE" sz="2400" dirty="0"/>
          </a:p>
          <a:p>
            <a:r>
              <a:rPr lang="nl-BE" sz="2400" dirty="0"/>
              <a:t>Relatieve inkomensarmoede</a:t>
            </a:r>
          </a:p>
          <a:p>
            <a:r>
              <a:rPr lang="nl-BE" sz="2400" dirty="0"/>
              <a:t>Bevolking op actieve leeftijd</a:t>
            </a:r>
          </a:p>
          <a:p>
            <a:r>
              <a:rPr lang="nl-BE" sz="2400" dirty="0"/>
              <a:t>“Slow trends”</a:t>
            </a:r>
          </a:p>
          <a:p>
            <a:endParaRPr lang="nl-BE" sz="2400" dirty="0"/>
          </a:p>
          <a:p>
            <a:pPr marL="0" indent="0">
              <a:buNone/>
            </a:pPr>
            <a:r>
              <a:rPr lang="nl-BE" sz="2400" dirty="0"/>
              <a:t>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35782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67E8D56-1839-4C2F-A86C-DC3EECD73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98152"/>
            <a:ext cx="10905066" cy="52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7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EDD43F-D649-48ED-96ED-677126F3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F57FCD3-C9AB-4412-B263-3E8ABC5FAA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85691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1939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0A65EE-1318-42EB-AA5E-C4E8977A6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Monetair armoederisico België, naar sociaal demografische groepen, 2003-2018.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D3418B30-12B5-4F97-B0F1-B44C2EFE4B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044989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5828</TotalTime>
  <Words>1151</Words>
  <Application>Microsoft Office PowerPoint</Application>
  <PresentationFormat>Breedbeeld</PresentationFormat>
  <Paragraphs>208</Paragraphs>
  <Slides>49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Helvetica</vt:lpstr>
      <vt:lpstr>Symbol</vt:lpstr>
      <vt:lpstr>Kantoorthema</vt:lpstr>
      <vt:lpstr> Het armoedevraagstuk en de tragiek van de welvaartsstaat. COVID-19 als changemaker ?</vt:lpstr>
      <vt:lpstr>“Er komt een vloedgolf van armoede op ons af”</vt:lpstr>
      <vt:lpstr>     Komt er een vloedgolf van armoede op ons af ?</vt:lpstr>
      <vt:lpstr>PowerPoint-presentatie</vt:lpstr>
      <vt:lpstr>PowerPoint-presentatie</vt:lpstr>
      <vt:lpstr>PowerPoint-presentatie</vt:lpstr>
      <vt:lpstr>PowerPoint-presentatie</vt:lpstr>
      <vt:lpstr>PowerPoint-presentatie</vt:lpstr>
      <vt:lpstr>Monetair armoederisico België, naar sociaal demografische groepen, 2003-2018.</vt:lpstr>
      <vt:lpstr>PowerPoint-presentatie</vt:lpstr>
      <vt:lpstr>In 2020 deden tot 195 000 mensen maandelijks een beroep op de Voedselbanken  </vt:lpstr>
      <vt:lpstr> En toch werkt de welvaartsstaat harder dan ooit</vt:lpstr>
      <vt:lpstr>Werkzaamheidsgraad, EUROSTAT-LSF</vt:lpstr>
      <vt:lpstr>Netto sociale overheidsuitgaven, OECD</vt:lpstr>
      <vt:lpstr>   Waarom ?</vt:lpstr>
      <vt:lpstr>PowerPoint-presentatie</vt:lpstr>
      <vt:lpstr> “Les trentes glorieuses” </vt:lpstr>
      <vt:lpstr>PowerPoint-presentatie</vt:lpstr>
      <vt:lpstr>PowerPoint-presentatie</vt:lpstr>
      <vt:lpstr>PowerPoint-presentatie</vt:lpstr>
      <vt:lpstr>1. Ongelijke tewerkstellingsgroei naar scholing</vt:lpstr>
      <vt:lpstr>1.Ongelijke tewerkstellingsgroei naar scholing, werkzaamheidsgraad laaggeschoolden, OECD</vt:lpstr>
      <vt:lpstr>PowerPoint-presentatie</vt:lpstr>
      <vt:lpstr>3. Groeiende achterstand lage lonen</vt:lpstr>
      <vt:lpstr>3. Groeiende achterstand lage lonen : evolutie brutolonen naar decielen, België, 1999-2018</vt:lpstr>
      <vt:lpstr>PowerPoint-presentatie</vt:lpstr>
      <vt:lpstr>4. Sociale zekerheid : concentratie van risico’s</vt:lpstr>
      <vt:lpstr>4. Sociale verzekeringstechniek onder druk : het ‘glazen plafond’ van de minima</vt:lpstr>
      <vt:lpstr>PowerPoint-presentatie</vt:lpstr>
      <vt:lpstr>De actieve welvaartsstaat</vt:lpstr>
      <vt:lpstr>  </vt:lpstr>
      <vt:lpstr>  </vt:lpstr>
      <vt:lpstr>“Armoede verminderen is mogelijk maar kost geld en banen “   (Sociaal en Cultureel Planbureau, 2020 )</vt:lpstr>
      <vt:lpstr>1. Nieuwe banen kosten geld : publieke uitgaven nieuwe sociale risico’s, België</vt:lpstr>
      <vt:lpstr>    2.Nieuwe banen kosten geld : lastenverlagingen in procent van de arbeidskosten vóór arbeidslastenverlagingen  </vt:lpstr>
      <vt:lpstr>2. Nieuwe banen kosten geld : werklozen ( ILO ) zonder werkloosheidsuitkering (in %), België, 20-59 jaar </vt:lpstr>
      <vt:lpstr>2. Nieuwe banen kosten geld : armoedegrens en werkloosheidsuitkering (gemiddeld loon) als percentage van de Europese armoedegrens, 2018.   </vt:lpstr>
      <vt:lpstr>2. Overheidsuitgaven beschermen minder tegen armoede : armoedereductie door sociale transfers</vt:lpstr>
      <vt:lpstr>4. Sociale zekerheid : concentratie van risico’s</vt:lpstr>
      <vt:lpstr>4. Jobs beschermen minder tegen armoede : monetair armoederisico werkenden, Eurostat</vt:lpstr>
      <vt:lpstr>De tragiek van de actieve welvaartsstaat </vt:lpstr>
      <vt:lpstr>De kost van het dichten van de armoedekloof</vt:lpstr>
      <vt:lpstr>Hoe verder ?  Anders gaan denken</vt:lpstr>
      <vt:lpstr>PowerPoint-presentatie</vt:lpstr>
      <vt:lpstr>COVID-19, accelerator </vt:lpstr>
      <vt:lpstr>COVID-19, midden in nieuwe transformaties </vt:lpstr>
      <vt:lpstr>Europa</vt:lpstr>
      <vt:lpstr>Verenigde Staten, IMF …</vt:lpstr>
      <vt:lpstr>België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Het armoedevraagstuk en de tragiek van de actieve welvaartsstaat. COVID-19 als changemaker ?</dc:title>
  <dc:creator>Bea Cantillon</dc:creator>
  <cp:lastModifiedBy>Bea Cantillon</cp:lastModifiedBy>
  <cp:revision>41</cp:revision>
  <dcterms:created xsi:type="dcterms:W3CDTF">2021-03-17T08:15:58Z</dcterms:created>
  <dcterms:modified xsi:type="dcterms:W3CDTF">2021-06-14T16:43:58Z</dcterms:modified>
</cp:coreProperties>
</file>