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0"/>
  </p:notesMasterIdLst>
  <p:sldIdLst>
    <p:sldId id="256" r:id="rId2"/>
    <p:sldId id="268" r:id="rId3"/>
    <p:sldId id="2147483379" r:id="rId4"/>
    <p:sldId id="2147483396" r:id="rId5"/>
    <p:sldId id="2147483385" r:id="rId6"/>
    <p:sldId id="2147483391" r:id="rId7"/>
    <p:sldId id="297" r:id="rId8"/>
    <p:sldId id="2147483386" r:id="rId9"/>
    <p:sldId id="2147483426" r:id="rId10"/>
    <p:sldId id="305" r:id="rId11"/>
    <p:sldId id="309" r:id="rId12"/>
    <p:sldId id="2147483393" r:id="rId13"/>
    <p:sldId id="2147483394" r:id="rId14"/>
    <p:sldId id="2147483402" r:id="rId15"/>
    <p:sldId id="2147483400" r:id="rId16"/>
    <p:sldId id="2147483398" r:id="rId17"/>
    <p:sldId id="2147483376" r:id="rId18"/>
    <p:sldId id="2147483429" r:id="rId19"/>
    <p:sldId id="2147483430" r:id="rId20"/>
    <p:sldId id="2147483423" r:id="rId21"/>
    <p:sldId id="2147483424" r:id="rId22"/>
    <p:sldId id="2147483431" r:id="rId23"/>
    <p:sldId id="2147483421" r:id="rId24"/>
    <p:sldId id="2147483371" r:id="rId25"/>
    <p:sldId id="2147483373" r:id="rId26"/>
    <p:sldId id="2147483406" r:id="rId27"/>
    <p:sldId id="2147483434" r:id="rId28"/>
    <p:sldId id="2147483372" r:id="rId29"/>
    <p:sldId id="2147483375" r:id="rId30"/>
    <p:sldId id="2147483422" r:id="rId31"/>
    <p:sldId id="2147483377" r:id="rId32"/>
    <p:sldId id="2147483407" r:id="rId33"/>
    <p:sldId id="2147483409" r:id="rId34"/>
    <p:sldId id="2147483408" r:id="rId35"/>
    <p:sldId id="2147483378" r:id="rId36"/>
    <p:sldId id="2147483411" r:id="rId37"/>
    <p:sldId id="2147483412" r:id="rId38"/>
    <p:sldId id="2147483425" r:id="rId39"/>
    <p:sldId id="2147483417" r:id="rId40"/>
    <p:sldId id="2147483414" r:id="rId41"/>
    <p:sldId id="2147483419" r:id="rId42"/>
    <p:sldId id="2147483416" r:id="rId43"/>
    <p:sldId id="2147483399" r:id="rId44"/>
    <p:sldId id="2147483397" r:id="rId45"/>
    <p:sldId id="2147483415" r:id="rId46"/>
    <p:sldId id="2147483381" r:id="rId47"/>
    <p:sldId id="2147483418" r:id="rId48"/>
    <p:sldId id="2147483374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941226-05A0-40B9-943D-6782E0A374BC}" v="1" dt="2025-02-24T15:36:47.125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32"/>
  </p:normalViewPr>
  <p:slideViewPr>
    <p:cSldViewPr snapToGrid="0">
      <p:cViewPr varScale="1">
        <p:scale>
          <a:sx n="106" d="100"/>
          <a:sy n="106" d="100"/>
        </p:scale>
        <p:origin x="8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A1C4C-07A3-409D-986D-87E28F5DD3E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E0898A14-1F80-45B2-AE10-4167E1325ABE}">
      <dgm:prSet phldrT="[Tekst]"/>
      <dgm:spPr/>
      <dgm:t>
        <a:bodyPr/>
        <a:lstStyle/>
        <a:p>
          <a:r>
            <a:rPr lang="nl-BE" b="1" dirty="0">
              <a:solidFill>
                <a:schemeClr val="bg1"/>
              </a:solidFill>
            </a:rPr>
            <a:t>Groen</a:t>
          </a:r>
        </a:p>
      </dgm:t>
    </dgm:pt>
    <dgm:pt modelId="{973C8209-71B6-44C4-8CDC-92BB816E4FD8}" type="parTrans" cxnId="{903DBB7C-D119-4611-ADE2-B46C98401708}">
      <dgm:prSet/>
      <dgm:spPr/>
      <dgm:t>
        <a:bodyPr/>
        <a:lstStyle/>
        <a:p>
          <a:endParaRPr lang="nl-BE"/>
        </a:p>
      </dgm:t>
    </dgm:pt>
    <dgm:pt modelId="{A03EA59B-CA08-4476-8B4B-ECEE72D7D36E}" type="sibTrans" cxnId="{903DBB7C-D119-4611-ADE2-B46C98401708}">
      <dgm:prSet/>
      <dgm:spPr/>
      <dgm:t>
        <a:bodyPr/>
        <a:lstStyle/>
        <a:p>
          <a:endParaRPr lang="nl-BE"/>
        </a:p>
      </dgm:t>
    </dgm:pt>
    <dgm:pt modelId="{A4A1D322-928F-4815-8FC4-3C0BDC4C0D0D}">
      <dgm:prSet phldrT="[Tekst]"/>
      <dgm:spPr/>
      <dgm:t>
        <a:bodyPr/>
        <a:lstStyle/>
        <a:p>
          <a:r>
            <a:rPr lang="nl-BE" b="1" dirty="0">
              <a:solidFill>
                <a:schemeClr val="bg1"/>
              </a:solidFill>
            </a:rPr>
            <a:t>Digitaal</a:t>
          </a:r>
        </a:p>
      </dgm:t>
    </dgm:pt>
    <dgm:pt modelId="{6C3669CE-2974-402E-91BE-C599A035193A}" type="parTrans" cxnId="{71AE50EA-7C01-4F84-8513-DE6897A9B738}">
      <dgm:prSet/>
      <dgm:spPr/>
      <dgm:t>
        <a:bodyPr/>
        <a:lstStyle/>
        <a:p>
          <a:endParaRPr lang="nl-BE"/>
        </a:p>
      </dgm:t>
    </dgm:pt>
    <dgm:pt modelId="{FDD3FED9-C4C7-4926-84FD-7ACFA5DD8BA0}" type="sibTrans" cxnId="{71AE50EA-7C01-4F84-8513-DE6897A9B738}">
      <dgm:prSet/>
      <dgm:spPr/>
      <dgm:t>
        <a:bodyPr/>
        <a:lstStyle/>
        <a:p>
          <a:endParaRPr lang="nl-BE"/>
        </a:p>
      </dgm:t>
    </dgm:pt>
    <dgm:pt modelId="{3DECD127-B24B-448A-9E94-18995E576C42}">
      <dgm:prSet phldrT="[Tekst]"/>
      <dgm:spPr/>
      <dgm:t>
        <a:bodyPr/>
        <a:lstStyle/>
        <a:p>
          <a:r>
            <a:rPr lang="nl-BE" b="1" dirty="0">
              <a:solidFill>
                <a:schemeClr val="bg1"/>
              </a:solidFill>
            </a:rPr>
            <a:t>Economisch verantwoord</a:t>
          </a:r>
        </a:p>
      </dgm:t>
    </dgm:pt>
    <dgm:pt modelId="{F2ACF3EC-824F-4D65-83CD-CA9FC5E80B91}" type="parTrans" cxnId="{4B260F74-F38F-45B9-9984-55A4C1709F0D}">
      <dgm:prSet/>
      <dgm:spPr/>
      <dgm:t>
        <a:bodyPr/>
        <a:lstStyle/>
        <a:p>
          <a:endParaRPr lang="nl-BE"/>
        </a:p>
      </dgm:t>
    </dgm:pt>
    <dgm:pt modelId="{722D8F60-271C-4179-B74C-DABED0D359AC}" type="sibTrans" cxnId="{4B260F74-F38F-45B9-9984-55A4C1709F0D}">
      <dgm:prSet/>
      <dgm:spPr/>
      <dgm:t>
        <a:bodyPr/>
        <a:lstStyle/>
        <a:p>
          <a:endParaRPr lang="nl-BE"/>
        </a:p>
      </dgm:t>
    </dgm:pt>
    <dgm:pt modelId="{4FBD7A7A-54F2-4301-846A-40D74568A619}">
      <dgm:prSet/>
      <dgm:spPr/>
      <dgm:t>
        <a:bodyPr/>
        <a:lstStyle/>
        <a:p>
          <a:r>
            <a:rPr lang="nl-BE" b="1" dirty="0">
              <a:solidFill>
                <a:schemeClr val="bg1"/>
              </a:solidFill>
            </a:rPr>
            <a:t>Toegankelijk &amp; inclusief</a:t>
          </a:r>
        </a:p>
      </dgm:t>
    </dgm:pt>
    <dgm:pt modelId="{BA0EFBA9-CF41-4C62-9D37-CED6D4B5BC64}" type="parTrans" cxnId="{954BBB15-C10D-43EF-8429-909CAD9F290C}">
      <dgm:prSet/>
      <dgm:spPr/>
      <dgm:t>
        <a:bodyPr/>
        <a:lstStyle/>
        <a:p>
          <a:endParaRPr lang="nl-BE"/>
        </a:p>
      </dgm:t>
    </dgm:pt>
    <dgm:pt modelId="{3B927954-5503-43F9-9B1A-D8C64EE08D62}" type="sibTrans" cxnId="{954BBB15-C10D-43EF-8429-909CAD9F290C}">
      <dgm:prSet/>
      <dgm:spPr/>
      <dgm:t>
        <a:bodyPr/>
        <a:lstStyle/>
        <a:p>
          <a:endParaRPr lang="nl-BE"/>
        </a:p>
      </dgm:t>
    </dgm:pt>
    <dgm:pt modelId="{4F8A329D-F1AC-4B5D-B486-40A8F479B635}" type="pres">
      <dgm:prSet presAssocID="{ACAA1C4C-07A3-409D-986D-87E28F5DD3E7}" presName="diagram" presStyleCnt="0">
        <dgm:presLayoutVars>
          <dgm:dir/>
          <dgm:resizeHandles val="exact"/>
        </dgm:presLayoutVars>
      </dgm:prSet>
      <dgm:spPr/>
    </dgm:pt>
    <dgm:pt modelId="{0D859229-CDBE-4B45-9248-DA00A7781946}" type="pres">
      <dgm:prSet presAssocID="{E0898A14-1F80-45B2-AE10-4167E1325ABE}" presName="node" presStyleLbl="node1" presStyleIdx="0" presStyleCnt="4">
        <dgm:presLayoutVars>
          <dgm:bulletEnabled val="1"/>
        </dgm:presLayoutVars>
      </dgm:prSet>
      <dgm:spPr/>
    </dgm:pt>
    <dgm:pt modelId="{9A03B780-AAFD-476F-B157-7AE0A712EADB}" type="pres">
      <dgm:prSet presAssocID="{A03EA59B-CA08-4476-8B4B-ECEE72D7D36E}" presName="sibTrans" presStyleCnt="0"/>
      <dgm:spPr/>
    </dgm:pt>
    <dgm:pt modelId="{DAFB829A-CFA5-4BD6-824D-28F4FA88B278}" type="pres">
      <dgm:prSet presAssocID="{A4A1D322-928F-4815-8FC4-3C0BDC4C0D0D}" presName="node" presStyleLbl="node1" presStyleIdx="1" presStyleCnt="4">
        <dgm:presLayoutVars>
          <dgm:bulletEnabled val="1"/>
        </dgm:presLayoutVars>
      </dgm:prSet>
      <dgm:spPr/>
    </dgm:pt>
    <dgm:pt modelId="{B6D7FFA1-1F75-469E-B2FD-CE6E585375EB}" type="pres">
      <dgm:prSet presAssocID="{FDD3FED9-C4C7-4926-84FD-7ACFA5DD8BA0}" presName="sibTrans" presStyleCnt="0"/>
      <dgm:spPr/>
    </dgm:pt>
    <dgm:pt modelId="{E2A3BC3B-25AB-44E8-A452-F90B4D42017D}" type="pres">
      <dgm:prSet presAssocID="{3DECD127-B24B-448A-9E94-18995E576C42}" presName="node" presStyleLbl="node1" presStyleIdx="2" presStyleCnt="4">
        <dgm:presLayoutVars>
          <dgm:bulletEnabled val="1"/>
        </dgm:presLayoutVars>
      </dgm:prSet>
      <dgm:spPr/>
    </dgm:pt>
    <dgm:pt modelId="{4A21E263-6E7A-4514-8671-3CE6EBB1763D}" type="pres">
      <dgm:prSet presAssocID="{722D8F60-271C-4179-B74C-DABED0D359AC}" presName="sibTrans" presStyleCnt="0"/>
      <dgm:spPr/>
    </dgm:pt>
    <dgm:pt modelId="{9509DFA0-D803-4EC0-A177-0667D63999EA}" type="pres">
      <dgm:prSet presAssocID="{4FBD7A7A-54F2-4301-846A-40D74568A619}" presName="node" presStyleLbl="node1" presStyleIdx="3" presStyleCnt="4">
        <dgm:presLayoutVars>
          <dgm:bulletEnabled val="1"/>
        </dgm:presLayoutVars>
      </dgm:prSet>
      <dgm:spPr/>
    </dgm:pt>
  </dgm:ptLst>
  <dgm:cxnLst>
    <dgm:cxn modelId="{954BBB15-C10D-43EF-8429-909CAD9F290C}" srcId="{ACAA1C4C-07A3-409D-986D-87E28F5DD3E7}" destId="{4FBD7A7A-54F2-4301-846A-40D74568A619}" srcOrd="3" destOrd="0" parTransId="{BA0EFBA9-CF41-4C62-9D37-CED6D4B5BC64}" sibTransId="{3B927954-5503-43F9-9B1A-D8C64EE08D62}"/>
    <dgm:cxn modelId="{9354F051-EEB0-45E4-A804-AAD949F06405}" type="presOf" srcId="{ACAA1C4C-07A3-409D-986D-87E28F5DD3E7}" destId="{4F8A329D-F1AC-4B5D-B486-40A8F479B635}" srcOrd="0" destOrd="0" presId="urn:microsoft.com/office/officeart/2005/8/layout/default"/>
    <dgm:cxn modelId="{4B260F74-F38F-45B9-9984-55A4C1709F0D}" srcId="{ACAA1C4C-07A3-409D-986D-87E28F5DD3E7}" destId="{3DECD127-B24B-448A-9E94-18995E576C42}" srcOrd="2" destOrd="0" parTransId="{F2ACF3EC-824F-4D65-83CD-CA9FC5E80B91}" sibTransId="{722D8F60-271C-4179-B74C-DABED0D359AC}"/>
    <dgm:cxn modelId="{263A7875-E98E-49BC-B83C-44FC3602F291}" type="presOf" srcId="{A4A1D322-928F-4815-8FC4-3C0BDC4C0D0D}" destId="{DAFB829A-CFA5-4BD6-824D-28F4FA88B278}" srcOrd="0" destOrd="0" presId="urn:microsoft.com/office/officeart/2005/8/layout/default"/>
    <dgm:cxn modelId="{903DBB7C-D119-4611-ADE2-B46C98401708}" srcId="{ACAA1C4C-07A3-409D-986D-87E28F5DD3E7}" destId="{E0898A14-1F80-45B2-AE10-4167E1325ABE}" srcOrd="0" destOrd="0" parTransId="{973C8209-71B6-44C4-8CDC-92BB816E4FD8}" sibTransId="{A03EA59B-CA08-4476-8B4B-ECEE72D7D36E}"/>
    <dgm:cxn modelId="{83EB89AE-BDE1-4AF3-B6DF-17CB1E4A83EE}" type="presOf" srcId="{E0898A14-1F80-45B2-AE10-4167E1325ABE}" destId="{0D859229-CDBE-4B45-9248-DA00A7781946}" srcOrd="0" destOrd="0" presId="urn:microsoft.com/office/officeart/2005/8/layout/default"/>
    <dgm:cxn modelId="{71AE50EA-7C01-4F84-8513-DE6897A9B738}" srcId="{ACAA1C4C-07A3-409D-986D-87E28F5DD3E7}" destId="{A4A1D322-928F-4815-8FC4-3C0BDC4C0D0D}" srcOrd="1" destOrd="0" parTransId="{6C3669CE-2974-402E-91BE-C599A035193A}" sibTransId="{FDD3FED9-C4C7-4926-84FD-7ACFA5DD8BA0}"/>
    <dgm:cxn modelId="{C70433EE-6E4A-4A56-8B66-AC5F9864724A}" type="presOf" srcId="{3DECD127-B24B-448A-9E94-18995E576C42}" destId="{E2A3BC3B-25AB-44E8-A452-F90B4D42017D}" srcOrd="0" destOrd="0" presId="urn:microsoft.com/office/officeart/2005/8/layout/default"/>
    <dgm:cxn modelId="{E790C7F5-74AD-424B-82F6-A4A68DE7B269}" type="presOf" srcId="{4FBD7A7A-54F2-4301-846A-40D74568A619}" destId="{9509DFA0-D803-4EC0-A177-0667D63999EA}" srcOrd="0" destOrd="0" presId="urn:microsoft.com/office/officeart/2005/8/layout/default"/>
    <dgm:cxn modelId="{24BFB175-00DC-42E5-99A9-B7C795E1CDE5}" type="presParOf" srcId="{4F8A329D-F1AC-4B5D-B486-40A8F479B635}" destId="{0D859229-CDBE-4B45-9248-DA00A7781946}" srcOrd="0" destOrd="0" presId="urn:microsoft.com/office/officeart/2005/8/layout/default"/>
    <dgm:cxn modelId="{F11D56C1-B78A-439C-A323-140604EC4D4E}" type="presParOf" srcId="{4F8A329D-F1AC-4B5D-B486-40A8F479B635}" destId="{9A03B780-AAFD-476F-B157-7AE0A712EADB}" srcOrd="1" destOrd="0" presId="urn:microsoft.com/office/officeart/2005/8/layout/default"/>
    <dgm:cxn modelId="{03EAD508-10F9-487A-B3AA-0B7C13B72F34}" type="presParOf" srcId="{4F8A329D-F1AC-4B5D-B486-40A8F479B635}" destId="{DAFB829A-CFA5-4BD6-824D-28F4FA88B278}" srcOrd="2" destOrd="0" presId="urn:microsoft.com/office/officeart/2005/8/layout/default"/>
    <dgm:cxn modelId="{8B862429-03E1-40CE-9534-6C89407D3F6F}" type="presParOf" srcId="{4F8A329D-F1AC-4B5D-B486-40A8F479B635}" destId="{B6D7FFA1-1F75-469E-B2FD-CE6E585375EB}" srcOrd="3" destOrd="0" presId="urn:microsoft.com/office/officeart/2005/8/layout/default"/>
    <dgm:cxn modelId="{7057AD2D-2C8A-4A54-ADD6-C76906330FA9}" type="presParOf" srcId="{4F8A329D-F1AC-4B5D-B486-40A8F479B635}" destId="{E2A3BC3B-25AB-44E8-A452-F90B4D42017D}" srcOrd="4" destOrd="0" presId="urn:microsoft.com/office/officeart/2005/8/layout/default"/>
    <dgm:cxn modelId="{AF4D27B0-473C-4274-8157-FCD120D0F0D9}" type="presParOf" srcId="{4F8A329D-F1AC-4B5D-B486-40A8F479B635}" destId="{4A21E263-6E7A-4514-8671-3CE6EBB1763D}" srcOrd="5" destOrd="0" presId="urn:microsoft.com/office/officeart/2005/8/layout/default"/>
    <dgm:cxn modelId="{41D79ADD-D987-43DF-B937-033E23E20ED4}" type="presParOf" srcId="{4F8A329D-F1AC-4B5D-B486-40A8F479B635}" destId="{9509DFA0-D803-4EC0-A177-0667D63999E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82A7FA-388C-4D22-8CD6-7DEAD6BA73F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15818107-06A3-4674-808B-4B3498CD64F8}">
      <dgm:prSet phldrT="[Tekst]"/>
      <dgm:spPr/>
      <dgm:t>
        <a:bodyPr/>
        <a:lstStyle/>
        <a:p>
          <a:r>
            <a:rPr lang="nl-BE" b="1" dirty="0">
              <a:solidFill>
                <a:schemeClr val="bg2"/>
              </a:solidFill>
            </a:rPr>
            <a:t>Budget aankoop</a:t>
          </a:r>
        </a:p>
      </dgm:t>
    </dgm:pt>
    <dgm:pt modelId="{09B0869D-5CE3-43F7-B18C-1B36729C8AFA}" type="parTrans" cxnId="{4250B168-C932-4960-89B2-A3606C579517}">
      <dgm:prSet/>
      <dgm:spPr/>
      <dgm:t>
        <a:bodyPr/>
        <a:lstStyle/>
        <a:p>
          <a:endParaRPr lang="nl-BE"/>
        </a:p>
      </dgm:t>
    </dgm:pt>
    <dgm:pt modelId="{2EB33026-4524-4DA6-8180-78BEDE172CFE}" type="sibTrans" cxnId="{4250B168-C932-4960-89B2-A3606C579517}">
      <dgm:prSet/>
      <dgm:spPr/>
      <dgm:t>
        <a:bodyPr/>
        <a:lstStyle/>
        <a:p>
          <a:endParaRPr lang="nl-BE"/>
        </a:p>
      </dgm:t>
    </dgm:pt>
    <dgm:pt modelId="{DFC2EA02-266D-4E3E-9A1B-29A355C4783F}">
      <dgm:prSet phldrT="[Tekst]"/>
      <dgm:spPr/>
      <dgm:t>
        <a:bodyPr/>
        <a:lstStyle/>
        <a:p>
          <a:r>
            <a:rPr lang="nl-BE" b="1" dirty="0">
              <a:solidFill>
                <a:schemeClr val="bg2"/>
              </a:solidFill>
            </a:rPr>
            <a:t>Fiscaliteit</a:t>
          </a:r>
        </a:p>
      </dgm:t>
    </dgm:pt>
    <dgm:pt modelId="{427A9CCF-6785-46F9-A55F-9FF79372D338}" type="parTrans" cxnId="{269E1C69-1EB9-4C79-BD6E-A2BCB8D022C3}">
      <dgm:prSet/>
      <dgm:spPr/>
      <dgm:t>
        <a:bodyPr/>
        <a:lstStyle/>
        <a:p>
          <a:endParaRPr lang="nl-BE"/>
        </a:p>
      </dgm:t>
    </dgm:pt>
    <dgm:pt modelId="{79BA3D13-EB59-4300-BA17-801A873E8C1F}" type="sibTrans" cxnId="{269E1C69-1EB9-4C79-BD6E-A2BCB8D022C3}">
      <dgm:prSet/>
      <dgm:spPr/>
      <dgm:t>
        <a:bodyPr/>
        <a:lstStyle/>
        <a:p>
          <a:endParaRPr lang="nl-BE"/>
        </a:p>
      </dgm:t>
    </dgm:pt>
    <dgm:pt modelId="{B50EF4E6-F30A-413C-A692-4F81A8533C23}">
      <dgm:prSet phldrT="[Tekst]"/>
      <dgm:spPr/>
      <dgm:t>
        <a:bodyPr/>
        <a:lstStyle/>
        <a:p>
          <a:r>
            <a:rPr lang="nl-BE" b="1" dirty="0">
              <a:solidFill>
                <a:schemeClr val="bg2"/>
              </a:solidFill>
            </a:rPr>
            <a:t>Woon </a:t>
          </a:r>
          <a:r>
            <a:rPr lang="nl-BE" b="1">
              <a:solidFill>
                <a:schemeClr val="bg2"/>
              </a:solidFill>
            </a:rPr>
            <a:t>&amp; gezinssituatie</a:t>
          </a:r>
          <a:endParaRPr lang="nl-BE" b="1" dirty="0">
            <a:solidFill>
              <a:schemeClr val="bg2"/>
            </a:solidFill>
          </a:endParaRPr>
        </a:p>
      </dgm:t>
    </dgm:pt>
    <dgm:pt modelId="{A8AF860E-4F4D-45D1-AE2F-2059548CA390}" type="parTrans" cxnId="{4CB4B0A4-B7D0-4528-8B44-C1B3A09A0A3B}">
      <dgm:prSet/>
      <dgm:spPr/>
      <dgm:t>
        <a:bodyPr/>
        <a:lstStyle/>
        <a:p>
          <a:endParaRPr lang="nl-BE"/>
        </a:p>
      </dgm:t>
    </dgm:pt>
    <dgm:pt modelId="{91D18223-FFDF-4D4B-8523-5A0EFE8413C2}" type="sibTrans" cxnId="{4CB4B0A4-B7D0-4528-8B44-C1B3A09A0A3B}">
      <dgm:prSet/>
      <dgm:spPr/>
      <dgm:t>
        <a:bodyPr/>
        <a:lstStyle/>
        <a:p>
          <a:endParaRPr lang="nl-BE"/>
        </a:p>
      </dgm:t>
    </dgm:pt>
    <dgm:pt modelId="{F4B5DACB-39D7-4A75-8479-DEDFA191EF04}">
      <dgm:prSet phldrT="[Tekst]"/>
      <dgm:spPr/>
      <dgm:t>
        <a:bodyPr/>
        <a:lstStyle/>
        <a:p>
          <a:r>
            <a:rPr lang="nl-BE" b="1" dirty="0">
              <a:solidFill>
                <a:schemeClr val="bg2"/>
              </a:solidFill>
            </a:rPr>
            <a:t>Brandstof &amp; onderhoud</a:t>
          </a:r>
        </a:p>
      </dgm:t>
    </dgm:pt>
    <dgm:pt modelId="{54071100-A069-4202-87F9-F1235A205D22}" type="parTrans" cxnId="{3685652F-9812-4991-B710-587AFA24ADC8}">
      <dgm:prSet/>
      <dgm:spPr/>
      <dgm:t>
        <a:bodyPr/>
        <a:lstStyle/>
        <a:p>
          <a:endParaRPr lang="nl-BE"/>
        </a:p>
      </dgm:t>
    </dgm:pt>
    <dgm:pt modelId="{F7EB7008-874B-420E-ACF4-4ED1D5738B9E}" type="sibTrans" cxnId="{3685652F-9812-4991-B710-587AFA24ADC8}">
      <dgm:prSet/>
      <dgm:spPr/>
      <dgm:t>
        <a:bodyPr/>
        <a:lstStyle/>
        <a:p>
          <a:endParaRPr lang="nl-BE"/>
        </a:p>
      </dgm:t>
    </dgm:pt>
    <dgm:pt modelId="{51795944-AD15-4FA5-83A8-871F45F06345}">
      <dgm:prSet phldrT="[Tekst]"/>
      <dgm:spPr/>
      <dgm:t>
        <a:bodyPr/>
        <a:lstStyle/>
        <a:p>
          <a:r>
            <a:rPr lang="nl-BE" b="1" dirty="0">
              <a:solidFill>
                <a:schemeClr val="bg2"/>
              </a:solidFill>
            </a:rPr>
            <a:t>Woon-werk-vrije tijd</a:t>
          </a:r>
        </a:p>
      </dgm:t>
    </dgm:pt>
    <dgm:pt modelId="{75069D50-7058-4C56-9C78-B9E4BB68AC7D}" type="parTrans" cxnId="{7A0DF722-9934-495F-BE58-C5119DD8A166}">
      <dgm:prSet/>
      <dgm:spPr/>
      <dgm:t>
        <a:bodyPr/>
        <a:lstStyle/>
        <a:p>
          <a:endParaRPr lang="nl-BE"/>
        </a:p>
      </dgm:t>
    </dgm:pt>
    <dgm:pt modelId="{86F8C93A-5778-4669-BBC5-692DC990DD9C}" type="sibTrans" cxnId="{7A0DF722-9934-495F-BE58-C5119DD8A166}">
      <dgm:prSet/>
      <dgm:spPr/>
      <dgm:t>
        <a:bodyPr/>
        <a:lstStyle/>
        <a:p>
          <a:endParaRPr lang="nl-BE"/>
        </a:p>
      </dgm:t>
    </dgm:pt>
    <dgm:pt modelId="{B98B9BEA-925B-4436-80FA-6F6D67A421F8}" type="pres">
      <dgm:prSet presAssocID="{F682A7FA-388C-4D22-8CD6-7DEAD6BA73F8}" presName="diagram" presStyleCnt="0">
        <dgm:presLayoutVars>
          <dgm:dir/>
          <dgm:resizeHandles val="exact"/>
        </dgm:presLayoutVars>
      </dgm:prSet>
      <dgm:spPr/>
    </dgm:pt>
    <dgm:pt modelId="{39BB9489-0E43-4E0A-9102-6A7F846A0C32}" type="pres">
      <dgm:prSet presAssocID="{15818107-06A3-4674-808B-4B3498CD64F8}" presName="node" presStyleLbl="node1" presStyleIdx="0" presStyleCnt="5">
        <dgm:presLayoutVars>
          <dgm:bulletEnabled val="1"/>
        </dgm:presLayoutVars>
      </dgm:prSet>
      <dgm:spPr/>
    </dgm:pt>
    <dgm:pt modelId="{90FB896A-5A6F-47B7-8F92-07C29F10CCB4}" type="pres">
      <dgm:prSet presAssocID="{2EB33026-4524-4DA6-8180-78BEDE172CFE}" presName="sibTrans" presStyleCnt="0"/>
      <dgm:spPr/>
    </dgm:pt>
    <dgm:pt modelId="{96CFCEC3-D7FE-4BA7-84D4-90885252B881}" type="pres">
      <dgm:prSet presAssocID="{DFC2EA02-266D-4E3E-9A1B-29A355C4783F}" presName="node" presStyleLbl="node1" presStyleIdx="1" presStyleCnt="5">
        <dgm:presLayoutVars>
          <dgm:bulletEnabled val="1"/>
        </dgm:presLayoutVars>
      </dgm:prSet>
      <dgm:spPr/>
    </dgm:pt>
    <dgm:pt modelId="{4533D44E-C8AC-4E07-8D0C-012E42FB4D6B}" type="pres">
      <dgm:prSet presAssocID="{79BA3D13-EB59-4300-BA17-801A873E8C1F}" presName="sibTrans" presStyleCnt="0"/>
      <dgm:spPr/>
    </dgm:pt>
    <dgm:pt modelId="{247D61D5-9495-4E75-9953-8ADD76FD933A}" type="pres">
      <dgm:prSet presAssocID="{B50EF4E6-F30A-413C-A692-4F81A8533C23}" presName="node" presStyleLbl="node1" presStyleIdx="2" presStyleCnt="5">
        <dgm:presLayoutVars>
          <dgm:bulletEnabled val="1"/>
        </dgm:presLayoutVars>
      </dgm:prSet>
      <dgm:spPr/>
    </dgm:pt>
    <dgm:pt modelId="{09AC49F8-AAB8-4657-B4F5-19C73B2B8989}" type="pres">
      <dgm:prSet presAssocID="{91D18223-FFDF-4D4B-8523-5A0EFE8413C2}" presName="sibTrans" presStyleCnt="0"/>
      <dgm:spPr/>
    </dgm:pt>
    <dgm:pt modelId="{649946D1-32EB-497E-AF7E-5A86B3281E74}" type="pres">
      <dgm:prSet presAssocID="{F4B5DACB-39D7-4A75-8479-DEDFA191EF04}" presName="node" presStyleLbl="node1" presStyleIdx="3" presStyleCnt="5">
        <dgm:presLayoutVars>
          <dgm:bulletEnabled val="1"/>
        </dgm:presLayoutVars>
      </dgm:prSet>
      <dgm:spPr/>
    </dgm:pt>
    <dgm:pt modelId="{9B456192-B5F2-44D7-A836-FD14A263DC56}" type="pres">
      <dgm:prSet presAssocID="{F7EB7008-874B-420E-ACF4-4ED1D5738B9E}" presName="sibTrans" presStyleCnt="0"/>
      <dgm:spPr/>
    </dgm:pt>
    <dgm:pt modelId="{4B2B7665-9E36-4905-861A-BD1A2389DB22}" type="pres">
      <dgm:prSet presAssocID="{51795944-AD15-4FA5-83A8-871F45F06345}" presName="node" presStyleLbl="node1" presStyleIdx="4" presStyleCnt="5">
        <dgm:presLayoutVars>
          <dgm:bulletEnabled val="1"/>
        </dgm:presLayoutVars>
      </dgm:prSet>
      <dgm:spPr/>
    </dgm:pt>
  </dgm:ptLst>
  <dgm:cxnLst>
    <dgm:cxn modelId="{A8338C21-9BFC-4E8B-A6B3-B2F9DB6E6213}" type="presOf" srcId="{F4B5DACB-39D7-4A75-8479-DEDFA191EF04}" destId="{649946D1-32EB-497E-AF7E-5A86B3281E74}" srcOrd="0" destOrd="0" presId="urn:microsoft.com/office/officeart/2005/8/layout/default"/>
    <dgm:cxn modelId="{7A0DF722-9934-495F-BE58-C5119DD8A166}" srcId="{F682A7FA-388C-4D22-8CD6-7DEAD6BA73F8}" destId="{51795944-AD15-4FA5-83A8-871F45F06345}" srcOrd="4" destOrd="0" parTransId="{75069D50-7058-4C56-9C78-B9E4BB68AC7D}" sibTransId="{86F8C93A-5778-4669-BBC5-692DC990DD9C}"/>
    <dgm:cxn modelId="{3685652F-9812-4991-B710-587AFA24ADC8}" srcId="{F682A7FA-388C-4D22-8CD6-7DEAD6BA73F8}" destId="{F4B5DACB-39D7-4A75-8479-DEDFA191EF04}" srcOrd="3" destOrd="0" parTransId="{54071100-A069-4202-87F9-F1235A205D22}" sibTransId="{F7EB7008-874B-420E-ACF4-4ED1D5738B9E}"/>
    <dgm:cxn modelId="{4250B168-C932-4960-89B2-A3606C579517}" srcId="{F682A7FA-388C-4D22-8CD6-7DEAD6BA73F8}" destId="{15818107-06A3-4674-808B-4B3498CD64F8}" srcOrd="0" destOrd="0" parTransId="{09B0869D-5CE3-43F7-B18C-1B36729C8AFA}" sibTransId="{2EB33026-4524-4DA6-8180-78BEDE172CFE}"/>
    <dgm:cxn modelId="{269E1C69-1EB9-4C79-BD6E-A2BCB8D022C3}" srcId="{F682A7FA-388C-4D22-8CD6-7DEAD6BA73F8}" destId="{DFC2EA02-266D-4E3E-9A1B-29A355C4783F}" srcOrd="1" destOrd="0" parTransId="{427A9CCF-6785-46F9-A55F-9FF79372D338}" sibTransId="{79BA3D13-EB59-4300-BA17-801A873E8C1F}"/>
    <dgm:cxn modelId="{DBEC5F73-2B53-4D1B-B1A5-F61614391D7D}" type="presOf" srcId="{B50EF4E6-F30A-413C-A692-4F81A8533C23}" destId="{247D61D5-9495-4E75-9953-8ADD76FD933A}" srcOrd="0" destOrd="0" presId="urn:microsoft.com/office/officeart/2005/8/layout/default"/>
    <dgm:cxn modelId="{4758CA8E-E9B4-40BC-939E-B59FB8D4EBE3}" type="presOf" srcId="{F682A7FA-388C-4D22-8CD6-7DEAD6BA73F8}" destId="{B98B9BEA-925B-4436-80FA-6F6D67A421F8}" srcOrd="0" destOrd="0" presId="urn:microsoft.com/office/officeart/2005/8/layout/default"/>
    <dgm:cxn modelId="{4CB4B0A4-B7D0-4528-8B44-C1B3A09A0A3B}" srcId="{F682A7FA-388C-4D22-8CD6-7DEAD6BA73F8}" destId="{B50EF4E6-F30A-413C-A692-4F81A8533C23}" srcOrd="2" destOrd="0" parTransId="{A8AF860E-4F4D-45D1-AE2F-2059548CA390}" sibTransId="{91D18223-FFDF-4D4B-8523-5A0EFE8413C2}"/>
    <dgm:cxn modelId="{7C50D1AB-0550-4CCC-80E5-33DD3B30F891}" type="presOf" srcId="{15818107-06A3-4674-808B-4B3498CD64F8}" destId="{39BB9489-0E43-4E0A-9102-6A7F846A0C32}" srcOrd="0" destOrd="0" presId="urn:microsoft.com/office/officeart/2005/8/layout/default"/>
    <dgm:cxn modelId="{B99B9AAC-C173-4329-B4AD-5E657480ED7F}" type="presOf" srcId="{51795944-AD15-4FA5-83A8-871F45F06345}" destId="{4B2B7665-9E36-4905-861A-BD1A2389DB22}" srcOrd="0" destOrd="0" presId="urn:microsoft.com/office/officeart/2005/8/layout/default"/>
    <dgm:cxn modelId="{49C2F0C3-2B9E-4F10-8A4E-DEC7E6B42D74}" type="presOf" srcId="{DFC2EA02-266D-4E3E-9A1B-29A355C4783F}" destId="{96CFCEC3-D7FE-4BA7-84D4-90885252B881}" srcOrd="0" destOrd="0" presId="urn:microsoft.com/office/officeart/2005/8/layout/default"/>
    <dgm:cxn modelId="{9421E8B2-1F99-4E6F-8117-5DF7B5084D83}" type="presParOf" srcId="{B98B9BEA-925B-4436-80FA-6F6D67A421F8}" destId="{39BB9489-0E43-4E0A-9102-6A7F846A0C32}" srcOrd="0" destOrd="0" presId="urn:microsoft.com/office/officeart/2005/8/layout/default"/>
    <dgm:cxn modelId="{4AD7A8C7-85DB-49B3-984B-0318CBC14056}" type="presParOf" srcId="{B98B9BEA-925B-4436-80FA-6F6D67A421F8}" destId="{90FB896A-5A6F-47B7-8F92-07C29F10CCB4}" srcOrd="1" destOrd="0" presId="urn:microsoft.com/office/officeart/2005/8/layout/default"/>
    <dgm:cxn modelId="{54295F34-5D19-479D-88F7-3471E9F77496}" type="presParOf" srcId="{B98B9BEA-925B-4436-80FA-6F6D67A421F8}" destId="{96CFCEC3-D7FE-4BA7-84D4-90885252B881}" srcOrd="2" destOrd="0" presId="urn:microsoft.com/office/officeart/2005/8/layout/default"/>
    <dgm:cxn modelId="{5AFC5874-CC8C-42D5-A115-0C5C90F9AB78}" type="presParOf" srcId="{B98B9BEA-925B-4436-80FA-6F6D67A421F8}" destId="{4533D44E-C8AC-4E07-8D0C-012E42FB4D6B}" srcOrd="3" destOrd="0" presId="urn:microsoft.com/office/officeart/2005/8/layout/default"/>
    <dgm:cxn modelId="{709F7656-A028-464C-97AB-869230586205}" type="presParOf" srcId="{B98B9BEA-925B-4436-80FA-6F6D67A421F8}" destId="{247D61D5-9495-4E75-9953-8ADD76FD933A}" srcOrd="4" destOrd="0" presId="urn:microsoft.com/office/officeart/2005/8/layout/default"/>
    <dgm:cxn modelId="{F4343738-8619-4DC2-B2F7-FFA5193E4A22}" type="presParOf" srcId="{B98B9BEA-925B-4436-80FA-6F6D67A421F8}" destId="{09AC49F8-AAB8-4657-B4F5-19C73B2B8989}" srcOrd="5" destOrd="0" presId="urn:microsoft.com/office/officeart/2005/8/layout/default"/>
    <dgm:cxn modelId="{5DBF3715-79EE-4EF6-809F-F3ED016E5F36}" type="presParOf" srcId="{B98B9BEA-925B-4436-80FA-6F6D67A421F8}" destId="{649946D1-32EB-497E-AF7E-5A86B3281E74}" srcOrd="6" destOrd="0" presId="urn:microsoft.com/office/officeart/2005/8/layout/default"/>
    <dgm:cxn modelId="{BF20D867-9E11-4351-9010-7BE674F238A2}" type="presParOf" srcId="{B98B9BEA-925B-4436-80FA-6F6D67A421F8}" destId="{9B456192-B5F2-44D7-A836-FD14A263DC56}" srcOrd="7" destOrd="0" presId="urn:microsoft.com/office/officeart/2005/8/layout/default"/>
    <dgm:cxn modelId="{9F3B5F3F-6B43-4972-AC67-49197E7EFDFE}" type="presParOf" srcId="{B98B9BEA-925B-4436-80FA-6F6D67A421F8}" destId="{4B2B7665-9E36-4905-861A-BD1A2389DB2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59229-CDBE-4B45-9248-DA00A7781946}">
      <dsp:nvSpPr>
        <dsp:cNvPr id="0" name=""/>
        <dsp:cNvSpPr/>
      </dsp:nvSpPr>
      <dsp:spPr>
        <a:xfrm>
          <a:off x="1276843" y="2949"/>
          <a:ext cx="3376348" cy="20258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900" b="1" kern="1200" dirty="0">
              <a:solidFill>
                <a:schemeClr val="bg1"/>
              </a:solidFill>
            </a:rPr>
            <a:t>Groen</a:t>
          </a:r>
        </a:p>
      </dsp:txBody>
      <dsp:txXfrm>
        <a:off x="1276843" y="2949"/>
        <a:ext cx="3376348" cy="2025809"/>
      </dsp:txXfrm>
    </dsp:sp>
    <dsp:sp modelId="{DAFB829A-CFA5-4BD6-824D-28F4FA88B278}">
      <dsp:nvSpPr>
        <dsp:cNvPr id="0" name=""/>
        <dsp:cNvSpPr/>
      </dsp:nvSpPr>
      <dsp:spPr>
        <a:xfrm>
          <a:off x="4990826" y="2949"/>
          <a:ext cx="3376348" cy="20258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900" b="1" kern="1200" dirty="0">
              <a:solidFill>
                <a:schemeClr val="bg1"/>
              </a:solidFill>
            </a:rPr>
            <a:t>Digitaal</a:t>
          </a:r>
        </a:p>
      </dsp:txBody>
      <dsp:txXfrm>
        <a:off x="4990826" y="2949"/>
        <a:ext cx="3376348" cy="2025809"/>
      </dsp:txXfrm>
    </dsp:sp>
    <dsp:sp modelId="{E2A3BC3B-25AB-44E8-A452-F90B4D42017D}">
      <dsp:nvSpPr>
        <dsp:cNvPr id="0" name=""/>
        <dsp:cNvSpPr/>
      </dsp:nvSpPr>
      <dsp:spPr>
        <a:xfrm>
          <a:off x="1276843" y="2366393"/>
          <a:ext cx="3376348" cy="20258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900" b="1" kern="1200" dirty="0">
              <a:solidFill>
                <a:schemeClr val="bg1"/>
              </a:solidFill>
            </a:rPr>
            <a:t>Economisch verantwoord</a:t>
          </a:r>
        </a:p>
      </dsp:txBody>
      <dsp:txXfrm>
        <a:off x="1276843" y="2366393"/>
        <a:ext cx="3376348" cy="2025809"/>
      </dsp:txXfrm>
    </dsp:sp>
    <dsp:sp modelId="{9509DFA0-D803-4EC0-A177-0667D63999EA}">
      <dsp:nvSpPr>
        <dsp:cNvPr id="0" name=""/>
        <dsp:cNvSpPr/>
      </dsp:nvSpPr>
      <dsp:spPr>
        <a:xfrm>
          <a:off x="4990826" y="2366393"/>
          <a:ext cx="3376348" cy="20258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900" b="1" kern="1200" dirty="0">
              <a:solidFill>
                <a:schemeClr val="bg1"/>
              </a:solidFill>
            </a:rPr>
            <a:t>Toegankelijk &amp; inclusief</a:t>
          </a:r>
        </a:p>
      </dsp:txBody>
      <dsp:txXfrm>
        <a:off x="4990826" y="2366393"/>
        <a:ext cx="3376348" cy="20258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B9489-0E43-4E0A-9102-6A7F846A0C32}">
      <dsp:nvSpPr>
        <dsp:cNvPr id="0" name=""/>
        <dsp:cNvSpPr/>
      </dsp:nvSpPr>
      <dsp:spPr>
        <a:xfrm>
          <a:off x="0" y="647814"/>
          <a:ext cx="2231198" cy="133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b="1" kern="1200" dirty="0">
              <a:solidFill>
                <a:schemeClr val="bg2"/>
              </a:solidFill>
            </a:rPr>
            <a:t>Budget aankoop</a:t>
          </a:r>
        </a:p>
      </dsp:txBody>
      <dsp:txXfrm>
        <a:off x="0" y="647814"/>
        <a:ext cx="2231198" cy="1338719"/>
      </dsp:txXfrm>
    </dsp:sp>
    <dsp:sp modelId="{96CFCEC3-D7FE-4BA7-84D4-90885252B881}">
      <dsp:nvSpPr>
        <dsp:cNvPr id="0" name=""/>
        <dsp:cNvSpPr/>
      </dsp:nvSpPr>
      <dsp:spPr>
        <a:xfrm>
          <a:off x="2454318" y="647814"/>
          <a:ext cx="2231198" cy="133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b="1" kern="1200" dirty="0">
              <a:solidFill>
                <a:schemeClr val="bg2"/>
              </a:solidFill>
            </a:rPr>
            <a:t>Fiscaliteit</a:t>
          </a:r>
        </a:p>
      </dsp:txBody>
      <dsp:txXfrm>
        <a:off x="2454318" y="647814"/>
        <a:ext cx="2231198" cy="1338719"/>
      </dsp:txXfrm>
    </dsp:sp>
    <dsp:sp modelId="{247D61D5-9495-4E75-9953-8ADD76FD933A}">
      <dsp:nvSpPr>
        <dsp:cNvPr id="0" name=""/>
        <dsp:cNvSpPr/>
      </dsp:nvSpPr>
      <dsp:spPr>
        <a:xfrm>
          <a:off x="4908636" y="647814"/>
          <a:ext cx="2231198" cy="133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b="1" kern="1200" dirty="0">
              <a:solidFill>
                <a:schemeClr val="bg2"/>
              </a:solidFill>
            </a:rPr>
            <a:t>Woon </a:t>
          </a:r>
          <a:r>
            <a:rPr lang="nl-BE" sz="2400" b="1" kern="1200">
              <a:solidFill>
                <a:schemeClr val="bg2"/>
              </a:solidFill>
            </a:rPr>
            <a:t>&amp; gezinssituatie</a:t>
          </a:r>
          <a:endParaRPr lang="nl-BE" sz="2400" b="1" kern="1200" dirty="0">
            <a:solidFill>
              <a:schemeClr val="bg2"/>
            </a:solidFill>
          </a:endParaRPr>
        </a:p>
      </dsp:txBody>
      <dsp:txXfrm>
        <a:off x="4908636" y="647814"/>
        <a:ext cx="2231198" cy="1338719"/>
      </dsp:txXfrm>
    </dsp:sp>
    <dsp:sp modelId="{649946D1-32EB-497E-AF7E-5A86B3281E74}">
      <dsp:nvSpPr>
        <dsp:cNvPr id="0" name=""/>
        <dsp:cNvSpPr/>
      </dsp:nvSpPr>
      <dsp:spPr>
        <a:xfrm>
          <a:off x="1227159" y="2209653"/>
          <a:ext cx="2231198" cy="133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b="1" kern="1200" dirty="0">
              <a:solidFill>
                <a:schemeClr val="bg2"/>
              </a:solidFill>
            </a:rPr>
            <a:t>Brandstof &amp; onderhoud</a:t>
          </a:r>
        </a:p>
      </dsp:txBody>
      <dsp:txXfrm>
        <a:off x="1227159" y="2209653"/>
        <a:ext cx="2231198" cy="1338719"/>
      </dsp:txXfrm>
    </dsp:sp>
    <dsp:sp modelId="{4B2B7665-9E36-4905-861A-BD1A2389DB22}">
      <dsp:nvSpPr>
        <dsp:cNvPr id="0" name=""/>
        <dsp:cNvSpPr/>
      </dsp:nvSpPr>
      <dsp:spPr>
        <a:xfrm>
          <a:off x="3681477" y="2209653"/>
          <a:ext cx="2231198" cy="133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b="1" kern="1200" dirty="0">
              <a:solidFill>
                <a:schemeClr val="bg2"/>
              </a:solidFill>
            </a:rPr>
            <a:t>Woon-werk-vrije tijd</a:t>
          </a:r>
        </a:p>
      </dsp:txBody>
      <dsp:txXfrm>
        <a:off x="3681477" y="2209653"/>
        <a:ext cx="2231198" cy="1338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7F2B9-986A-4D5D-995F-387034C1D46A}" type="datetimeFigureOut">
              <a:rPr lang="nl-BE" smtClean="0"/>
              <a:t>25/02/2025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CBEFE-9E4E-4594-91FB-BF64D942772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904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Bericht FEBIAC : 76,7% van de wagens zijn eigendom van particulieren en 23,3% van professionelen, </a:t>
            </a:r>
            <a:r>
              <a:rPr lang="nl-BE" dirty="0" err="1"/>
              <a:t>incl.ondernemingen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BEFE-9E4E-4594-91FB-BF64D9427729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1796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COP21 or the 21st Conference of Parties led to a new international climate agreement, the Paris Agreement, which applies in every country.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It aims to limit global warming to 1.5-2°C compared to pre-industrial levels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, in line with the recommendations of the Intergovernmental Panel on Climate Change (IPCC)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BEFE-9E4E-4594-91FB-BF64D9427729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7025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BEFE-9E4E-4594-91FB-BF64D9427729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1624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FEC49A-96B3-4F4D-8D6C-79F53C0B57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83200"/>
            <a:ext cx="10515600" cy="4694400"/>
          </a:xfrm>
        </p:spPr>
        <p:txBody>
          <a:bodyPr/>
          <a:lstStyle/>
          <a:p>
            <a:pPr lvl="0"/>
            <a:r>
              <a:rPr lang="en-GB" noProof="0" dirty="0"/>
              <a:t>Click to change the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7E14C6-4DF0-9E42-8380-AB7F6E610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‹nr.›</a:t>
            </a:fld>
            <a:endParaRPr lang="en-GB" noProof="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8BA99C8-64F6-4D1F-AB8C-A08309D926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nl-BE" dirty="0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B6C479AA-18BA-4E79-AE88-56E81177A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nl-BE" smtClean="0"/>
            </a:lvl1pPr>
          </a:lstStyle>
          <a:p>
            <a:pPr algn="l"/>
            <a:r>
              <a:rPr lang="nl-BE" dirty="0"/>
              <a:t>www.acea.auto</a:t>
            </a:r>
          </a:p>
        </p:txBody>
      </p:sp>
    </p:spTree>
    <p:extLst>
      <p:ext uri="{BB962C8B-B14F-4D97-AF65-F5344CB8AC3E}">
        <p14:creationId xmlns:p14="http://schemas.microsoft.com/office/powerpoint/2010/main" val="3985275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671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pn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54.jpeg"/><Relationship Id="rId4" Type="http://schemas.openxmlformats.org/officeDocument/2006/relationships/image" Target="../media/image3.png"/><Relationship Id="rId9" Type="http://schemas.openxmlformats.org/officeDocument/2006/relationships/image" Target="../media/image5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37630D-6810-4CB2-80A2-14E7C4B9B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764089"/>
            <a:ext cx="8665450" cy="2943616"/>
          </a:xfrm>
        </p:spPr>
        <p:txBody>
          <a:bodyPr/>
          <a:lstStyle/>
          <a:p>
            <a:r>
              <a:rPr lang="nl-BE" b="1" dirty="0"/>
              <a:t>QUO VADIS</a:t>
            </a:r>
            <a:br>
              <a:rPr lang="nl-BE" b="1" dirty="0"/>
            </a:br>
            <a:r>
              <a:rPr lang="nl-BE" b="1" dirty="0"/>
              <a:t>mobiliteit / auto 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7B47F67-572D-69EA-1915-F91713B4F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89412"/>
            <a:ext cx="8825658" cy="861420"/>
          </a:xfrm>
        </p:spPr>
        <p:txBody>
          <a:bodyPr>
            <a:normAutofit/>
          </a:bodyPr>
          <a:lstStyle/>
          <a:p>
            <a:r>
              <a:rPr lang="nl-BE" sz="2800" b="1" dirty="0"/>
              <a:t>Erik JONNAERT</a:t>
            </a:r>
          </a:p>
        </p:txBody>
      </p:sp>
    </p:spTree>
    <p:extLst>
      <p:ext uri="{BB962C8B-B14F-4D97-AF65-F5344CB8AC3E}">
        <p14:creationId xmlns:p14="http://schemas.microsoft.com/office/powerpoint/2010/main" val="383940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aph with arrows and numbers&#10;&#10;Description automatically generated">
            <a:extLst>
              <a:ext uri="{FF2B5EF4-FFF2-40B4-BE49-F238E27FC236}">
                <a16:creationId xmlns:a16="http://schemas.microsoft.com/office/drawing/2014/main" id="{ED66C631-644D-5DF5-2E70-D650226D4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939" y="643467"/>
            <a:ext cx="9904122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2E17D-8B79-44BD-89D2-974DE3D8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CAA8C5D3-8A3B-F94C-BECF-6BE38BB7C66C}" type="slidenum">
              <a:rPr lang="en-US" noProof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noProof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C6F7A-5510-4FFC-A2CA-F0B5D25AB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467" y="6415258"/>
            <a:ext cx="385979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www.acea.auto</a:t>
            </a:r>
          </a:p>
        </p:txBody>
      </p:sp>
    </p:spTree>
    <p:extLst>
      <p:ext uri="{BB962C8B-B14F-4D97-AF65-F5344CB8AC3E}">
        <p14:creationId xmlns:p14="http://schemas.microsoft.com/office/powerpoint/2010/main" val="3430295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aph of sales by power source&#10;&#10;Description automatically generated">
            <a:extLst>
              <a:ext uri="{FF2B5EF4-FFF2-40B4-BE49-F238E27FC236}">
                <a16:creationId xmlns:a16="http://schemas.microsoft.com/office/drawing/2014/main" id="{D3075FD9-77E4-80CA-5894-2D0D80E43A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939" y="643467"/>
            <a:ext cx="9904122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2E17D-8B79-44BD-89D2-974DE3D8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CAA8C5D3-8A3B-F94C-BECF-6BE38BB7C66C}" type="slidenum">
              <a:rPr lang="en-US" noProof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noProof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C6F7A-5510-4FFC-A2CA-F0B5D25AB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467" y="6415258"/>
            <a:ext cx="385979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www.acea.auto</a:t>
            </a:r>
          </a:p>
        </p:txBody>
      </p:sp>
    </p:spTree>
    <p:extLst>
      <p:ext uri="{BB962C8B-B14F-4D97-AF65-F5344CB8AC3E}">
        <p14:creationId xmlns:p14="http://schemas.microsoft.com/office/powerpoint/2010/main" val="3822141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2E17D-8B79-44BD-89D2-974DE3D8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/>
          <a:p>
            <a:fld id="{CAA8C5D3-8A3B-F94C-BECF-6BE38BB7C66C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C6F7A-5510-4FFC-A2CA-F0B5D25AB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</p:spPr>
        <p:txBody>
          <a:bodyPr/>
          <a:lstStyle/>
          <a:p>
            <a:r>
              <a:rPr lang="nl-BE" dirty="0"/>
              <a:t>www.acea.auto</a:t>
            </a:r>
          </a:p>
        </p:txBody>
      </p:sp>
      <p:pic>
        <p:nvPicPr>
          <p:cNvPr id="4" name="Picture 3" descr="A map with colorful labels and numbers&#10;&#10;Description automatically generated with medium confidence">
            <a:extLst>
              <a:ext uri="{FF2B5EF4-FFF2-40B4-BE49-F238E27FC236}">
                <a16:creationId xmlns:a16="http://schemas.microsoft.com/office/drawing/2014/main" id="{9DB4C180-7DFE-42B6-2D97-DADAC4C20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92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aph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8360AF13-69E8-9AEF-A1FF-44FA18EA8B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939" y="643467"/>
            <a:ext cx="9904122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2E17D-8B79-44BD-89D2-974DE3D8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CAA8C5D3-8A3B-F94C-BECF-6BE38BB7C66C}" type="slidenum">
              <a:rPr lang="en-US" noProof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noProof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C6F7A-5510-4FFC-A2CA-F0B5D25AB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467" y="6415258"/>
            <a:ext cx="385979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www.acea.auto</a:t>
            </a:r>
          </a:p>
        </p:txBody>
      </p:sp>
    </p:spTree>
    <p:extLst>
      <p:ext uri="{BB962C8B-B14F-4D97-AF65-F5344CB8AC3E}">
        <p14:creationId xmlns:p14="http://schemas.microsoft.com/office/powerpoint/2010/main" val="6191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84635608-3935-E3B5-0A8E-BE46A3EBD5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3111130"/>
              </p:ext>
            </p:extLst>
          </p:nvPr>
        </p:nvGraphicFramePr>
        <p:xfrm>
          <a:off x="964504" y="1482725"/>
          <a:ext cx="9883036" cy="550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9755">
                  <a:extLst>
                    <a:ext uri="{9D8B030D-6E8A-4147-A177-3AD203B41FA5}">
                      <a16:colId xmlns:a16="http://schemas.microsoft.com/office/drawing/2014/main" val="2464639062"/>
                    </a:ext>
                  </a:extLst>
                </a:gridCol>
                <a:gridCol w="3419755">
                  <a:extLst>
                    <a:ext uri="{9D8B030D-6E8A-4147-A177-3AD203B41FA5}">
                      <a16:colId xmlns:a16="http://schemas.microsoft.com/office/drawing/2014/main" val="1944815879"/>
                    </a:ext>
                  </a:extLst>
                </a:gridCol>
                <a:gridCol w="3043526">
                  <a:extLst>
                    <a:ext uri="{9D8B030D-6E8A-4147-A177-3AD203B41FA5}">
                      <a16:colId xmlns:a16="http://schemas.microsoft.com/office/drawing/2014/main" val="1101492755"/>
                    </a:ext>
                  </a:extLst>
                </a:gridCol>
              </a:tblGrid>
              <a:tr h="895879">
                <a:tc>
                  <a:txBody>
                    <a:bodyPr/>
                    <a:lstStyle/>
                    <a:p>
                      <a:endParaRPr lang="nl-BE" dirty="0"/>
                    </a:p>
                    <a:p>
                      <a:r>
                        <a:rPr lang="nl-BE" dirty="0"/>
                        <a:t>Brandstoffen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  <a:p>
                      <a:r>
                        <a:rPr lang="nl-BE" dirty="0"/>
                        <a:t>Aantal ingeschreven auto’s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  <a:p>
                      <a:r>
                        <a:rPr lang="nl-BE" dirty="0"/>
                        <a:t>Aandeel in totaal wagenpark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224316"/>
                  </a:ext>
                </a:extLst>
              </a:tr>
              <a:tr h="895879">
                <a:tc>
                  <a:txBody>
                    <a:bodyPr/>
                    <a:lstStyle/>
                    <a:p>
                      <a:r>
                        <a:rPr lang="nl-BE" sz="2800" b="1" dirty="0"/>
                        <a:t>Benzine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b="1" dirty="0"/>
                        <a:t>  3.312.696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b="1" dirty="0"/>
                        <a:t>  55,1%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250624"/>
                  </a:ext>
                </a:extLst>
              </a:tr>
              <a:tr h="895879">
                <a:tc>
                  <a:txBody>
                    <a:bodyPr/>
                    <a:lstStyle/>
                    <a:p>
                      <a:r>
                        <a:rPr lang="nl-BE" sz="2800" b="1" dirty="0"/>
                        <a:t>Diesel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b="1" dirty="0"/>
                        <a:t>  1.807.983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b="1" dirty="0"/>
                        <a:t>  30,1%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343048"/>
                  </a:ext>
                </a:extLst>
              </a:tr>
              <a:tr h="895879">
                <a:tc>
                  <a:txBody>
                    <a:bodyPr/>
                    <a:lstStyle/>
                    <a:p>
                      <a:r>
                        <a:rPr lang="nl-BE" sz="2800" b="1" dirty="0"/>
                        <a:t>100% </a:t>
                      </a:r>
                      <a:r>
                        <a:rPr lang="nl-BE" sz="2800" b="1" dirty="0" err="1"/>
                        <a:t>Electrisch</a:t>
                      </a:r>
                      <a:endParaRPr lang="nl-BE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b="1" dirty="0"/>
                        <a:t>     308.158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b="1" dirty="0"/>
                        <a:t>   5,1%</a:t>
                      </a:r>
                    </a:p>
                    <a:p>
                      <a:endParaRPr lang="nl-BE" sz="2000" b="1" dirty="0"/>
                    </a:p>
                    <a:p>
                      <a:endParaRPr lang="nl-BE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436382"/>
                  </a:ext>
                </a:extLst>
              </a:tr>
              <a:tr h="895879">
                <a:tc>
                  <a:txBody>
                    <a:bodyPr/>
                    <a:lstStyle/>
                    <a:p>
                      <a:r>
                        <a:rPr lang="nl-BE" sz="2800" b="1" dirty="0"/>
                        <a:t>Andere </a:t>
                      </a:r>
                      <a:r>
                        <a:rPr lang="nl-BE" sz="1800" b="1" dirty="0"/>
                        <a:t>( </a:t>
                      </a:r>
                      <a:r>
                        <a:rPr lang="nl-BE" sz="1800" b="1" dirty="0" err="1"/>
                        <a:t>incl</a:t>
                      </a:r>
                      <a:r>
                        <a:rPr lang="nl-BE" sz="1800" b="1" dirty="0"/>
                        <a:t> </a:t>
                      </a:r>
                      <a:r>
                        <a:rPr lang="nl-BE" sz="1800" b="1" dirty="0" err="1"/>
                        <a:t>hybrides</a:t>
                      </a:r>
                      <a:r>
                        <a:rPr lang="nl-BE" sz="18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b="1" dirty="0"/>
                        <a:t>      579.732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b="1" dirty="0"/>
                        <a:t>   13,7%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299531"/>
                  </a:ext>
                </a:extLst>
              </a:tr>
              <a:tr h="895879">
                <a:tc>
                  <a:txBody>
                    <a:bodyPr/>
                    <a:lstStyle/>
                    <a:p>
                      <a:r>
                        <a:rPr lang="nl-BE" sz="2800" b="1" dirty="0"/>
                        <a:t>TOTAAL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b="1" dirty="0"/>
                        <a:t>    6.008.569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b="1" dirty="0"/>
                        <a:t> ( +0,75 % </a:t>
                      </a:r>
                      <a:r>
                        <a:rPr lang="nl-BE" sz="2000" b="1" dirty="0" err="1"/>
                        <a:t>tav</a:t>
                      </a:r>
                      <a:r>
                        <a:rPr lang="nl-BE" sz="2000" b="1" dirty="0"/>
                        <a:t> 2023)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846149"/>
                  </a:ext>
                </a:extLst>
              </a:tr>
            </a:tbl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C56B3A7-5CC4-F386-03C9-F27A9E3AD1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b="1" dirty="0"/>
              <a:t>Wagenpark </a:t>
            </a:r>
            <a:r>
              <a:rPr lang="nl-BE" b="1" dirty="0" err="1"/>
              <a:t>Belgie</a:t>
            </a:r>
            <a:r>
              <a:rPr lang="nl-BE" b="1" dirty="0"/>
              <a:t>, einde 2024</a:t>
            </a:r>
          </a:p>
        </p:txBody>
      </p:sp>
    </p:spTree>
    <p:extLst>
      <p:ext uri="{BB962C8B-B14F-4D97-AF65-F5344CB8AC3E}">
        <p14:creationId xmlns:p14="http://schemas.microsoft.com/office/powerpoint/2010/main" val="711673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075E1-A43A-1F42-9710-63CE31DC4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251533" cy="1400530"/>
          </a:xfrm>
        </p:spPr>
        <p:txBody>
          <a:bodyPr/>
          <a:lstStyle/>
          <a:p>
            <a:r>
              <a:rPr lang="nl-BE" b="1" dirty="0"/>
              <a:t>Evolutie verkoop auto’s </a:t>
            </a:r>
            <a:r>
              <a:rPr lang="nl-BE" b="1" dirty="0" err="1"/>
              <a:t>Belgie</a:t>
            </a:r>
            <a:r>
              <a:rPr lang="nl-BE" b="1" dirty="0"/>
              <a:t>, 2024</a:t>
            </a:r>
          </a:p>
        </p:txBody>
      </p:sp>
      <p:pic>
        <p:nvPicPr>
          <p:cNvPr id="3074" name="Picture 2" descr="elektrische auto verkoop België 2024">
            <a:extLst>
              <a:ext uri="{FF2B5EF4-FFF2-40B4-BE49-F238E27FC236}">
                <a16:creationId xmlns:a16="http://schemas.microsoft.com/office/drawing/2014/main" id="{60C82BFD-37F6-A6E7-CF7A-9DEC2B1405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52" y="2052638"/>
            <a:ext cx="7142471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394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4FEF12-1958-AF66-2700-54F6C068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Evolutie wagenpark in Vlaanderen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altLang="nl-BE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463552FC-3D39-03A5-DFF7-2C2E759C02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7366085"/>
              </p:ext>
            </p:extLst>
          </p:nvPr>
        </p:nvGraphicFramePr>
        <p:xfrm>
          <a:off x="646111" y="2801785"/>
          <a:ext cx="9404359" cy="2733037"/>
        </p:xfrm>
        <a:graphic>
          <a:graphicData uri="http://schemas.openxmlformats.org/drawingml/2006/table">
            <a:tbl>
              <a:tblPr/>
              <a:tblGrid>
                <a:gridCol w="1725835">
                  <a:extLst>
                    <a:ext uri="{9D8B030D-6E8A-4147-A177-3AD203B41FA5}">
                      <a16:colId xmlns:a16="http://schemas.microsoft.com/office/drawing/2014/main" val="2163563416"/>
                    </a:ext>
                  </a:extLst>
                </a:gridCol>
                <a:gridCol w="1096932">
                  <a:extLst>
                    <a:ext uri="{9D8B030D-6E8A-4147-A177-3AD203B41FA5}">
                      <a16:colId xmlns:a16="http://schemas.microsoft.com/office/drawing/2014/main" val="2052488056"/>
                    </a:ext>
                  </a:extLst>
                </a:gridCol>
                <a:gridCol w="1096932">
                  <a:extLst>
                    <a:ext uri="{9D8B030D-6E8A-4147-A177-3AD203B41FA5}">
                      <a16:colId xmlns:a16="http://schemas.microsoft.com/office/drawing/2014/main" val="1575040692"/>
                    </a:ext>
                  </a:extLst>
                </a:gridCol>
                <a:gridCol w="1096932">
                  <a:extLst>
                    <a:ext uri="{9D8B030D-6E8A-4147-A177-3AD203B41FA5}">
                      <a16:colId xmlns:a16="http://schemas.microsoft.com/office/drawing/2014/main" val="2066059800"/>
                    </a:ext>
                  </a:extLst>
                </a:gridCol>
                <a:gridCol w="1096932">
                  <a:extLst>
                    <a:ext uri="{9D8B030D-6E8A-4147-A177-3AD203B41FA5}">
                      <a16:colId xmlns:a16="http://schemas.microsoft.com/office/drawing/2014/main" val="3638496544"/>
                    </a:ext>
                  </a:extLst>
                </a:gridCol>
                <a:gridCol w="1096932">
                  <a:extLst>
                    <a:ext uri="{9D8B030D-6E8A-4147-A177-3AD203B41FA5}">
                      <a16:colId xmlns:a16="http://schemas.microsoft.com/office/drawing/2014/main" val="1444816324"/>
                    </a:ext>
                  </a:extLst>
                </a:gridCol>
                <a:gridCol w="1096932">
                  <a:extLst>
                    <a:ext uri="{9D8B030D-6E8A-4147-A177-3AD203B41FA5}">
                      <a16:colId xmlns:a16="http://schemas.microsoft.com/office/drawing/2014/main" val="2164388268"/>
                    </a:ext>
                  </a:extLst>
                </a:gridCol>
                <a:gridCol w="1096932">
                  <a:extLst>
                    <a:ext uri="{9D8B030D-6E8A-4147-A177-3AD203B41FA5}">
                      <a16:colId xmlns:a16="http://schemas.microsoft.com/office/drawing/2014/main" val="3834323410"/>
                    </a:ext>
                  </a:extLst>
                </a:gridCol>
              </a:tblGrid>
              <a:tr h="355780"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Vloot - Vlaanderen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2017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2018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2019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2020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2021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2022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2023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0718390"/>
                  </a:ext>
                </a:extLst>
              </a:tr>
              <a:tr h="355780"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Batterij elektrisch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5.547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7.910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13.754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23.168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39.124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67.298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136.411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731048"/>
                  </a:ext>
                </a:extLst>
              </a:tr>
              <a:tr h="355780"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Plug-in hybride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17.495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25.726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32.733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54.477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87.478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130.212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204.528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328347"/>
                  </a:ext>
                </a:extLst>
              </a:tr>
              <a:tr h="355780"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Aardgas (CNG)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6.221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6.218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12.395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13.958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13.925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13.926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12.192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1896323"/>
                  </a:ext>
                </a:extLst>
              </a:tr>
              <a:tr h="355780"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Waterstof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13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23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31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32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36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37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37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7647134"/>
                  </a:ext>
                </a:extLst>
              </a:tr>
              <a:tr h="598357"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Totaal milieuvriendelijk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29.942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43.303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58.913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91.635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140.563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211.473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353.168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2406743"/>
                  </a:ext>
                </a:extLst>
              </a:tr>
              <a:tr h="355780"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Totaal alle wagens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3.425.678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3.538.705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3.570.471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3.572.525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3.590.195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3.615.787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600" b="0" i="0" u="none" strike="noStrike">
                          <a:effectLst/>
                          <a:latin typeface="inherit"/>
                        </a:rPr>
                        <a:t>3.679.646</a:t>
                      </a:r>
                      <a:endParaRPr lang="nl-BE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59" marR="80859" marT="40429" marB="40429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573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677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30C266-E254-5C0C-A9CE-3C6A5F4D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2. Krijtlijnen mobiliteit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DA263E26-91BB-8A7D-A3B9-DD082CF5F3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827357"/>
              </p:ext>
            </p:extLst>
          </p:nvPr>
        </p:nvGraphicFramePr>
        <p:xfrm>
          <a:off x="1103312" y="1853248"/>
          <a:ext cx="9644019" cy="4395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5106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343C6-A199-0DCD-1D9C-BB9D60B4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256423" cy="16419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2.1. Groene </a:t>
            </a:r>
            <a:r>
              <a:rPr lang="en-US" b="1" dirty="0" err="1"/>
              <a:t>transitie</a:t>
            </a:r>
            <a:endParaRPr lang="en-US" b="1" dirty="0"/>
          </a:p>
        </p:txBody>
      </p:sp>
      <p:pic>
        <p:nvPicPr>
          <p:cNvPr id="7" name="Tijdelijke aanduiding voor inhoud 6" descr="Afbeelding met tekst, grafische vormgeving, logo, poster&#10;&#10;Door AI gegenereerde inhoud is mogelijk onjuist.">
            <a:extLst>
              <a:ext uri="{FF2B5EF4-FFF2-40B4-BE49-F238E27FC236}">
                <a16:creationId xmlns:a16="http://schemas.microsoft.com/office/drawing/2014/main" id="{150B9980-01D3-E7B6-AEF8-1EB80E3A7D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9" r="1936"/>
          <a:stretch/>
        </p:blipFill>
        <p:spPr>
          <a:xfrm>
            <a:off x="7554139" y="609601"/>
            <a:ext cx="3990160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3DC589F-62C7-410C-B96C-0F6243A47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355A03B-4D74-3D09-9820-DEE58FE76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2438401"/>
            <a:ext cx="6258737" cy="3809998"/>
          </a:xfrm>
        </p:spPr>
        <p:txBody>
          <a:bodyPr>
            <a:normAutofit/>
          </a:bodyPr>
          <a:lstStyle/>
          <a:p>
            <a:r>
              <a:rPr lang="nl-NL" sz="2400" b="0" i="0" dirty="0">
                <a:effectLst/>
                <a:latin typeface="+mn-lt"/>
              </a:rPr>
              <a:t>de temperatuurstijging </a:t>
            </a:r>
            <a:r>
              <a:rPr lang="nl-NL" sz="2400" b="0" i="1" dirty="0">
                <a:effectLst/>
                <a:latin typeface="+mn-lt"/>
              </a:rPr>
              <a:t>ruim onder</a:t>
            </a:r>
            <a:r>
              <a:rPr lang="nl-NL" sz="2400" b="0" i="0" dirty="0">
                <a:effectLst/>
                <a:latin typeface="+mn-lt"/>
              </a:rPr>
              <a:t> 2°C (t.o.v. de pre-industriële periode) te houden en zelfs om na te streven om deze temperatuurstijging te beperken tot 1,5°C</a:t>
            </a:r>
          </a:p>
          <a:p>
            <a:r>
              <a:rPr lang="nl-NL" sz="2400" b="0" i="0" dirty="0">
                <a:effectLst/>
                <a:latin typeface="+mn-lt"/>
              </a:rPr>
              <a:t>de transitie te maken naar een koolstofarme maatschappij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410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0B8A5-61ED-568D-04A3-CE897D0F7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nl-BE" b="1" dirty="0"/>
              <a:t>Groene transitie</a:t>
            </a:r>
            <a:br>
              <a:rPr lang="nl-BE" b="1" dirty="0"/>
            </a:br>
            <a:r>
              <a:rPr lang="nl-BE" b="1" dirty="0"/>
              <a:t>in EU</a:t>
            </a:r>
          </a:p>
        </p:txBody>
      </p:sp>
      <p:pic>
        <p:nvPicPr>
          <p:cNvPr id="5" name="Tijdelijke aanduiding voor inhoud 4" descr="Afbeelding met cirkel, tekst, logo, Lettertype&#10;&#10;Door AI gegenereerde inhoud is mogelijk onjuist.">
            <a:extLst>
              <a:ext uri="{FF2B5EF4-FFF2-40B4-BE49-F238E27FC236}">
                <a16:creationId xmlns:a16="http://schemas.microsoft.com/office/drawing/2014/main" id="{0BE18B84-B7DB-E332-ED5E-49B8D174B5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599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111578-7105-4228-B481-A1CA45D18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5E6E9C-F436-6F9A-64B0-57A40C95B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2438401"/>
            <a:ext cx="5064167" cy="380999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200" u="sng" dirty="0"/>
              <a:t>DOELSTELLINGEN:</a:t>
            </a:r>
          </a:p>
          <a:p>
            <a:pPr marL="0" indent="0">
              <a:buNone/>
            </a:pPr>
            <a:r>
              <a:rPr lang="en-US" sz="3200" b="1" dirty="0" err="1"/>
              <a:t>Klimaat</a:t>
            </a:r>
            <a:r>
              <a:rPr lang="en-US" sz="3200" b="1" dirty="0"/>
              <a:t> </a:t>
            </a:r>
            <a:r>
              <a:rPr lang="en-US" sz="3200" b="1" dirty="0" err="1"/>
              <a:t>neutraal</a:t>
            </a:r>
            <a:r>
              <a:rPr lang="en-US" sz="3200" b="1" dirty="0"/>
              <a:t> in 2050</a:t>
            </a:r>
          </a:p>
          <a:p>
            <a:pPr marL="0" indent="0">
              <a:buNone/>
            </a:pPr>
            <a:r>
              <a:rPr lang="en-US" sz="2800" dirty="0"/>
              <a:t>-55% CO2 in 2030 </a:t>
            </a:r>
            <a:r>
              <a:rPr lang="en-US" sz="2800" dirty="0" err="1"/>
              <a:t>t.a.v</a:t>
            </a:r>
            <a:r>
              <a:rPr lang="en-US" sz="2800" dirty="0"/>
              <a:t>. 1990</a:t>
            </a:r>
          </a:p>
          <a:p>
            <a:pPr marL="0" indent="0">
              <a:buNone/>
            </a:pPr>
            <a:r>
              <a:rPr lang="en-US" sz="2800" dirty="0"/>
              <a:t>-42,5% </a:t>
            </a:r>
            <a:r>
              <a:rPr lang="en-US" sz="2800" dirty="0" err="1"/>
              <a:t>hernieuwbare</a:t>
            </a:r>
            <a:r>
              <a:rPr lang="en-US" sz="2800" dirty="0"/>
              <a:t> </a:t>
            </a:r>
            <a:r>
              <a:rPr lang="en-US" sz="2800" dirty="0" err="1"/>
              <a:t>energie</a:t>
            </a:r>
            <a:r>
              <a:rPr lang="en-US" sz="2800" dirty="0"/>
              <a:t> in 2030</a:t>
            </a:r>
          </a:p>
        </p:txBody>
      </p:sp>
    </p:spTree>
    <p:extLst>
      <p:ext uri="{BB962C8B-B14F-4D97-AF65-F5344CB8AC3E}">
        <p14:creationId xmlns:p14="http://schemas.microsoft.com/office/powerpoint/2010/main" val="1653801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nl-NL" b="1" dirty="0"/>
              <a:t>Inhoud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1" y="2052214"/>
            <a:ext cx="4338409" cy="4196185"/>
          </a:xfrm>
        </p:spPr>
        <p:txBody>
          <a:bodyPr>
            <a:normAutofit/>
          </a:bodyPr>
          <a:lstStyle/>
          <a:p>
            <a:r>
              <a:rPr lang="nl-NL" dirty="0"/>
              <a:t>De sector in een internationale, Europese &amp; Belgische context</a:t>
            </a:r>
          </a:p>
          <a:p>
            <a:r>
              <a:rPr lang="nl-NL" dirty="0"/>
              <a:t>Pijlers van het nieuwe mobiliteitssysteem:</a:t>
            </a:r>
          </a:p>
          <a:p>
            <a:pPr lvl="1"/>
            <a:r>
              <a:rPr lang="nl-NL" dirty="0"/>
              <a:t>Groen</a:t>
            </a:r>
          </a:p>
          <a:p>
            <a:pPr lvl="1"/>
            <a:r>
              <a:rPr lang="nl-NL" dirty="0"/>
              <a:t>Digitaal </a:t>
            </a:r>
          </a:p>
          <a:p>
            <a:pPr lvl="1"/>
            <a:r>
              <a:rPr lang="nl-NL" dirty="0"/>
              <a:t>Economisch verantwoord</a:t>
            </a:r>
          </a:p>
          <a:p>
            <a:pPr lvl="1"/>
            <a:r>
              <a:rPr lang="nl-NL" dirty="0"/>
              <a:t>Toegankelijk&amp; inclusief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Hoe uw keuze maken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6" name="Afbeelding 5" descr="Afbeelding met Neon, nacht, laser, licht&#10;&#10;Door AI gegenereerde inhoud is mogelijk onjuist.">
            <a:extLst>
              <a:ext uri="{FF2B5EF4-FFF2-40B4-BE49-F238E27FC236}">
                <a16:creationId xmlns:a16="http://schemas.microsoft.com/office/drawing/2014/main" id="{D14C18D8-8750-257A-A201-735C8C3761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45"/>
          <a:stretch/>
        </p:blipFill>
        <p:spPr>
          <a:xfrm>
            <a:off x="6091916" y="2052213"/>
            <a:ext cx="5451627" cy="41961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1CA35A-7B1C-3557-7E55-3BF64D834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279" y="1325880"/>
            <a:ext cx="3344020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/>
              <a:t>Transport = </a:t>
            </a:r>
            <a:br>
              <a:rPr lang="en-US" sz="3600" b="1" dirty="0"/>
            </a:br>
            <a:r>
              <a:rPr lang="en-US" sz="3600" b="1" dirty="0"/>
              <a:t>25 % CO2 </a:t>
            </a:r>
            <a:r>
              <a:rPr lang="en-US" sz="3600" b="1" dirty="0" err="1"/>
              <a:t>uitstoot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CC86F1E-8E2D-4B0B-BB05-41E8E936C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ijdelijke aanduiding voor inhoud 8" descr="Afbeelding met tekst, schermopname, cirkel, Lettertype&#10;&#10;Door AI gegenereerde inhoud is mogelijk onjuist.">
            <a:extLst>
              <a:ext uri="{FF2B5EF4-FFF2-40B4-BE49-F238E27FC236}">
                <a16:creationId xmlns:a16="http://schemas.microsoft.com/office/drawing/2014/main" id="{4E17C2FF-D11F-9388-EB49-B6FA61020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761206" y="1334523"/>
            <a:ext cx="6275584" cy="41889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0459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679A1A-DE4E-5457-7573-B423892F4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279" y="1325880"/>
            <a:ext cx="3344020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/>
              <a:t>CO2 </a:t>
            </a:r>
            <a:r>
              <a:rPr lang="en-US" sz="3600" b="1" dirty="0" err="1"/>
              <a:t>uitstoot</a:t>
            </a:r>
            <a:r>
              <a:rPr lang="en-US" sz="3600" b="1" dirty="0"/>
              <a:t> transport </a:t>
            </a:r>
            <a:r>
              <a:rPr lang="en-US" sz="3600" b="1" dirty="0" err="1"/>
              <a:t>blijft</a:t>
            </a:r>
            <a:r>
              <a:rPr lang="en-US" sz="3600" b="1" dirty="0"/>
              <a:t> </a:t>
            </a:r>
            <a:r>
              <a:rPr lang="en-US" sz="3600" b="1" dirty="0" err="1"/>
              <a:t>stijgen</a:t>
            </a:r>
            <a:endParaRPr lang="en-US" sz="36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C86F1E-8E2D-4B0B-BB05-41E8E936C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CCF73EAD-F5AF-49EB-52AE-48A76CAAA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955392" y="1337120"/>
            <a:ext cx="6275584" cy="4188952"/>
          </a:xfrm>
          <a:prstGeom prst="rect">
            <a:avLst/>
          </a:prstGeom>
          <a:effectLst/>
        </p:spPr>
      </p:pic>
      <p:pic>
        <p:nvPicPr>
          <p:cNvPr id="3" name="Afbeelding 2" descr="Afbeelding met cirkel, tekst, logo, Lettertype&#10;&#10;Door AI gegenereerde inhoud is mogelijk onjuist.">
            <a:extLst>
              <a:ext uri="{FF2B5EF4-FFF2-40B4-BE49-F238E27FC236}">
                <a16:creationId xmlns:a16="http://schemas.microsoft.com/office/drawing/2014/main" id="{6DE14554-6D1C-3388-ACDE-5DBA2E70A5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9871" y="1652161"/>
            <a:ext cx="3414010" cy="355367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48170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FC9EB-E788-D6CD-33AA-320179539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nl-BE" sz="3900" b="1"/>
              <a:t>Concrete doelstellingen transport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00FE17-168B-0171-C3BB-DA376014D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r>
              <a:rPr lang="nl-BE" dirty="0"/>
              <a:t>Voor </a:t>
            </a:r>
            <a:r>
              <a:rPr lang="nl-BE" b="1" dirty="0"/>
              <a:t>wegvervoer</a:t>
            </a:r>
            <a:r>
              <a:rPr lang="nl-BE" dirty="0"/>
              <a:t>:</a:t>
            </a:r>
          </a:p>
          <a:p>
            <a:pPr lvl="1"/>
            <a:r>
              <a:rPr lang="nl-BE" dirty="0"/>
              <a:t>Vanaf 2025: max CO2 uitstoot van 93,6 gr</a:t>
            </a:r>
          </a:p>
          <a:p>
            <a:pPr lvl="1"/>
            <a:r>
              <a:rPr lang="nl-BE" dirty="0"/>
              <a:t>Vanaf 2035: verkoop beperkt tot “ zero-</a:t>
            </a:r>
            <a:r>
              <a:rPr lang="nl-BE" dirty="0" err="1"/>
              <a:t>emission</a:t>
            </a:r>
            <a:r>
              <a:rPr lang="nl-BE" dirty="0"/>
              <a:t> </a:t>
            </a:r>
            <a:r>
              <a:rPr lang="nl-BE" dirty="0" err="1"/>
              <a:t>vehicles</a:t>
            </a:r>
            <a:r>
              <a:rPr lang="nl-BE" dirty="0"/>
              <a:t>”.</a:t>
            </a:r>
          </a:p>
          <a:p>
            <a:pPr lvl="1"/>
            <a:r>
              <a:rPr lang="nl-BE" dirty="0"/>
              <a:t>Vanaf 2030: strengere luchtkwaliteitsnormen EURO 7</a:t>
            </a:r>
          </a:p>
          <a:p>
            <a:pPr marL="457200" lvl="1" indent="0">
              <a:buNone/>
            </a:pPr>
            <a:r>
              <a:rPr lang="nl-BE" dirty="0"/>
              <a:t> </a:t>
            </a:r>
          </a:p>
          <a:p>
            <a:r>
              <a:rPr lang="nl-BE" dirty="0"/>
              <a:t>Voor </a:t>
            </a:r>
            <a:r>
              <a:rPr lang="nl-BE" b="1" dirty="0"/>
              <a:t>lucht &amp; zeevervoer</a:t>
            </a:r>
            <a:r>
              <a:rPr lang="nl-BE" dirty="0"/>
              <a:t>: overschakeling naar niet fossiele brandstoffen </a:t>
            </a:r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10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nl-BE"/>
          </a:p>
        </p:txBody>
      </p:sp>
      <p:pic>
        <p:nvPicPr>
          <p:cNvPr id="5" name="Afbeelding 4" descr="Afbeelding met cirkel, tekst, logo, Lettertype&#10;&#10;Door AI gegenereerde inhoud is mogelijk onjuist.">
            <a:extLst>
              <a:ext uri="{FF2B5EF4-FFF2-40B4-BE49-F238E27FC236}">
                <a16:creationId xmlns:a16="http://schemas.microsoft.com/office/drawing/2014/main" id="{615C25BB-804A-2CE9-9FBE-0F4031AD6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871" y="1652161"/>
            <a:ext cx="3414010" cy="3553674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0410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030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035" name="Oval 1034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037" name="Picture 1036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041" name="Rectangle 1040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7003F3-097E-4146-09B3-682357F40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 dirty="0" err="1"/>
              <a:t>Evolutie</a:t>
            </a:r>
            <a:r>
              <a:rPr lang="en-US" sz="4400" b="1" dirty="0"/>
              <a:t> </a:t>
            </a:r>
            <a:r>
              <a:rPr lang="en-US" sz="4400" b="1" dirty="0" err="1"/>
              <a:t>verkoop</a:t>
            </a:r>
            <a:r>
              <a:rPr lang="en-US" sz="4400" b="1" dirty="0"/>
              <a:t> EV’s in de EU</a:t>
            </a: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nl-B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01EBA2-878F-5628-AFA9-D4475B6C9B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54" y="1437832"/>
            <a:ext cx="6270662" cy="39818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922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D781CF-7D39-D3BF-84F8-0BDAEE65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nl-BE" b="1" dirty="0"/>
              <a:t>KNELPUNTEN op milieu-vlak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3D49FE-8296-B6D1-156C-F592DC4D2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nl-BE" b="1" dirty="0"/>
              <a:t>De nadruk wordt gelegd op het reduceren van emissies aan de uitlaatpijp:</a:t>
            </a:r>
          </a:p>
          <a:p>
            <a:pPr lvl="1"/>
            <a:r>
              <a:rPr lang="nl-BE" dirty="0"/>
              <a:t>Milieu-impact over de ganse levenscyclus van de auto is vereist</a:t>
            </a:r>
          </a:p>
          <a:p>
            <a:pPr lvl="1"/>
            <a:r>
              <a:rPr lang="nl-BE" dirty="0"/>
              <a:t>Wat indien </a:t>
            </a:r>
            <a:r>
              <a:rPr lang="nl-BE" dirty="0" err="1"/>
              <a:t>electriciteit</a:t>
            </a:r>
            <a:r>
              <a:rPr lang="nl-BE" dirty="0"/>
              <a:t> alleen wordt opgewekt door kolen?</a:t>
            </a:r>
          </a:p>
          <a:p>
            <a:pPr lvl="1"/>
            <a:r>
              <a:rPr lang="nl-BE" dirty="0"/>
              <a:t>Wat is de milieu impact bij de productie van batterijen?</a:t>
            </a:r>
          </a:p>
          <a:p>
            <a:pPr marL="457200" lvl="1" indent="0">
              <a:buNone/>
            </a:pPr>
            <a:endParaRPr lang="nl-BE" dirty="0"/>
          </a:p>
        </p:txBody>
      </p:sp>
      <p:sp>
        <p:nvSpPr>
          <p:cNvPr id="10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nl-BE"/>
          </a:p>
        </p:txBody>
      </p:sp>
      <p:pic>
        <p:nvPicPr>
          <p:cNvPr id="5" name="Afbeelding 4" descr="Afbeelding met Auto-onderdeel, grond, Auto-uitlaat, buitenshuis&#10;&#10;Door AI gegenereerde inhoud is mogelijk onjuist.">
            <a:extLst>
              <a:ext uri="{FF2B5EF4-FFF2-40B4-BE49-F238E27FC236}">
                <a16:creationId xmlns:a16="http://schemas.microsoft.com/office/drawing/2014/main" id="{EF71E059-3A46-98B5-3776-85414DA2D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992" y="1615672"/>
            <a:ext cx="5449889" cy="3626653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6000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04AE19-725D-6E9C-C791-FDE2BDC43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8EB0D9-4A41-2547-7F15-CDD209E1F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nl-BE" b="1" dirty="0"/>
              <a:t>KNELPUNTEN op milieu-vlak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1CC72E-9872-191B-EF5A-739D8C3A0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BE" dirty="0"/>
          </a:p>
          <a:p>
            <a:r>
              <a:rPr lang="nl-BE" b="1" dirty="0"/>
              <a:t>Technologie –neutraliteit op papier, niet in werkelijkheid</a:t>
            </a:r>
          </a:p>
          <a:p>
            <a:pPr lvl="1"/>
            <a:r>
              <a:rPr lang="nl-BE" dirty="0"/>
              <a:t>Nu is er een de-facto  druk om batterij </a:t>
            </a:r>
            <a:r>
              <a:rPr lang="nl-BE" dirty="0" err="1"/>
              <a:t>electrisch</a:t>
            </a:r>
            <a:r>
              <a:rPr lang="nl-BE" dirty="0"/>
              <a:t> te kopen</a:t>
            </a:r>
          </a:p>
          <a:p>
            <a:pPr lvl="1"/>
            <a:r>
              <a:rPr lang="nl-BE" dirty="0"/>
              <a:t>Geen kans voor waterstof of synthetische brandstoffen</a:t>
            </a:r>
          </a:p>
          <a:p>
            <a:pPr lvl="1"/>
            <a:r>
              <a:rPr lang="nl-BE" dirty="0"/>
              <a:t>Lot van plug-in </a:t>
            </a:r>
            <a:r>
              <a:rPr lang="nl-BE" dirty="0" err="1"/>
              <a:t>hybrides</a:t>
            </a:r>
            <a:r>
              <a:rPr lang="nl-BE" dirty="0"/>
              <a:t> naar de toekomst is onzeker</a:t>
            </a:r>
          </a:p>
        </p:txBody>
      </p:sp>
      <p:sp>
        <p:nvSpPr>
          <p:cNvPr id="10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nl-BE"/>
          </a:p>
        </p:txBody>
      </p:sp>
      <p:pic>
        <p:nvPicPr>
          <p:cNvPr id="5" name="Afbeelding 4" descr="Afbeelding met tekst, computer, persoon, computer&#10;&#10;Door AI gegenereerde inhoud is mogelijk onjuist.">
            <a:extLst>
              <a:ext uri="{FF2B5EF4-FFF2-40B4-BE49-F238E27FC236}">
                <a16:creationId xmlns:a16="http://schemas.microsoft.com/office/drawing/2014/main" id="{EA2C0432-200D-0484-7614-B36830131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992" y="1517470"/>
            <a:ext cx="5449889" cy="3823056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1640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2642D2-0BC0-B706-E062-067B229B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649" y="629266"/>
            <a:ext cx="5343203" cy="1641986"/>
          </a:xfrm>
        </p:spPr>
        <p:txBody>
          <a:bodyPr>
            <a:normAutofit/>
          </a:bodyPr>
          <a:lstStyle/>
          <a:p>
            <a:r>
              <a:rPr lang="nl-BE" b="1" dirty="0"/>
              <a:t>Houding t.a.v. </a:t>
            </a:r>
            <a:r>
              <a:rPr lang="nl-BE" b="1" dirty="0" err="1"/>
              <a:t>Electrisch</a:t>
            </a:r>
            <a:r>
              <a:rPr lang="nl-BE" b="1" dirty="0"/>
              <a:t> in </a:t>
            </a:r>
            <a:r>
              <a:rPr lang="nl-BE" b="1" dirty="0" err="1"/>
              <a:t>Belgie</a:t>
            </a:r>
            <a:endParaRPr lang="nl-BE" b="1" dirty="0"/>
          </a:p>
        </p:txBody>
      </p:sp>
      <p:pic>
        <p:nvPicPr>
          <p:cNvPr id="5" name="Afbeelding 4" descr="Afbeelding met voertuig, wiel, Landvoertuig, Auto-onderdeel&#10;&#10;Door AI gegenereerde inhoud is mogelijk onjuist.">
            <a:extLst>
              <a:ext uri="{FF2B5EF4-FFF2-40B4-BE49-F238E27FC236}">
                <a16:creationId xmlns:a16="http://schemas.microsoft.com/office/drawing/2014/main" id="{24D58DDE-2938-1458-6A7D-3AA981B444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592" r="37479" b="-1"/>
          <a:stretch/>
        </p:blipFill>
        <p:spPr>
          <a:xfrm>
            <a:off x="-1" y="10"/>
            <a:ext cx="4058949" cy="685799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519C80-5077-444F-010F-177BF256D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649" y="2438400"/>
            <a:ext cx="5343203" cy="3809999"/>
          </a:xfrm>
        </p:spPr>
        <p:txBody>
          <a:bodyPr>
            <a:noAutofit/>
          </a:bodyPr>
          <a:lstStyle/>
          <a:p>
            <a:r>
              <a:rPr lang="nl-BE" sz="2400" dirty="0"/>
              <a:t>Volgens recent </a:t>
            </a:r>
            <a:r>
              <a:rPr lang="nl-BE" sz="2400" dirty="0" err="1"/>
              <a:t>Polaris</a:t>
            </a:r>
            <a:r>
              <a:rPr lang="nl-BE" sz="2400" dirty="0"/>
              <a:t> Studie 2024 van D’’</a:t>
            </a:r>
            <a:r>
              <a:rPr lang="nl-BE" sz="2400" dirty="0" err="1"/>
              <a:t>Ieteren</a:t>
            </a:r>
            <a:r>
              <a:rPr lang="nl-BE" sz="2400" dirty="0"/>
              <a:t> in </a:t>
            </a:r>
            <a:r>
              <a:rPr lang="nl-BE" sz="2400" dirty="0" err="1"/>
              <a:t>Belgie</a:t>
            </a:r>
            <a:r>
              <a:rPr lang="nl-BE" sz="2400" dirty="0"/>
              <a:t>:</a:t>
            </a:r>
          </a:p>
          <a:p>
            <a:endParaRPr lang="nl-BE" sz="2400" dirty="0"/>
          </a:p>
          <a:p>
            <a:pPr marL="0" indent="0">
              <a:buNone/>
            </a:pPr>
            <a:r>
              <a:rPr lang="nl-BE" sz="2400" dirty="0"/>
              <a:t>4 op de 10 Belgen overwegen een </a:t>
            </a:r>
            <a:r>
              <a:rPr lang="nl-BE" sz="2400" dirty="0" err="1"/>
              <a:t>electrische</a:t>
            </a:r>
            <a:r>
              <a:rPr lang="nl-BE" sz="2400" dirty="0"/>
              <a:t> wagen aan te kopen, bij nieuwkoop</a:t>
            </a:r>
          </a:p>
          <a:p>
            <a:pPr marL="0" indent="0">
              <a:buNone/>
            </a:pPr>
            <a:endParaRPr lang="nl-BE" sz="2400" dirty="0"/>
          </a:p>
          <a:p>
            <a:pPr marL="0" indent="0">
              <a:buNone/>
            </a:pPr>
            <a:r>
              <a:rPr lang="nl-BE" sz="2400" dirty="0"/>
              <a:t>6 op de 10 Belgen verkiest een wagen met verbrandingsmotor</a:t>
            </a:r>
          </a:p>
        </p:txBody>
      </p:sp>
    </p:spTree>
    <p:extLst>
      <p:ext uri="{BB962C8B-B14F-4D97-AF65-F5344CB8AC3E}">
        <p14:creationId xmlns:p14="http://schemas.microsoft.com/office/powerpoint/2010/main" val="1251723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37D69C-BE38-BD9B-8AF4-81D0D154A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E18834-8A20-E73E-B63A-C6C5A0726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4" y="1447799"/>
            <a:ext cx="3863728" cy="1444752"/>
          </a:xfrm>
        </p:spPr>
        <p:txBody>
          <a:bodyPr anchor="b">
            <a:noAutofit/>
          </a:bodyPr>
          <a:lstStyle/>
          <a:p>
            <a:r>
              <a:rPr lang="nl-BE" sz="4000" b="1" dirty="0"/>
              <a:t>KNELPUNTEN op milieu-vlak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FEA51AE-2D18-46BE-B2CA-B90B13168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6A537E-C106-45AE-9BBB-3CE55944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F918BA52-E4A7-4EEC-898E-C4902376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D3F3B7-282C-4DDC-AD1B-C497F2942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28AE91-64D1-67F5-8013-B54C9E8A3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009" y="3101340"/>
            <a:ext cx="3108057" cy="2947415"/>
          </a:xfrm>
        </p:spPr>
        <p:txBody>
          <a:bodyPr>
            <a:noAutofit/>
          </a:bodyPr>
          <a:lstStyle/>
          <a:p>
            <a:r>
              <a:rPr lang="nl-BE" sz="2400" dirty="0"/>
              <a:t>Afhankelijkheid van fossiele brandstoffen wordt vervangen door afhankelijkheid van batterijen en hun schaarse grondstoffen</a:t>
            </a:r>
          </a:p>
        </p:txBody>
      </p:sp>
      <p:pic>
        <p:nvPicPr>
          <p:cNvPr id="5" name="Afbeelding 4" descr="Afbeelding met tekst, schermopname, kaart">
            <a:extLst>
              <a:ext uri="{FF2B5EF4-FFF2-40B4-BE49-F238E27FC236}">
                <a16:creationId xmlns:a16="http://schemas.microsoft.com/office/drawing/2014/main" id="{6FEF8C48-5F0B-1102-45D5-CC6DE6288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298" y="1760887"/>
            <a:ext cx="6495847" cy="38975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55658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7DB8D8-B066-87BD-5294-90B17661A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3C80C-B3C7-8AE4-C79A-C23A9D28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nl-BE" b="1" dirty="0"/>
              <a:t>KNELPUNTEN op milieu-vlak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C28691-DFDC-2215-A086-79A13E755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nl-BE" sz="2800" dirty="0"/>
              <a:t>De hoge kostprijs van </a:t>
            </a:r>
            <a:r>
              <a:rPr lang="nl-BE" sz="2800" dirty="0" err="1"/>
              <a:t>electricteit</a:t>
            </a:r>
            <a:r>
              <a:rPr lang="nl-BE" sz="2800" dirty="0"/>
              <a:t> in Europa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nl-BE"/>
          </a:p>
        </p:txBody>
      </p:sp>
      <p:pic>
        <p:nvPicPr>
          <p:cNvPr id="9" name="Afbeelding 8" descr="Afbeelding met tekst, schermopname, lijn, Lettertype&#10;&#10;Door AI gegenereerde inhoud is mogelijk onjuist.">
            <a:extLst>
              <a:ext uri="{FF2B5EF4-FFF2-40B4-BE49-F238E27FC236}">
                <a16:creationId xmlns:a16="http://schemas.microsoft.com/office/drawing/2014/main" id="{99DF13E3-B429-7DF8-6F43-59AD6FE1C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430" y="726058"/>
            <a:ext cx="7124741" cy="5699793"/>
          </a:xfrm>
          <a:prstGeom prst="rect">
            <a:avLst/>
          </a:prstGeom>
          <a:effectLst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2510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16F2B0-0969-671F-E926-D56D84CF8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F3F2BA-638D-F816-5C95-686CCDD44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48" y="1497903"/>
            <a:ext cx="3324206" cy="1444752"/>
          </a:xfrm>
        </p:spPr>
        <p:txBody>
          <a:bodyPr anchor="b">
            <a:noAutofit/>
          </a:bodyPr>
          <a:lstStyle/>
          <a:p>
            <a:r>
              <a:rPr lang="nl-BE" sz="4000" b="1" dirty="0"/>
              <a:t>KNELPUNTEN op milieu-vlak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FEA51AE-2D18-46BE-B2CA-B90B13168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6A537E-C106-45AE-9BBB-3CE55944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F918BA52-E4A7-4EEC-898E-C4902376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D3F3B7-282C-4DDC-AD1B-C497F2942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1B3203-ABE2-E135-80C2-1B778C716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5" y="3072385"/>
            <a:ext cx="3640046" cy="2947415"/>
          </a:xfrm>
        </p:spPr>
        <p:txBody>
          <a:bodyPr>
            <a:normAutofit/>
          </a:bodyPr>
          <a:lstStyle/>
          <a:p>
            <a:endParaRPr lang="nl-BE" sz="2400" dirty="0"/>
          </a:p>
          <a:p>
            <a:r>
              <a:rPr lang="nl-BE" sz="2800" dirty="0"/>
              <a:t>Het gebrek aan laadinfrastructuur op publieke plaatsen</a:t>
            </a:r>
          </a:p>
        </p:txBody>
      </p:sp>
      <p:pic>
        <p:nvPicPr>
          <p:cNvPr id="5" name="Afbeelding 4" descr="Afbeelding met Landvoertuig, voertuig, wiel, Automobielontwerp&#10;&#10;Door AI gegenereerde inhoud is mogelijk onjuist.">
            <a:extLst>
              <a:ext uri="{FF2B5EF4-FFF2-40B4-BE49-F238E27FC236}">
                <a16:creationId xmlns:a16="http://schemas.microsoft.com/office/drawing/2014/main" id="{883C64BE-C652-115E-2F2C-3921BF365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451" y="1914962"/>
            <a:ext cx="6495847" cy="363767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11665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8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29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0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1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C3DEBF-8429-080E-54C7-95B9510F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620119" cy="306650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1. De sector in </a:t>
            </a:r>
            <a:r>
              <a:rPr lang="en-US" sz="4000" b="1" dirty="0" err="1"/>
              <a:t>een</a:t>
            </a:r>
            <a:r>
              <a:rPr lang="en-US" sz="4000" b="1" dirty="0"/>
              <a:t> </a:t>
            </a:r>
            <a:r>
              <a:rPr lang="en-US" sz="4000" b="1" dirty="0" err="1"/>
              <a:t>Internationale</a:t>
            </a:r>
            <a:r>
              <a:rPr lang="en-US" sz="4000" b="1" dirty="0"/>
              <a:t>, </a:t>
            </a:r>
            <a:r>
              <a:rPr lang="en-US" sz="4000" b="1" dirty="0" err="1"/>
              <a:t>Europese</a:t>
            </a:r>
            <a:r>
              <a:rPr lang="en-US" sz="4000" b="1" dirty="0"/>
              <a:t> &amp; </a:t>
            </a:r>
            <a:r>
              <a:rPr lang="en-US" sz="4000" b="1" dirty="0" err="1"/>
              <a:t>Belgische</a:t>
            </a:r>
            <a:r>
              <a:rPr lang="en-US" sz="4000" b="1" dirty="0"/>
              <a:t> context</a:t>
            </a:r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tekst, schermopname, software, nummer&#10;&#10;Door AI gegenereerde inhoud is mogelijk onjuist.">
            <a:extLst>
              <a:ext uri="{FF2B5EF4-FFF2-40B4-BE49-F238E27FC236}">
                <a16:creationId xmlns:a16="http://schemas.microsoft.com/office/drawing/2014/main" id="{E1535A68-2CC5-188A-2F70-F24320274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204016" y="647698"/>
            <a:ext cx="5150337" cy="55621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9034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wiel, voertuig, band, Landvoertuig&#10;&#10;Door AI gegenereerde inhoud is mogelijk onjuist.">
            <a:extLst>
              <a:ext uri="{FF2B5EF4-FFF2-40B4-BE49-F238E27FC236}">
                <a16:creationId xmlns:a16="http://schemas.microsoft.com/office/drawing/2014/main" id="{0F77693F-ED87-F9C0-B93D-46E988D4BF6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1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086ED16-8A6C-426F-EE7C-971F70E2E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nl-BE" b="1" dirty="0"/>
              <a:t>Toestand in Vlaanderen, </a:t>
            </a:r>
            <a:r>
              <a:rPr lang="nl-BE" sz="2800" b="1" dirty="0"/>
              <a:t>einde 2024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96EBFA-4394-4B46-9875-039A1F1D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59D230-78F0-8EA5-4778-8648134A0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 anchor="ctr">
            <a:normAutofit/>
          </a:bodyPr>
          <a:lstStyle/>
          <a:p>
            <a:r>
              <a:rPr lang="nl-BE" sz="2800" dirty="0"/>
              <a:t>Publieke laad palen 			14.600</a:t>
            </a:r>
          </a:p>
          <a:p>
            <a:pPr lvl="1"/>
            <a:r>
              <a:rPr lang="nl-BE" sz="2800" dirty="0" err="1"/>
              <a:t>Snellaadpalen</a:t>
            </a:r>
            <a:r>
              <a:rPr lang="nl-BE" sz="2800" dirty="0"/>
              <a:t>				1.662</a:t>
            </a:r>
          </a:p>
          <a:p>
            <a:endParaRPr lang="nl-BE" sz="2800" dirty="0"/>
          </a:p>
          <a:p>
            <a:r>
              <a:rPr lang="nl-BE" sz="2800" dirty="0" err="1"/>
              <a:t>Semi-Publieke</a:t>
            </a:r>
            <a:r>
              <a:rPr lang="nl-BE" sz="2800" dirty="0"/>
              <a:t> Laadpalen		37.100</a:t>
            </a:r>
            <a:r>
              <a:rPr lang="nl-BE" sz="2400" dirty="0"/>
              <a:t>	</a:t>
            </a:r>
            <a:r>
              <a:rPr lang="nl-B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04895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FDD09C-980E-7BC9-06EA-94010C8F8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44661B-325A-DD65-0580-E7D6822C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nl-BE" b="1" dirty="0"/>
              <a:t>2.2. DE DIGITALE TRANSITIE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D02AAD-FBC6-C59F-CAFE-3705CD0F0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2052214"/>
            <a:ext cx="4338409" cy="4196185"/>
          </a:xfrm>
        </p:spPr>
        <p:txBody>
          <a:bodyPr>
            <a:normAutofit/>
          </a:bodyPr>
          <a:lstStyle/>
          <a:p>
            <a:r>
              <a:rPr lang="nl-BE" sz="2400" dirty="0"/>
              <a:t>Evolutie naar “ software </a:t>
            </a:r>
            <a:r>
              <a:rPr lang="nl-BE" sz="2400" dirty="0" err="1"/>
              <a:t>defined</a:t>
            </a:r>
            <a:r>
              <a:rPr lang="nl-BE" sz="2400" dirty="0"/>
              <a:t> </a:t>
            </a:r>
            <a:r>
              <a:rPr lang="nl-BE" sz="2400" dirty="0" err="1"/>
              <a:t>vehicles</a:t>
            </a:r>
            <a:r>
              <a:rPr lang="nl-BE" sz="2400" dirty="0"/>
              <a:t>”</a:t>
            </a:r>
          </a:p>
          <a:p>
            <a:r>
              <a:rPr lang="nl-BE" sz="2400" dirty="0"/>
              <a:t>Van connectiviteit naar automatisering</a:t>
            </a:r>
          </a:p>
          <a:p>
            <a:r>
              <a:rPr lang="nl-BE" sz="2400" dirty="0"/>
              <a:t>Van “ human intelligence” aan het stuurwiel naar “ </a:t>
            </a:r>
            <a:r>
              <a:rPr lang="nl-BE" sz="2400" dirty="0" err="1"/>
              <a:t>artificial</a:t>
            </a:r>
            <a:r>
              <a:rPr lang="nl-BE" sz="2400" dirty="0"/>
              <a:t> intelligence “</a:t>
            </a:r>
          </a:p>
        </p:txBody>
      </p:sp>
      <p:pic>
        <p:nvPicPr>
          <p:cNvPr id="5" name="Afbeelding 4" descr="Afbeelding met voertuig, auto, Motorvoertuig, bedieningspaneel&#10;&#10;Door AI gegenereerde inhoud is mogelijk onjuist.">
            <a:extLst>
              <a:ext uri="{FF2B5EF4-FFF2-40B4-BE49-F238E27FC236}">
                <a16:creationId xmlns:a16="http://schemas.microsoft.com/office/drawing/2014/main" id="{E7F06780-94C7-F9DB-B9C1-3915432CC7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51" r="25589"/>
          <a:stretch/>
        </p:blipFill>
        <p:spPr>
          <a:xfrm>
            <a:off x="6091916" y="3494231"/>
            <a:ext cx="3578177" cy="27541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26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BF6E57-BE8C-0BDF-6BF4-3B950A2EB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nl-BE" sz="3600" b="1" dirty="0"/>
              <a:t>Toepassingen</a:t>
            </a:r>
          </a:p>
        </p:txBody>
      </p:sp>
      <p:pic>
        <p:nvPicPr>
          <p:cNvPr id="5" name="Afbeelding 4" descr="Afbeelding met Elektrisch blauw, blauw, schermopname, ontwerp&#10;&#10;Door AI gegenereerde inhoud is mogelijk onjuist.">
            <a:extLst>
              <a:ext uri="{FF2B5EF4-FFF2-40B4-BE49-F238E27FC236}">
                <a16:creationId xmlns:a16="http://schemas.microsoft.com/office/drawing/2014/main" id="{AF9755D2-AEE0-692D-6D67-9351630EFC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45" r="30996" b="-1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6EAD8C-E6F5-45BA-86CF-3EED09D84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CF5861-DA5A-447A-4401-A5A05A023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r>
              <a:rPr lang="nl-BE" sz="2400" dirty="0"/>
              <a:t>Advanced Driver Assistance Systems /ADAS</a:t>
            </a:r>
          </a:p>
          <a:p>
            <a:pPr lvl="1"/>
            <a:r>
              <a:rPr lang="nl-BE" sz="2200" dirty="0"/>
              <a:t>3X meer in </a:t>
            </a:r>
            <a:r>
              <a:rPr lang="nl-BE" sz="2200" dirty="0" err="1"/>
              <a:t>EV’s</a:t>
            </a:r>
            <a:endParaRPr lang="nl-BE" sz="2200" dirty="0"/>
          </a:p>
          <a:p>
            <a:pPr lvl="1"/>
            <a:r>
              <a:rPr lang="nl-BE" sz="2200" dirty="0"/>
              <a:t>Meer veiligheid</a:t>
            </a:r>
          </a:p>
          <a:p>
            <a:pPr lvl="1"/>
            <a:r>
              <a:rPr lang="nl-BE" sz="2200" dirty="0"/>
              <a:t>Meer opties</a:t>
            </a:r>
          </a:p>
          <a:p>
            <a:pPr lvl="1"/>
            <a:r>
              <a:rPr lang="nl-BE" sz="2200" dirty="0"/>
              <a:t>Grotere vraag naar chips</a:t>
            </a:r>
          </a:p>
        </p:txBody>
      </p:sp>
    </p:spTree>
    <p:extLst>
      <p:ext uri="{BB962C8B-B14F-4D97-AF65-F5344CB8AC3E}">
        <p14:creationId xmlns:p14="http://schemas.microsoft.com/office/powerpoint/2010/main" val="773649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9C5042-2510-3AF5-4BAE-22F9A993A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BBBC36-C09B-D70F-E849-85391690A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651353"/>
            <a:ext cx="3304255" cy="1703540"/>
          </a:xfrm>
        </p:spPr>
        <p:txBody>
          <a:bodyPr anchor="b">
            <a:normAutofit/>
          </a:bodyPr>
          <a:lstStyle/>
          <a:p>
            <a:r>
              <a:rPr lang="nl-BE" sz="3600" b="1" dirty="0"/>
              <a:t>Toepassingen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FEA51AE-2D18-46BE-B2CA-B90B13168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6A537E-C106-45AE-9BBB-3CE55944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F918BA52-E4A7-4EEC-898E-C4902376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nl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D3F3B7-282C-4DDC-AD1B-C497F2942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18F669-89E2-5881-B87A-602D3A06B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5" y="3072385"/>
            <a:ext cx="3108057" cy="2947415"/>
          </a:xfrm>
        </p:spPr>
        <p:txBody>
          <a:bodyPr>
            <a:normAutofit fontScale="85000" lnSpcReduction="20000"/>
          </a:bodyPr>
          <a:lstStyle/>
          <a:p>
            <a:r>
              <a:rPr lang="nl-BE" sz="3000" dirty="0"/>
              <a:t>Zelfrijdende wagens</a:t>
            </a:r>
          </a:p>
          <a:p>
            <a:pPr lvl="1"/>
            <a:r>
              <a:rPr lang="nl-BE" sz="2400" dirty="0"/>
              <a:t>Taxi dienst  (</a:t>
            </a:r>
            <a:r>
              <a:rPr lang="nl-BE" sz="2400" dirty="0" err="1"/>
              <a:t>Waymo</a:t>
            </a:r>
            <a:r>
              <a:rPr lang="nl-BE" sz="2400" dirty="0"/>
              <a:t>-Uber)</a:t>
            </a:r>
          </a:p>
          <a:p>
            <a:pPr lvl="1"/>
            <a:r>
              <a:rPr lang="nl-BE" sz="2400" dirty="0"/>
              <a:t>Transfer in luchthaven</a:t>
            </a:r>
          </a:p>
          <a:p>
            <a:pPr lvl="1"/>
            <a:r>
              <a:rPr lang="nl-BE" sz="2400" dirty="0"/>
              <a:t>Container transport in havens</a:t>
            </a:r>
          </a:p>
          <a:p>
            <a:pPr marL="457200" lvl="1" indent="0">
              <a:buNone/>
            </a:pP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E8F920-C632-D66E-F60E-C4F336AC9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451" y="1598290"/>
            <a:ext cx="6495847" cy="42710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33683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D3CF17-8C56-7DD7-80C6-F73067D96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F3F106-1430-35C4-5315-A346887D4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649" y="629266"/>
            <a:ext cx="5343203" cy="1641986"/>
          </a:xfrm>
        </p:spPr>
        <p:txBody>
          <a:bodyPr>
            <a:normAutofit/>
          </a:bodyPr>
          <a:lstStyle/>
          <a:p>
            <a:r>
              <a:rPr lang="nl-BE" b="1" dirty="0"/>
              <a:t>Toepassingen</a:t>
            </a:r>
          </a:p>
        </p:txBody>
      </p:sp>
      <p:pic>
        <p:nvPicPr>
          <p:cNvPr id="5" name="Picture 4" descr="Auto's die in een rij geparkeerd staan">
            <a:extLst>
              <a:ext uri="{FF2B5EF4-FFF2-40B4-BE49-F238E27FC236}">
                <a16:creationId xmlns:a16="http://schemas.microsoft.com/office/drawing/2014/main" id="{4C91F1B9-4CD7-E6B2-513C-5A3742CBF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627" r="18983"/>
          <a:stretch/>
        </p:blipFill>
        <p:spPr>
          <a:xfrm>
            <a:off x="-1" y="10"/>
            <a:ext cx="4058949" cy="685799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A26034-D701-1B31-EBEA-184BD4F38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649" y="2438400"/>
            <a:ext cx="6103313" cy="3809999"/>
          </a:xfrm>
        </p:spPr>
        <p:txBody>
          <a:bodyPr>
            <a:normAutofit/>
          </a:bodyPr>
          <a:lstStyle/>
          <a:p>
            <a:r>
              <a:rPr lang="nl-BE" sz="2800" b="1" dirty="0" err="1"/>
              <a:t>Mobility</a:t>
            </a:r>
            <a:r>
              <a:rPr lang="nl-BE" sz="2800" b="1" dirty="0"/>
              <a:t> as a Service: MAAS</a:t>
            </a:r>
          </a:p>
          <a:p>
            <a:pPr lvl="1"/>
            <a:r>
              <a:rPr lang="nl-BE" sz="2400" b="1" dirty="0"/>
              <a:t>Multimodaal platform</a:t>
            </a:r>
          </a:p>
          <a:p>
            <a:pPr lvl="1"/>
            <a:r>
              <a:rPr lang="nl-BE" sz="2400" b="1" dirty="0"/>
              <a:t>Deelwagens of Car </a:t>
            </a:r>
            <a:r>
              <a:rPr lang="nl-BE" sz="2400" b="1" dirty="0" err="1"/>
              <a:t>Sharing</a:t>
            </a:r>
            <a:endParaRPr lang="nl-BE" sz="2400" b="1" dirty="0"/>
          </a:p>
          <a:p>
            <a:r>
              <a:rPr lang="nl-BE" sz="2800" b="1" dirty="0"/>
              <a:t>Truck </a:t>
            </a:r>
            <a:r>
              <a:rPr lang="nl-BE" sz="2800" b="1" dirty="0" err="1"/>
              <a:t>Platooning</a:t>
            </a:r>
            <a:endParaRPr lang="nl-BE" sz="2800" b="1" dirty="0"/>
          </a:p>
          <a:p>
            <a:r>
              <a:rPr lang="nl-BE" sz="2800" b="1" dirty="0"/>
              <a:t>Electrische wagen als opslag voor energie ter verwarming van uw woning</a:t>
            </a:r>
          </a:p>
        </p:txBody>
      </p:sp>
    </p:spTree>
    <p:extLst>
      <p:ext uri="{BB962C8B-B14F-4D97-AF65-F5344CB8AC3E}">
        <p14:creationId xmlns:p14="http://schemas.microsoft.com/office/powerpoint/2010/main" val="1073260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23B05-8545-A714-7C4D-15E1CC9F2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527105" cy="1400530"/>
          </a:xfrm>
        </p:spPr>
        <p:txBody>
          <a:bodyPr/>
          <a:lstStyle/>
          <a:p>
            <a:r>
              <a:rPr lang="nl-BE" b="1" dirty="0"/>
              <a:t>Knelpunten voor de digitale transitie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ED6C3A-D98F-4021-E2B8-326C40947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BE" sz="2800" dirty="0"/>
              <a:t>Toegang tot chips &amp; AI technologie</a:t>
            </a:r>
          </a:p>
          <a:p>
            <a:r>
              <a:rPr lang="nl-BE" sz="2800" dirty="0"/>
              <a:t>Europese fabrikanten hebben een focus op hardware t.a.v. de Chinese &amp; Amerikaanse concurrenten</a:t>
            </a:r>
          </a:p>
          <a:p>
            <a:r>
              <a:rPr lang="nl-BE" sz="2800" dirty="0"/>
              <a:t>Europa staat kritisch tegenover mogelijk risico’s, waardoor testen moeilijker wordt</a:t>
            </a:r>
          </a:p>
          <a:p>
            <a:r>
              <a:rPr lang="nl-BE" sz="2800" dirty="0"/>
              <a:t>Uitwisseling van gegevens : European </a:t>
            </a:r>
            <a:r>
              <a:rPr lang="nl-BE" sz="2800" dirty="0" err="1"/>
              <a:t>Mobility</a:t>
            </a:r>
            <a:r>
              <a:rPr lang="nl-BE" sz="2800" dirty="0"/>
              <a:t> Data Space  en hierbij mogelijk conflict met IP en Privacy regels</a:t>
            </a:r>
          </a:p>
        </p:txBody>
      </p:sp>
    </p:spTree>
    <p:extLst>
      <p:ext uri="{BB962C8B-B14F-4D97-AF65-F5344CB8AC3E}">
        <p14:creationId xmlns:p14="http://schemas.microsoft.com/office/powerpoint/2010/main" val="15023767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65A446-81A8-F312-1B83-6108CCC2A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C059E-C840-96D0-D3CF-1CA59B9D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150312"/>
            <a:ext cx="4166510" cy="2101275"/>
          </a:xfrm>
        </p:spPr>
        <p:txBody>
          <a:bodyPr>
            <a:normAutofit/>
          </a:bodyPr>
          <a:lstStyle/>
          <a:p>
            <a:r>
              <a:rPr lang="nl-BE" b="1" dirty="0"/>
              <a:t>2.3. Economisch verantwoord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B5D0B6-28D1-D740-7A91-6D30513AF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nl-BE" dirty="0"/>
              <a:t>Kostimpact van de omschakeling naar </a:t>
            </a:r>
            <a:r>
              <a:rPr lang="nl-BE" dirty="0" err="1"/>
              <a:t>EV’s</a:t>
            </a:r>
            <a:endParaRPr lang="nl-BE" dirty="0"/>
          </a:p>
          <a:p>
            <a:r>
              <a:rPr lang="nl-BE" dirty="0"/>
              <a:t>Omscholing van arbeiders</a:t>
            </a:r>
          </a:p>
          <a:p>
            <a:r>
              <a:rPr lang="nl-BE" dirty="0"/>
              <a:t>Internationale concurrentie:</a:t>
            </a:r>
          </a:p>
          <a:p>
            <a:pPr lvl="1"/>
            <a:r>
              <a:rPr lang="nl-BE" dirty="0"/>
              <a:t>Massale import van gesubsidieerde </a:t>
            </a:r>
            <a:r>
              <a:rPr lang="nl-BE" dirty="0" err="1"/>
              <a:t>EV’s</a:t>
            </a:r>
            <a:r>
              <a:rPr lang="nl-BE" dirty="0"/>
              <a:t> vanuit China </a:t>
            </a:r>
          </a:p>
          <a:p>
            <a:pPr lvl="1"/>
            <a:r>
              <a:rPr lang="nl-BE" dirty="0"/>
              <a:t>Importheffingen op invoer in de US</a:t>
            </a:r>
          </a:p>
          <a:p>
            <a:r>
              <a:rPr lang="nl-BE" dirty="0"/>
              <a:t>Vraag naar </a:t>
            </a:r>
            <a:r>
              <a:rPr lang="nl-BE" dirty="0" err="1"/>
              <a:t>EV’s</a:t>
            </a:r>
            <a:r>
              <a:rPr lang="nl-BE" dirty="0"/>
              <a:t> volgt niet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nl-BE"/>
          </a:p>
        </p:txBody>
      </p:sp>
      <p:pic>
        <p:nvPicPr>
          <p:cNvPr id="6" name="Afbeelding 5" descr="Afbeelding met machine, engineering, metaal, industrie&#10;&#10;Door AI gegenereerde inhoud is mogelijk onjuist.">
            <a:extLst>
              <a:ext uri="{FF2B5EF4-FFF2-40B4-BE49-F238E27FC236}">
                <a16:creationId xmlns:a16="http://schemas.microsoft.com/office/drawing/2014/main" id="{57886809-9505-9945-E3AB-3DB0A1A07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992" y="1638602"/>
            <a:ext cx="5449889" cy="3580793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0145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6B369-37FB-6CC5-FD13-C421F50B2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21F01-BC3E-62EC-888F-C1F9551B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nl-BE" b="1" dirty="0"/>
              <a:t>Competitiviteit van de sector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BF879F-E26E-CEE1-2BB2-CC091EC52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nl-BE" sz="2400" dirty="0"/>
              <a:t>Europees actie plan in de maak:</a:t>
            </a:r>
          </a:p>
          <a:p>
            <a:pPr lvl="1"/>
            <a:r>
              <a:rPr lang="nl-BE" sz="2000" dirty="0"/>
              <a:t>Strategische dialoog met de sector, opgestart op 30 januari</a:t>
            </a:r>
          </a:p>
          <a:p>
            <a:pPr lvl="1"/>
            <a:r>
              <a:rPr lang="nl-BE" sz="2000" dirty="0"/>
              <a:t>Actieplan voor de Europese Auto Industrie, verwacht op 5 maart</a:t>
            </a:r>
          </a:p>
          <a:p>
            <a:pPr marL="457200" lvl="1" indent="0">
              <a:buNone/>
            </a:pPr>
            <a:endParaRPr lang="nl-BE" sz="2000" dirty="0"/>
          </a:p>
        </p:txBody>
      </p:sp>
      <p:sp>
        <p:nvSpPr>
          <p:cNvPr id="15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nl-BE"/>
          </a:p>
        </p:txBody>
      </p:sp>
      <p:pic>
        <p:nvPicPr>
          <p:cNvPr id="5" name="Afbeelding 4" descr="Afbeelding met kleding, persoon, person, overdekt&#10;&#10;Door AI gegenereerde inhoud is mogelijk onjuist.">
            <a:extLst>
              <a:ext uri="{FF2B5EF4-FFF2-40B4-BE49-F238E27FC236}">
                <a16:creationId xmlns:a16="http://schemas.microsoft.com/office/drawing/2014/main" id="{0B07B46B-F879-93D5-9792-4D8FEFDF3B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05" r="15387"/>
          <a:stretch/>
        </p:blipFill>
        <p:spPr>
          <a:xfrm>
            <a:off x="6093992" y="957116"/>
            <a:ext cx="5449889" cy="4943765"/>
          </a:xfrm>
          <a:prstGeom prst="rect">
            <a:avLst/>
          </a:prstGeom>
          <a:effectLst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2242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4B308-122A-49FD-7A29-790DB8747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C17023-81EE-39C1-BF9E-1D9892B0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6" y="0"/>
            <a:ext cx="9215236" cy="2101275"/>
          </a:xfrm>
        </p:spPr>
        <p:txBody>
          <a:bodyPr>
            <a:normAutofit/>
          </a:bodyPr>
          <a:lstStyle/>
          <a:p>
            <a:r>
              <a:rPr lang="nl-BE" b="1" dirty="0"/>
              <a:t>2.4. Toegankelijk &amp; inclusief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6BB78E-7D68-7C15-87AD-518BE4C00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1638602"/>
            <a:ext cx="4298850" cy="45852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BE" sz="2800" dirty="0"/>
              <a:t>Mobiliteitsoplossingen voor:</a:t>
            </a:r>
          </a:p>
          <a:p>
            <a:r>
              <a:rPr lang="nl-BE" sz="2800" dirty="0"/>
              <a:t>Lage inkomens</a:t>
            </a:r>
          </a:p>
          <a:p>
            <a:r>
              <a:rPr lang="nl-BE" sz="2800" dirty="0"/>
              <a:t>Ouderen</a:t>
            </a:r>
          </a:p>
          <a:p>
            <a:r>
              <a:rPr lang="nl-BE" sz="2800" dirty="0"/>
              <a:t>Mensen met fysieke beperkingen</a:t>
            </a:r>
          </a:p>
          <a:p>
            <a:pPr marL="0" indent="0">
              <a:buNone/>
            </a:pPr>
            <a:endParaRPr lang="nl-BE" sz="2800" dirty="0"/>
          </a:p>
          <a:p>
            <a:pPr marL="0" indent="0">
              <a:buNone/>
            </a:pPr>
            <a:r>
              <a:rPr lang="nl-BE" sz="2800" dirty="0"/>
              <a:t>Premies – </a:t>
            </a:r>
            <a:r>
              <a:rPr lang="nl-BE" sz="2800" dirty="0" err="1"/>
              <a:t>Social</a:t>
            </a:r>
            <a:r>
              <a:rPr lang="nl-BE" sz="2800" dirty="0"/>
              <a:t> leasing formules</a:t>
            </a:r>
          </a:p>
          <a:p>
            <a:pPr marL="0" indent="0">
              <a:buNone/>
            </a:pPr>
            <a:r>
              <a:rPr lang="nl-BE" sz="2800" dirty="0"/>
              <a:t>Openbaar vervoer</a:t>
            </a:r>
          </a:p>
        </p:txBody>
      </p:sp>
      <p:pic>
        <p:nvPicPr>
          <p:cNvPr id="6" name="Afbeelding 5" descr="Afbeelding met machine, engineering, metaal, industrie&#10;&#10;Door AI gegenereerde inhoud is mogelijk onjuist.">
            <a:extLst>
              <a:ext uri="{FF2B5EF4-FFF2-40B4-BE49-F238E27FC236}">
                <a16:creationId xmlns:a16="http://schemas.microsoft.com/office/drawing/2014/main" id="{9FEFE419-BD2A-8991-503D-13603C69D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92" y="1638602"/>
            <a:ext cx="5449889" cy="35807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48200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27BA3-27E4-5CCB-4C25-4E248F2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638649-2485-E6A3-026B-43499F9E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nl-BE" b="1" dirty="0"/>
              <a:t>3. Hoe uw keuze maken ?</a:t>
            </a:r>
          </a:p>
        </p:txBody>
      </p:sp>
      <p:pic>
        <p:nvPicPr>
          <p:cNvPr id="5" name="Afbeelding 4" descr="Afbeelding met wolk, hemel, buitenshuis, tekst&#10;&#10;Door AI gegenereerde inhoud is mogelijk onjuist.">
            <a:extLst>
              <a:ext uri="{FF2B5EF4-FFF2-40B4-BE49-F238E27FC236}">
                <a16:creationId xmlns:a16="http://schemas.microsoft.com/office/drawing/2014/main" id="{0CF40F58-944E-CB84-0236-3080800319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534" b="-2"/>
          <a:stretch/>
        </p:blipFill>
        <p:spPr>
          <a:xfrm>
            <a:off x="648930" y="2052213"/>
            <a:ext cx="3991900" cy="41961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7A767711-3B49-12C5-A4A4-431241CCC2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7774759"/>
              </p:ext>
            </p:extLst>
          </p:nvPr>
        </p:nvGraphicFramePr>
        <p:xfrm>
          <a:off x="4910203" y="2052213"/>
          <a:ext cx="7139835" cy="4196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041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9D3DA-55AA-5532-BF49-A5162AAA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endParaRPr lang="nl-BE"/>
          </a:p>
        </p:txBody>
      </p:sp>
      <p:pic>
        <p:nvPicPr>
          <p:cNvPr id="5" name="Tijdelijke aanduiding voor inhoud 4" descr="Afbeelding met tekst, schermopname, Lettertype, software&#10;&#10;Door AI gegenereerde inhoud is mogelijk onjuist.">
            <a:extLst>
              <a:ext uri="{FF2B5EF4-FFF2-40B4-BE49-F238E27FC236}">
                <a16:creationId xmlns:a16="http://schemas.microsoft.com/office/drawing/2014/main" id="{2B3537A4-CE1C-A10D-6869-883D476705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2663"/>
          <a:stretch/>
        </p:blipFill>
        <p:spPr>
          <a:xfrm>
            <a:off x="2301573" y="10"/>
            <a:ext cx="6094407" cy="685799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E627434-A6BD-29EF-7785-B1AF24F14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57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FCCE4B-84A3-9E5C-D4B5-57B7B8B9C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457A60-5611-ADBD-A4D2-95A41DFFE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nl-BE" b="1" dirty="0"/>
              <a:t>3. Hoe uw keuze maken ?</a:t>
            </a:r>
          </a:p>
        </p:txBody>
      </p:sp>
      <p:pic>
        <p:nvPicPr>
          <p:cNvPr id="6" name="Afbeelding 5" descr="Afbeelding met wiel, voertuig, Landvoertuig, auto&#10;&#10;Door AI gegenereerde inhoud is mogelijk onjuist.">
            <a:extLst>
              <a:ext uri="{FF2B5EF4-FFF2-40B4-BE49-F238E27FC236}">
                <a16:creationId xmlns:a16="http://schemas.microsoft.com/office/drawing/2014/main" id="{A9641559-A457-03A6-B6CC-6F85DA70ED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68" r="24619"/>
          <a:stretch/>
        </p:blipFill>
        <p:spPr>
          <a:xfrm>
            <a:off x="648930" y="2052213"/>
            <a:ext cx="5451627" cy="41961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607AA1-D8B0-8C38-5E19-EE6C4092D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0752" y="1064712"/>
            <a:ext cx="4898453" cy="5183688"/>
          </a:xfrm>
        </p:spPr>
        <p:txBody>
          <a:bodyPr>
            <a:noAutofit/>
          </a:bodyPr>
          <a:lstStyle/>
          <a:p>
            <a:endParaRPr lang="nl-BE" sz="2400" dirty="0"/>
          </a:p>
          <a:p>
            <a:pPr lvl="1"/>
            <a:r>
              <a:rPr lang="nl-BE" sz="2400" dirty="0"/>
              <a:t>Vanaf 2035 , geen nieuwe wagens op brandstof : alleen </a:t>
            </a:r>
            <a:r>
              <a:rPr lang="nl-BE" sz="2400" dirty="0" err="1"/>
              <a:t>electrisch</a:t>
            </a:r>
            <a:r>
              <a:rPr lang="nl-BE" sz="2400" dirty="0"/>
              <a:t> of waterstof</a:t>
            </a:r>
          </a:p>
          <a:p>
            <a:pPr lvl="1"/>
            <a:r>
              <a:rPr lang="nl-BE" sz="2400" dirty="0"/>
              <a:t>Beperkingen in LEZ ( Gent, Antwerpen &amp; Brussel):</a:t>
            </a:r>
          </a:p>
          <a:p>
            <a:pPr lvl="1"/>
            <a:r>
              <a:rPr lang="nl-BE" sz="2400" dirty="0"/>
              <a:t>Gent &amp; Antwerpen: verbod diesel Euro 1-3 vanaf 2026</a:t>
            </a:r>
          </a:p>
          <a:p>
            <a:pPr lvl="1"/>
            <a:r>
              <a:rPr lang="nl-BE" sz="2400" dirty="0"/>
              <a:t>Brussel: verbod diesel euro 1-4 vanaf 2027</a:t>
            </a:r>
          </a:p>
          <a:p>
            <a:pPr lvl="1"/>
            <a:r>
              <a:rPr lang="nl-BE" sz="2400" dirty="0"/>
              <a:t>Plug-in </a:t>
            </a:r>
            <a:r>
              <a:rPr lang="nl-BE" sz="2400" dirty="0" err="1"/>
              <a:t>hybrides</a:t>
            </a:r>
            <a:r>
              <a:rPr lang="nl-BE" sz="2400" dirty="0"/>
              <a:t> –benzine ??</a:t>
            </a:r>
          </a:p>
        </p:txBody>
      </p:sp>
    </p:spTree>
    <p:extLst>
      <p:ext uri="{BB962C8B-B14F-4D97-AF65-F5344CB8AC3E}">
        <p14:creationId xmlns:p14="http://schemas.microsoft.com/office/powerpoint/2010/main" val="1955313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0BAC13-2FC5-A0DD-F7B6-E1B440F66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605413"/>
            <a:ext cx="5022936" cy="1991638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200" b="1" dirty="0"/>
              <a:t>Met dank </a:t>
            </a:r>
            <a:r>
              <a:rPr lang="en-US" sz="3200" b="1" dirty="0" err="1"/>
              <a:t>voor</a:t>
            </a:r>
            <a:r>
              <a:rPr lang="en-US" sz="3200" b="1" dirty="0"/>
              <a:t> </a:t>
            </a:r>
            <a:r>
              <a:rPr lang="en-US" sz="3200" b="1" dirty="0" err="1"/>
              <a:t>uw</a:t>
            </a:r>
            <a:r>
              <a:rPr lang="en-US" sz="3200" b="1" dirty="0"/>
              <a:t> </a:t>
            </a:r>
            <a:r>
              <a:rPr lang="en-US" sz="3200" b="1" dirty="0" err="1"/>
              <a:t>aandacht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 </a:t>
            </a:r>
            <a:br>
              <a:rPr lang="en-US" sz="2600" b="1" dirty="0">
                <a:solidFill>
                  <a:schemeClr val="tx1"/>
                </a:solidFill>
              </a:rPr>
            </a:br>
            <a:r>
              <a:rPr lang="en-US" sz="2600" b="1" dirty="0">
                <a:solidFill>
                  <a:schemeClr val="tx1"/>
                </a:solidFill>
              </a:rPr>
              <a:t>Contact:</a:t>
            </a:r>
            <a:br>
              <a:rPr lang="en-US" sz="2600" b="1" dirty="0">
                <a:solidFill>
                  <a:schemeClr val="tx1"/>
                </a:solidFill>
              </a:rPr>
            </a:br>
            <a:r>
              <a:rPr lang="en-US" sz="2600" b="1" dirty="0">
                <a:solidFill>
                  <a:schemeClr val="tx1"/>
                </a:solidFill>
              </a:rPr>
              <a:t>erikjonnaert@gmail.com</a:t>
            </a:r>
          </a:p>
        </p:txBody>
      </p:sp>
      <p:pic>
        <p:nvPicPr>
          <p:cNvPr id="9" name="Tijdelijke aanduiding voor inhoud 8" descr="Afbeelding met tekst, schermopname, boek, Merk&#10;&#10;Door AI gegenereerde inhoud is mogelijk onjuist.">
            <a:extLst>
              <a:ext uri="{FF2B5EF4-FFF2-40B4-BE49-F238E27FC236}">
                <a16:creationId xmlns:a16="http://schemas.microsoft.com/office/drawing/2014/main" id="{16D58F7D-1B3F-3528-1092-A9CF71AF8A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845"/>
          <a:stretch/>
        </p:blipFill>
        <p:spPr>
          <a:xfrm>
            <a:off x="80302" y="0"/>
            <a:ext cx="5485431" cy="811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50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5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F3B34A-0727-357E-5310-538C5B740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738887"/>
            <a:ext cx="8825658" cy="834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TOT SLOT</a:t>
            </a:r>
          </a:p>
        </p:txBody>
      </p:sp>
      <p:pic>
        <p:nvPicPr>
          <p:cNvPr id="7" name="Tijdelijke aanduiding voor inhoud 6" descr="Afbeelding met tekst, Graphics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B040DCE4-CDA6-1BAE-5742-1D0D384AA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rcRect t="8183" r="2" b="5521"/>
          <a:stretch/>
        </p:blipFill>
        <p:spPr>
          <a:xfrm>
            <a:off x="1150938" y="-1"/>
            <a:ext cx="8831262" cy="4267831"/>
          </a:xfrm>
          <a:prstGeom prst="rect">
            <a:avLst/>
          </a:prstGeom>
          <a:effectLst>
            <a:outerShdw blurRad="50800" dist="50800" dir="5400000" algn="tl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30230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F20BD-935A-D587-C0B9-276265F0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b="0" i="0" u="none" strike="noStrike" cap="none" normalizeH="0" baseline="0">
                <a:ln>
                  <a:noFill/>
                </a:ln>
                <a:effectLst/>
                <a:latin typeface="Flanders Art Sans"/>
              </a:rPr>
              <a:t>Nieuwe inschrijvingen personenwagens Vlaanderen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altLang="nl-BE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CBB04D7C-7113-095B-47C5-3C7F4E638C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5413711"/>
              </p:ext>
            </p:extLst>
          </p:nvPr>
        </p:nvGraphicFramePr>
        <p:xfrm>
          <a:off x="1108550" y="2237362"/>
          <a:ext cx="8479476" cy="4046712"/>
        </p:xfrm>
        <a:graphic>
          <a:graphicData uri="http://schemas.openxmlformats.org/drawingml/2006/table">
            <a:tbl>
              <a:tblPr firstRow="1" bandRow="1"/>
              <a:tblGrid>
                <a:gridCol w="1982707">
                  <a:extLst>
                    <a:ext uri="{9D8B030D-6E8A-4147-A177-3AD203B41FA5}">
                      <a16:colId xmlns:a16="http://schemas.microsoft.com/office/drawing/2014/main" val="2720416142"/>
                    </a:ext>
                  </a:extLst>
                </a:gridCol>
                <a:gridCol w="1096772">
                  <a:extLst>
                    <a:ext uri="{9D8B030D-6E8A-4147-A177-3AD203B41FA5}">
                      <a16:colId xmlns:a16="http://schemas.microsoft.com/office/drawing/2014/main" val="4188342460"/>
                    </a:ext>
                  </a:extLst>
                </a:gridCol>
                <a:gridCol w="1163145">
                  <a:extLst>
                    <a:ext uri="{9D8B030D-6E8A-4147-A177-3AD203B41FA5}">
                      <a16:colId xmlns:a16="http://schemas.microsoft.com/office/drawing/2014/main" val="3739743391"/>
                    </a:ext>
                  </a:extLst>
                </a:gridCol>
                <a:gridCol w="1451723">
                  <a:extLst>
                    <a:ext uri="{9D8B030D-6E8A-4147-A177-3AD203B41FA5}">
                      <a16:colId xmlns:a16="http://schemas.microsoft.com/office/drawing/2014/main" val="1016294492"/>
                    </a:ext>
                  </a:extLst>
                </a:gridCol>
                <a:gridCol w="1451723">
                  <a:extLst>
                    <a:ext uri="{9D8B030D-6E8A-4147-A177-3AD203B41FA5}">
                      <a16:colId xmlns:a16="http://schemas.microsoft.com/office/drawing/2014/main" val="3090933120"/>
                    </a:ext>
                  </a:extLst>
                </a:gridCol>
                <a:gridCol w="1333406">
                  <a:extLst>
                    <a:ext uri="{9D8B030D-6E8A-4147-A177-3AD203B41FA5}">
                      <a16:colId xmlns:a16="http://schemas.microsoft.com/office/drawing/2014/main" val="2313117381"/>
                    </a:ext>
                  </a:extLst>
                </a:gridCol>
              </a:tblGrid>
              <a:tr h="419796">
                <a:tc>
                  <a:txBody>
                    <a:bodyPr/>
                    <a:lstStyle/>
                    <a:p>
                      <a:pPr algn="l" fontAlgn="base"/>
                      <a:r>
                        <a:rPr lang="nl-BE" sz="1800" b="0">
                          <a:effectLst/>
                          <a:latin typeface="inherit"/>
                        </a:rPr>
                        <a:t>Markt - Vlaanderen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800" b="0">
                          <a:effectLst/>
                          <a:latin typeface="inherit"/>
                        </a:rPr>
                        <a:t>2019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800" b="0">
                          <a:effectLst/>
                          <a:latin typeface="inherit"/>
                        </a:rPr>
                        <a:t>2020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 b="0">
                          <a:effectLst/>
                          <a:latin typeface="inherit"/>
                        </a:rPr>
                        <a:t>2021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 b="0">
                          <a:effectLst/>
                          <a:latin typeface="inherit"/>
                        </a:rPr>
                        <a:t>2022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 b="0">
                          <a:effectLst/>
                          <a:latin typeface="inherit"/>
                        </a:rPr>
                        <a:t>2023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874565"/>
                  </a:ext>
                </a:extLst>
              </a:tr>
              <a:tr h="696831">
                <a:tc>
                  <a:txBody>
                    <a:bodyPr/>
                    <a:lstStyle/>
                    <a:p>
                      <a:pPr algn="l" fontAlgn="base"/>
                      <a:r>
                        <a:rPr lang="nl-BE" sz="1800">
                          <a:effectLst/>
                          <a:latin typeface="inherit"/>
                        </a:rPr>
                        <a:t>Batterij elektrisch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800">
                          <a:effectLst/>
                          <a:latin typeface="inherit"/>
                        </a:rPr>
                        <a:t>6.575 (1,95%)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10.731 (4,06%)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16.357 (6,97%)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28.464 (11,87%)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70.054 (21,74%)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907802"/>
                  </a:ext>
                </a:extLst>
              </a:tr>
              <a:tr h="696831">
                <a:tc>
                  <a:txBody>
                    <a:bodyPr/>
                    <a:lstStyle/>
                    <a:p>
                      <a:pPr algn="l" fontAlgn="base"/>
                      <a:r>
                        <a:rPr lang="nl-BE" sz="1800">
                          <a:effectLst/>
                          <a:latin typeface="inherit"/>
                        </a:rPr>
                        <a:t>Plug-in hybride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800">
                          <a:effectLst/>
                          <a:latin typeface="inherit"/>
                        </a:rPr>
                        <a:t>6.693 (1,99%)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22.728 (8,60%)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33.503 (14,27%)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40.824 (17,02%)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74.938 (23,25%)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0954324"/>
                  </a:ext>
                </a:extLst>
              </a:tr>
              <a:tr h="696831">
                <a:tc>
                  <a:txBody>
                    <a:bodyPr/>
                    <a:lstStyle/>
                    <a:p>
                      <a:pPr algn="l" fontAlgn="base"/>
                      <a:r>
                        <a:rPr lang="nl-BE" sz="1800">
                          <a:effectLst/>
                          <a:latin typeface="inherit"/>
                        </a:rPr>
                        <a:t>Aardgas (CNG)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800">
                          <a:effectLst/>
                          <a:latin typeface="inherit"/>
                        </a:rPr>
                        <a:t>2.720 (0,81%)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1.825 (0,69%)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537 (0,23%)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346 (0,14%)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71 (0,02%)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729901"/>
                  </a:ext>
                </a:extLst>
              </a:tr>
              <a:tr h="419796"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Waterstof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nl-BE" sz="1800">
                        <a:effectLst/>
                        <a:latin typeface="inherit"/>
                      </a:endParaRP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nl-BE" sz="1800">
                        <a:effectLst/>
                        <a:latin typeface="inherit"/>
                      </a:endParaRP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5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2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282575"/>
                  </a:ext>
                </a:extLst>
              </a:tr>
              <a:tr h="696831">
                <a:tc>
                  <a:txBody>
                    <a:bodyPr/>
                    <a:lstStyle/>
                    <a:p>
                      <a:pPr algn="l" fontAlgn="base"/>
                      <a:r>
                        <a:rPr lang="nl-BE" sz="1800">
                          <a:effectLst/>
                          <a:latin typeface="inherit"/>
                        </a:rPr>
                        <a:t>Totaal milieuvriendelijk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800">
                          <a:effectLst/>
                          <a:latin typeface="inherit"/>
                        </a:rPr>
                        <a:t>15.993 (4,75%)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35.287 (13,35%)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50.402 (21,47%)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69.636 (29,03%)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145.071 (45,02%)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05408"/>
                  </a:ext>
                </a:extLst>
              </a:tr>
              <a:tr h="419796">
                <a:tc>
                  <a:txBody>
                    <a:bodyPr/>
                    <a:lstStyle/>
                    <a:p>
                      <a:pPr algn="l" fontAlgn="base"/>
                      <a:r>
                        <a:rPr lang="nl-BE" sz="1800">
                          <a:effectLst/>
                          <a:latin typeface="inherit"/>
                        </a:rPr>
                        <a:t>Totaal alle wagens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BE" sz="1800">
                          <a:effectLst/>
                          <a:latin typeface="inherit"/>
                        </a:rPr>
                        <a:t>336.387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264.417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234.720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239.875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1800">
                          <a:effectLst/>
                          <a:latin typeface="inherit"/>
                        </a:rPr>
                        <a:t>322.256</a:t>
                      </a:r>
                    </a:p>
                  </a:txBody>
                  <a:tcPr marL="76272" marR="76272" marT="38136" marB="3813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2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250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426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080F73-9DB7-6482-8699-6A6A29860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C087A0-CC62-3F8A-FBA7-C3C30DC3F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0" i="0" dirty="0">
                <a:effectLst/>
                <a:latin typeface="+mn-lt"/>
              </a:rPr>
              <a:t> Li Xiang, chairman of Li Auto:</a:t>
            </a:r>
          </a:p>
          <a:p>
            <a:pPr lvl="1"/>
            <a:r>
              <a:rPr lang="en-US" sz="2200" b="0" i="0" dirty="0">
                <a:effectLst/>
                <a:latin typeface="+mn-lt"/>
              </a:rPr>
              <a:t> “ </a:t>
            </a:r>
            <a:r>
              <a:rPr lang="en-US" sz="2200" dirty="0">
                <a:latin typeface="+mn-lt"/>
              </a:rPr>
              <a:t>E</a:t>
            </a:r>
            <a:r>
              <a:rPr lang="en-US" sz="2200" b="0" i="0" dirty="0">
                <a:effectLst/>
                <a:latin typeface="+mn-lt"/>
              </a:rPr>
              <a:t>lectrification is only the first half, while true intelligence, namely artificial intelligence, is the second half and is the only way to build cars.”</a:t>
            </a:r>
            <a:endParaRPr lang="nl-BE" sz="2200" dirty="0">
              <a:latin typeface="+mn-lt"/>
            </a:endParaRPr>
          </a:p>
          <a:p>
            <a:r>
              <a:rPr lang="en-US" sz="2400" b="0" i="0" dirty="0">
                <a:effectLst/>
                <a:latin typeface="+mn-lt"/>
              </a:rPr>
              <a:t>He </a:t>
            </a:r>
            <a:r>
              <a:rPr lang="en-US" sz="2400" b="0" i="0" dirty="0" err="1">
                <a:effectLst/>
                <a:latin typeface="+mn-lt"/>
              </a:rPr>
              <a:t>Xiaopeng</a:t>
            </a:r>
            <a:r>
              <a:rPr lang="en-US" sz="2400" b="0" i="0" dirty="0">
                <a:effectLst/>
                <a:latin typeface="+mn-lt"/>
              </a:rPr>
              <a:t>, CEO of </a:t>
            </a:r>
            <a:r>
              <a:rPr lang="en-US" sz="2400" b="0" i="0" dirty="0" err="1">
                <a:effectLst/>
                <a:latin typeface="+mn-lt"/>
              </a:rPr>
              <a:t>Xpeng</a:t>
            </a:r>
            <a:r>
              <a:rPr lang="en-US" sz="2400" dirty="0">
                <a:latin typeface="+mn-lt"/>
              </a:rPr>
              <a:t> :</a:t>
            </a:r>
          </a:p>
          <a:p>
            <a:pPr lvl="1"/>
            <a:r>
              <a:rPr lang="en-US" sz="2200" b="0" i="0" dirty="0">
                <a:effectLst/>
                <a:latin typeface="+mn-lt"/>
              </a:rPr>
              <a:t>“In the next decade, AI will drive changes in the automobile industry that far exceed electrification”. </a:t>
            </a:r>
          </a:p>
        </p:txBody>
      </p:sp>
    </p:spTree>
    <p:extLst>
      <p:ext uri="{BB962C8B-B14F-4D97-AF65-F5344CB8AC3E}">
        <p14:creationId xmlns:p14="http://schemas.microsoft.com/office/powerpoint/2010/main" val="31418650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D5977-01CC-6EA3-681B-1D318BF11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E2D3FC-DB2D-7FDE-DFCE-818E9C02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489159" cy="1641987"/>
          </a:xfrm>
        </p:spPr>
        <p:txBody>
          <a:bodyPr>
            <a:normAutofit/>
          </a:bodyPr>
          <a:lstStyle/>
          <a:p>
            <a:r>
              <a:rPr lang="nl-BE" b="1" dirty="0"/>
              <a:t>Hoe uw keuze maken ?</a:t>
            </a:r>
          </a:p>
        </p:txBody>
      </p:sp>
      <p:pic>
        <p:nvPicPr>
          <p:cNvPr id="5" name="Afbeelding 4" descr="Afbeelding met wiel, Landvoertuig, voertuig, band&#10;&#10;Door AI gegenereerde inhoud is mogelijk onjuist.">
            <a:extLst>
              <a:ext uri="{FF2B5EF4-FFF2-40B4-BE49-F238E27FC236}">
                <a16:creationId xmlns:a16="http://schemas.microsoft.com/office/drawing/2014/main" id="{8FD9E086-D96C-6A89-C4B3-BA30C95051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43" r="39046" b="2"/>
          <a:stretch/>
        </p:blipFill>
        <p:spPr>
          <a:xfrm>
            <a:off x="7554139" y="597075"/>
            <a:ext cx="3990160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15090C-CFCE-59D2-DA70-E64506596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615" y="2006601"/>
            <a:ext cx="6258737" cy="380999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nl-BE" sz="2400" b="1" dirty="0"/>
              <a:t>Fiscaal voordelig of niet?</a:t>
            </a:r>
          </a:p>
          <a:p>
            <a:pPr>
              <a:lnSpc>
                <a:spcPct val="90000"/>
              </a:lnSpc>
            </a:pPr>
            <a:endParaRPr lang="nl-BE" sz="1800" dirty="0"/>
          </a:p>
          <a:p>
            <a:pPr lvl="1">
              <a:lnSpc>
                <a:spcPct val="90000"/>
              </a:lnSpc>
            </a:pPr>
            <a:r>
              <a:rPr lang="nl-BE" sz="2200" dirty="0"/>
              <a:t>Fiscale aftrekbaarheid  bedrijfswagen , beperkt tot </a:t>
            </a:r>
            <a:r>
              <a:rPr lang="nl-BE" sz="2200" dirty="0" err="1"/>
              <a:t>electrisch</a:t>
            </a:r>
            <a:r>
              <a:rPr lang="nl-BE" sz="2200" dirty="0"/>
              <a:t> en wellicht ook </a:t>
            </a:r>
            <a:r>
              <a:rPr lang="nl-BE" sz="2200" dirty="0" err="1"/>
              <a:t>hybrides</a:t>
            </a:r>
            <a:endParaRPr lang="nl-BE" sz="2200" dirty="0"/>
          </a:p>
          <a:p>
            <a:pPr lvl="1">
              <a:lnSpc>
                <a:spcPct val="90000"/>
              </a:lnSpc>
            </a:pPr>
            <a:r>
              <a:rPr lang="nl-BE" sz="2200" dirty="0"/>
              <a:t>Overgangsregeling  benzine &amp; diesels gekocht tussen 2023 en 2025 , tot 31/12/27 ( fiscaal voordeel verdwijnt voor deze aankoop vanaf 2026)</a:t>
            </a:r>
          </a:p>
          <a:p>
            <a:pPr lvl="1">
              <a:lnSpc>
                <a:spcPct val="90000"/>
              </a:lnSpc>
            </a:pPr>
            <a:r>
              <a:rPr lang="nl-BE" sz="2200" dirty="0" err="1"/>
              <a:t>EV’s</a:t>
            </a:r>
            <a:r>
              <a:rPr lang="nl-BE" sz="2200" dirty="0"/>
              <a:t> volledig aftrekbaar tot einde 2026 ( vanaf 2027, wordt aftrekbaarheid gereduceerd tot 67,5%)</a:t>
            </a:r>
          </a:p>
          <a:p>
            <a:pPr lvl="1">
              <a:lnSpc>
                <a:spcPct val="90000"/>
              </a:lnSpc>
            </a:pPr>
            <a:r>
              <a:rPr lang="nl-BE" sz="2200" dirty="0"/>
              <a:t>Verkeersbelasting &amp; BIV ,ook voor </a:t>
            </a:r>
            <a:r>
              <a:rPr lang="nl-BE" sz="2200" dirty="0" err="1"/>
              <a:t>EV’s</a:t>
            </a:r>
            <a:r>
              <a:rPr lang="nl-BE" sz="2200" dirty="0"/>
              <a:t>, vanaf 2025 in Vlaanderen</a:t>
            </a:r>
          </a:p>
          <a:p>
            <a:pPr lvl="1">
              <a:lnSpc>
                <a:spcPct val="90000"/>
              </a:lnSpc>
            </a:pPr>
            <a:endParaRPr lang="nl-BE" sz="1500" dirty="0"/>
          </a:p>
        </p:txBody>
      </p:sp>
    </p:spTree>
    <p:extLst>
      <p:ext uri="{BB962C8B-B14F-4D97-AF65-F5344CB8AC3E}">
        <p14:creationId xmlns:p14="http://schemas.microsoft.com/office/powerpoint/2010/main" val="171252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aph of a car registration&#10;&#10;Description automatically generated">
            <a:extLst>
              <a:ext uri="{FF2B5EF4-FFF2-40B4-BE49-F238E27FC236}">
                <a16:creationId xmlns:a16="http://schemas.microsoft.com/office/drawing/2014/main" id="{896D785B-9C2F-E1E7-6134-FCF0F25BA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939" y="643467"/>
            <a:ext cx="9904122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2E17D-8B79-44BD-89D2-974DE3D8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CAA8C5D3-8A3B-F94C-BECF-6BE38BB7C66C}" type="slidenum">
              <a:rPr lang="en-US" noProof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46</a:t>
            </a:fld>
            <a:endParaRPr lang="en-US" noProof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C6F7A-5510-4FFC-A2CA-F0B5D25AB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467" y="6415258"/>
            <a:ext cx="385979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www.acea.auto</a:t>
            </a:r>
          </a:p>
        </p:txBody>
      </p:sp>
    </p:spTree>
    <p:extLst>
      <p:ext uri="{BB962C8B-B14F-4D97-AF65-F5344CB8AC3E}">
        <p14:creationId xmlns:p14="http://schemas.microsoft.com/office/powerpoint/2010/main" val="1913099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2">
            <a:extLst>
              <a:ext uri="{FF2B5EF4-FFF2-40B4-BE49-F238E27FC236}">
                <a16:creationId xmlns:a16="http://schemas.microsoft.com/office/drawing/2014/main" id="{6746EE5F-7B0D-4F1D-81B8-246D8D4D7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0" name="Picture 34">
            <a:extLst>
              <a:ext uri="{FF2B5EF4-FFF2-40B4-BE49-F238E27FC236}">
                <a16:creationId xmlns:a16="http://schemas.microsoft.com/office/drawing/2014/main" id="{47CB13AD-FE4C-4805-9D6D-5A0D35D92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1" name="Oval 36">
            <a:extLst>
              <a:ext uri="{FF2B5EF4-FFF2-40B4-BE49-F238E27FC236}">
                <a16:creationId xmlns:a16="http://schemas.microsoft.com/office/drawing/2014/main" id="{DA39934F-BA31-4EAB-8F07-B7BC0C118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52" name="Picture 38">
            <a:extLst>
              <a:ext uri="{FF2B5EF4-FFF2-40B4-BE49-F238E27FC236}">
                <a16:creationId xmlns:a16="http://schemas.microsoft.com/office/drawing/2014/main" id="{7EADE83A-4644-48B1-8E5E-300E3A737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3" name="Picture 40">
            <a:extLst>
              <a:ext uri="{FF2B5EF4-FFF2-40B4-BE49-F238E27FC236}">
                <a16:creationId xmlns:a16="http://schemas.microsoft.com/office/drawing/2014/main" id="{CB2EAC29-F6E1-40BF-88B2-7571EFBF4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4" name="Rectangle 42">
            <a:extLst>
              <a:ext uri="{FF2B5EF4-FFF2-40B4-BE49-F238E27FC236}">
                <a16:creationId xmlns:a16="http://schemas.microsoft.com/office/drawing/2014/main" id="{A1F53C16-110D-48FF-8758-DEFA5587E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EA1526-5A05-AC58-74C0-1692E28A8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623" y="1447800"/>
            <a:ext cx="333367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dirty="0" err="1"/>
              <a:t>Toekomst</a:t>
            </a:r>
            <a:r>
              <a:rPr lang="en-US" sz="3800" b="1" dirty="0"/>
              <a:t> van </a:t>
            </a:r>
            <a:r>
              <a:rPr lang="en-US" sz="3800" b="1" dirty="0" err="1"/>
              <a:t>stadsvervoer</a:t>
            </a:r>
            <a:r>
              <a:rPr lang="en-US" sz="3800" b="1" dirty="0"/>
              <a:t> </a:t>
            </a:r>
          </a:p>
        </p:txBody>
      </p:sp>
      <p:sp>
        <p:nvSpPr>
          <p:cNvPr id="55" name="Rectangle 44">
            <a:extLst>
              <a:ext uri="{FF2B5EF4-FFF2-40B4-BE49-F238E27FC236}">
                <a16:creationId xmlns:a16="http://schemas.microsoft.com/office/drawing/2014/main" id="{FA3C07C5-F108-4228-99AC-DF43895AD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buitenshuis, gebouw, hemel, wolkenkrabber&#10;&#10;Door AI gegenereerde inhoud is mogelijk onjuist.">
            <a:extLst>
              <a:ext uri="{FF2B5EF4-FFF2-40B4-BE49-F238E27FC236}">
                <a16:creationId xmlns:a16="http://schemas.microsoft.com/office/drawing/2014/main" id="{2A54FE3F-E0A0-848F-CE37-A0FDD0D21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290498" y="962904"/>
            <a:ext cx="2369532" cy="2369532"/>
          </a:xfrm>
          <a:prstGeom prst="rect">
            <a:avLst/>
          </a:prstGeom>
          <a:effectLst/>
        </p:spPr>
      </p:pic>
      <p:pic>
        <p:nvPicPr>
          <p:cNvPr id="13" name="Afbeelding 12" descr="Afbeelding met tekst, Signaalinrichting, licht, Verkeersbord&#10;&#10;Door AI gegenereerde inhoud is mogelijk onjuist.">
            <a:extLst>
              <a:ext uri="{FF2B5EF4-FFF2-40B4-BE49-F238E27FC236}">
                <a16:creationId xmlns:a16="http://schemas.microsoft.com/office/drawing/2014/main" id="{5ACBF194-9AF5-6410-8E8D-B026FFD849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230" y="1135740"/>
            <a:ext cx="3039745" cy="2022812"/>
          </a:xfrm>
          <a:prstGeom prst="rect">
            <a:avLst/>
          </a:prstGeom>
          <a:effectLst/>
        </p:spPr>
      </p:pic>
      <p:pic>
        <p:nvPicPr>
          <p:cNvPr id="7" name="Afbeelding 6" descr="Afbeelding met buitenshuis, boom, voertuig, transport&#10;&#10;Door AI gegenereerde inhoud is mogelijk onjuist.">
            <a:extLst>
              <a:ext uri="{FF2B5EF4-FFF2-40B4-BE49-F238E27FC236}">
                <a16:creationId xmlns:a16="http://schemas.microsoft.com/office/drawing/2014/main" id="{7F4E48B2-792B-BDAB-9D44-874CFA8017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392" y="3698771"/>
            <a:ext cx="3039745" cy="2029029"/>
          </a:xfrm>
          <a:prstGeom prst="rect">
            <a:avLst/>
          </a:prstGeom>
          <a:effectLst/>
        </p:spPr>
      </p:pic>
      <p:pic>
        <p:nvPicPr>
          <p:cNvPr id="11" name="Afbeelding 10" descr="Afbeelding met buitenshuis, wiel, wolk, band&#10;&#10;Door AI gegenereerde inhoud is mogelijk onjuist.">
            <a:extLst>
              <a:ext uri="{FF2B5EF4-FFF2-40B4-BE49-F238E27FC236}">
                <a16:creationId xmlns:a16="http://schemas.microsoft.com/office/drawing/2014/main" id="{0431B19F-3119-2FDB-FA7B-69E01B37CC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230" y="3711575"/>
            <a:ext cx="3039745" cy="200446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938281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BD2C62-B6B1-35AF-24A2-EDAB4E778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FFFF05-602A-4ED2-054E-11BF42B8E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799"/>
            <a:ext cx="3108626" cy="1444752"/>
          </a:xfrm>
        </p:spPr>
        <p:txBody>
          <a:bodyPr anchor="b">
            <a:normAutofit/>
          </a:bodyPr>
          <a:lstStyle/>
          <a:p>
            <a:r>
              <a:rPr lang="nl-BE" sz="3200" b="1"/>
              <a:t>KNELPUNTEN op milieu-vlak</a:t>
            </a:r>
          </a:p>
        </p:txBody>
      </p:sp>
      <p:sp>
        <p:nvSpPr>
          <p:cNvPr id="67" name="Freeform 11">
            <a:extLst>
              <a:ext uri="{FF2B5EF4-FFF2-40B4-BE49-F238E27FC236}">
                <a16:creationId xmlns:a16="http://schemas.microsoft.com/office/drawing/2014/main" id="{2FEA51AE-2D18-46BE-B2CA-B90B13168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58">
            <a:extLst>
              <a:ext uri="{FF2B5EF4-FFF2-40B4-BE49-F238E27FC236}">
                <a16:creationId xmlns:a16="http://schemas.microsoft.com/office/drawing/2014/main" id="{5E6A537E-C106-45AE-9BBB-3CE55944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5">
            <a:extLst>
              <a:ext uri="{FF2B5EF4-FFF2-40B4-BE49-F238E27FC236}">
                <a16:creationId xmlns:a16="http://schemas.microsoft.com/office/drawing/2014/main" id="{F918BA52-E4A7-4EEC-898E-C4902376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nl-BE"/>
          </a:p>
        </p:txBody>
      </p:sp>
      <p:sp>
        <p:nvSpPr>
          <p:cNvPr id="70" name="Rectangle 62">
            <a:extLst>
              <a:ext uri="{FF2B5EF4-FFF2-40B4-BE49-F238E27FC236}">
                <a16:creationId xmlns:a16="http://schemas.microsoft.com/office/drawing/2014/main" id="{86D3F3B7-282C-4DDC-AD1B-C497F2942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F9030D-5F1D-80E6-CC0E-48F2EB3F4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5" y="3072385"/>
            <a:ext cx="3108057" cy="2947415"/>
          </a:xfrm>
        </p:spPr>
        <p:txBody>
          <a:bodyPr>
            <a:normAutofit/>
          </a:bodyPr>
          <a:lstStyle/>
          <a:p>
            <a:r>
              <a:rPr lang="nl-BE" sz="1400"/>
              <a:t>Afhankelijkheid van fossiele brandstoffen wordt vervangen door afhankelijkheid van batterijen en hun schaarse grondstoffen</a:t>
            </a:r>
          </a:p>
        </p:txBody>
      </p:sp>
      <p:pic>
        <p:nvPicPr>
          <p:cNvPr id="9" name="Afbeelding 8" descr="Afbeelding met tekst, kaart, atlas&#10;&#10;Door AI gegenereerde inhoud is mogelijk onjuist.">
            <a:extLst>
              <a:ext uri="{FF2B5EF4-FFF2-40B4-BE49-F238E27FC236}">
                <a16:creationId xmlns:a16="http://schemas.microsoft.com/office/drawing/2014/main" id="{0FCFCBAA-7B2A-3ECA-004B-9AA17335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451" y="1996160"/>
            <a:ext cx="6495847" cy="347527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99762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962C6-2BE3-2F19-F58D-50C3AD90F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screen shot of a diagram&#10;&#10;Description automatically generated">
            <a:extLst>
              <a:ext uri="{FF2B5EF4-FFF2-40B4-BE49-F238E27FC236}">
                <a16:creationId xmlns:a16="http://schemas.microsoft.com/office/drawing/2014/main" id="{41BA8C13-6318-3DD1-9BEE-6E16BC863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939" y="643467"/>
            <a:ext cx="9904122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00960B-AE47-51D3-5FB3-19120E6C2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CAA8C5D3-8A3B-F94C-BECF-6BE38BB7C66C}" type="slidenum">
              <a:rPr lang="en-US" noProof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noProof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32218-9233-8937-FC7F-B210CCBD0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467" y="6415258"/>
            <a:ext cx="385979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www.acea.auto</a:t>
            </a:r>
          </a:p>
        </p:txBody>
      </p:sp>
    </p:spTree>
    <p:extLst>
      <p:ext uri="{BB962C8B-B14F-4D97-AF65-F5344CB8AC3E}">
        <p14:creationId xmlns:p14="http://schemas.microsoft.com/office/powerpoint/2010/main" val="2227870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24AAB45-2709-4AA6-5806-2BD7BADE1D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939" y="643467"/>
            <a:ext cx="9904122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2E17D-8B79-44BD-89D2-974DE3D8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CAA8C5D3-8A3B-F94C-BECF-6BE38BB7C66C}" type="slidenum">
              <a:rPr lang="en-US" noProof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noProof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C6F7A-5510-4FFC-A2CA-F0B5D25AB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467" y="6415258"/>
            <a:ext cx="385979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www.acea.auto</a:t>
            </a:r>
          </a:p>
        </p:txBody>
      </p:sp>
    </p:spTree>
    <p:extLst>
      <p:ext uri="{BB962C8B-B14F-4D97-AF65-F5344CB8AC3E}">
        <p14:creationId xmlns:p14="http://schemas.microsoft.com/office/powerpoint/2010/main" val="2828300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aph of employment with blue and black text&#10;&#10;Description automatically generated">
            <a:extLst>
              <a:ext uri="{FF2B5EF4-FFF2-40B4-BE49-F238E27FC236}">
                <a16:creationId xmlns:a16="http://schemas.microsoft.com/office/drawing/2014/main" id="{599F8175-63ED-76FF-63C9-7B065869E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939" y="643467"/>
            <a:ext cx="9904122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2E17D-8B79-44BD-89D2-974DE3D8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CAA8C5D3-8A3B-F94C-BECF-6BE38BB7C66C}" type="slidenum">
              <a:rPr lang="en-US" noProof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noProof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C6F7A-5510-4FFC-A2CA-F0B5D25AB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467" y="6415258"/>
            <a:ext cx="385979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www.acea.auto</a:t>
            </a:r>
          </a:p>
        </p:txBody>
      </p:sp>
    </p:spTree>
    <p:extLst>
      <p:ext uri="{BB962C8B-B14F-4D97-AF65-F5344CB8AC3E}">
        <p14:creationId xmlns:p14="http://schemas.microsoft.com/office/powerpoint/2010/main" val="987970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F0F3C2-499B-311C-F571-2E8B3C982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map of europe with different colored labels&#10;&#10;Description automatically generated">
            <a:extLst>
              <a:ext uri="{FF2B5EF4-FFF2-40B4-BE49-F238E27FC236}">
                <a16:creationId xmlns:a16="http://schemas.microsoft.com/office/drawing/2014/main" id="{9FFD64EE-284A-9450-734F-D882C3FFB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939" y="643467"/>
            <a:ext cx="9904122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092706-F397-47C1-1C7C-795A0512D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CAA8C5D3-8A3B-F94C-BECF-6BE38BB7C66C}" type="slidenum">
              <a:rPr lang="en-US" noProof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noProof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7F853-4A81-C598-DC8F-B45772C31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467" y="6415258"/>
            <a:ext cx="385979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www.acea.auto</a:t>
            </a:r>
          </a:p>
        </p:txBody>
      </p:sp>
    </p:spTree>
    <p:extLst>
      <p:ext uri="{BB962C8B-B14F-4D97-AF65-F5344CB8AC3E}">
        <p14:creationId xmlns:p14="http://schemas.microsoft.com/office/powerpoint/2010/main" val="3840586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Lettertype, logo, Graphics, symbool&#10;&#10;Door AI gegenereerde inhoud is mogelijk onjuist.">
            <a:extLst>
              <a:ext uri="{FF2B5EF4-FFF2-40B4-BE49-F238E27FC236}">
                <a16:creationId xmlns:a16="http://schemas.microsoft.com/office/drawing/2014/main" id="{AFFE270A-6782-10CA-8F29-0C367ABB2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8765" y="3275949"/>
            <a:ext cx="2352675" cy="1409700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4F4F9E-13B1-4585-A0DE-3622BC0294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b="1" dirty="0"/>
              <a:t>Producenten in </a:t>
            </a:r>
            <a:r>
              <a:rPr lang="nl-BE" b="1" dirty="0" err="1"/>
              <a:t>Belgie</a:t>
            </a:r>
            <a:endParaRPr lang="nl-BE" b="1" dirty="0"/>
          </a:p>
        </p:txBody>
      </p:sp>
      <p:pic>
        <p:nvPicPr>
          <p:cNvPr id="7" name="Afbeelding 6" descr="Afbeelding met Lettertype, logo, tekst, Graphics&#10;&#10;Door AI gegenereerde inhoud is mogelijk onjuist.">
            <a:extLst>
              <a:ext uri="{FF2B5EF4-FFF2-40B4-BE49-F238E27FC236}">
                <a16:creationId xmlns:a16="http://schemas.microsoft.com/office/drawing/2014/main" id="{9316E8FD-CA97-D63A-E7FD-0A64439ED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4340" y="4663532"/>
            <a:ext cx="1943100" cy="1828800"/>
          </a:xfrm>
          <a:prstGeom prst="rect">
            <a:avLst/>
          </a:prstGeom>
        </p:spPr>
      </p:pic>
      <p:pic>
        <p:nvPicPr>
          <p:cNvPr id="9" name="Afbeelding 8" descr="Afbeelding met keukenaccessoires, symbool, pers, ontwerp&#10;&#10;Door AI gegenereerde inhoud is mogelijk onjuist.">
            <a:extLst>
              <a:ext uri="{FF2B5EF4-FFF2-40B4-BE49-F238E27FC236}">
                <a16:creationId xmlns:a16="http://schemas.microsoft.com/office/drawing/2014/main" id="{599FBF70-6F64-AC17-9CDC-CF72F213E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851" y="4168232"/>
            <a:ext cx="2419350" cy="1409700"/>
          </a:xfrm>
          <a:prstGeom prst="rect">
            <a:avLst/>
          </a:prstGeom>
        </p:spPr>
      </p:pic>
      <p:pic>
        <p:nvPicPr>
          <p:cNvPr id="11" name="Afbeelding 10" descr="Afbeelding met tekst, logo, Lettertype, symbool&#10;&#10;Door AI gegenereerde inhoud is mogelijk onjuist.">
            <a:extLst>
              <a:ext uri="{FF2B5EF4-FFF2-40B4-BE49-F238E27FC236}">
                <a16:creationId xmlns:a16="http://schemas.microsoft.com/office/drawing/2014/main" id="{71ADFEB4-9DE9-BD2B-8771-27D40BC3F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04" y="1596203"/>
            <a:ext cx="1475804" cy="1475804"/>
          </a:xfrm>
          <a:prstGeom prst="rect">
            <a:avLst/>
          </a:prstGeom>
        </p:spPr>
      </p:pic>
      <p:pic>
        <p:nvPicPr>
          <p:cNvPr id="13" name="Afbeelding 12" descr="Afbeelding met tekst, schermopname, Lettertype, Elektrisch blauw&#10;&#10;Door AI gegenereerde inhoud is mogelijk onjuist.">
            <a:extLst>
              <a:ext uri="{FF2B5EF4-FFF2-40B4-BE49-F238E27FC236}">
                <a16:creationId xmlns:a16="http://schemas.microsoft.com/office/drawing/2014/main" id="{040FAD25-3020-06BD-EBC9-EBA2C4390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032" y="2234981"/>
            <a:ext cx="1817188" cy="181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922</TotalTime>
  <Words>1256</Words>
  <Application>Microsoft Macintosh PowerPoint</Application>
  <PresentationFormat>Breedbeeld</PresentationFormat>
  <Paragraphs>284</Paragraphs>
  <Slides>48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6" baseType="lpstr">
      <vt:lpstr>Aptos</vt:lpstr>
      <vt:lpstr>Arial</vt:lpstr>
      <vt:lpstr>Century Gothic</vt:lpstr>
      <vt:lpstr>Flanders Art Sans</vt:lpstr>
      <vt:lpstr>Google Sans</vt:lpstr>
      <vt:lpstr>inherit</vt:lpstr>
      <vt:lpstr>Wingdings 3</vt:lpstr>
      <vt:lpstr>Ion</vt:lpstr>
      <vt:lpstr>QUO VADIS mobiliteit / auto ?</vt:lpstr>
      <vt:lpstr>Inhoud</vt:lpstr>
      <vt:lpstr>1. De sector in een Internationale, Europese &amp; Belgische context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Evolutie verkoop auto’s Belgie, 2024</vt:lpstr>
      <vt:lpstr>Evolutie wagenpark in Vlaanderen </vt:lpstr>
      <vt:lpstr>2. Krijtlijnen mobiliteit</vt:lpstr>
      <vt:lpstr>2.1. Groene transitie</vt:lpstr>
      <vt:lpstr>Groene transitie in EU</vt:lpstr>
      <vt:lpstr>Transport =  25 % CO2 uitstoot </vt:lpstr>
      <vt:lpstr>CO2 uitstoot transport blijft stijgen</vt:lpstr>
      <vt:lpstr>Concrete doelstellingen transport</vt:lpstr>
      <vt:lpstr>Evolutie verkoop EV’s in de EU</vt:lpstr>
      <vt:lpstr>KNELPUNTEN op milieu-vlak</vt:lpstr>
      <vt:lpstr>KNELPUNTEN op milieu-vlak</vt:lpstr>
      <vt:lpstr>Houding t.a.v. Electrisch in Belgie</vt:lpstr>
      <vt:lpstr>KNELPUNTEN op milieu-vlak</vt:lpstr>
      <vt:lpstr>KNELPUNTEN op milieu-vlak</vt:lpstr>
      <vt:lpstr>KNELPUNTEN op milieu-vlak</vt:lpstr>
      <vt:lpstr>Toestand in Vlaanderen, einde 2024</vt:lpstr>
      <vt:lpstr>2.2. DE DIGITALE TRANSITIE</vt:lpstr>
      <vt:lpstr>Toepassingen</vt:lpstr>
      <vt:lpstr>Toepassingen</vt:lpstr>
      <vt:lpstr>Toepassingen</vt:lpstr>
      <vt:lpstr>Knelpunten voor de digitale transitie</vt:lpstr>
      <vt:lpstr>2.3. Economisch verantwoord</vt:lpstr>
      <vt:lpstr>Competitiviteit van de sector</vt:lpstr>
      <vt:lpstr>2.4. Toegankelijk &amp; inclusief</vt:lpstr>
      <vt:lpstr>3. Hoe uw keuze maken ?</vt:lpstr>
      <vt:lpstr>3. Hoe uw keuze maken ?</vt:lpstr>
      <vt:lpstr>Met dank voor uw aandacht    Contact: erikjonnaert@gmail.com</vt:lpstr>
      <vt:lpstr>TOT SLOT</vt:lpstr>
      <vt:lpstr>Nieuwe inschrijvingen personenwagens Vlaanderen </vt:lpstr>
      <vt:lpstr>PowerPoint-presentatie</vt:lpstr>
      <vt:lpstr>Hoe uw keuze maken ?</vt:lpstr>
      <vt:lpstr>PowerPoint-presentatie</vt:lpstr>
      <vt:lpstr>Toekomst van stadsvervoer </vt:lpstr>
      <vt:lpstr>KNELPUNTEN op milieu-vlak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Erik Jonnaert</dc:creator>
  <cp:lastModifiedBy>Jacques Eichperger</cp:lastModifiedBy>
  <cp:revision>6</cp:revision>
  <dcterms:created xsi:type="dcterms:W3CDTF">2025-02-07T08:05:12Z</dcterms:created>
  <dcterms:modified xsi:type="dcterms:W3CDTF">2025-02-25T11:11:34Z</dcterms:modified>
</cp:coreProperties>
</file>