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0"/>
  </p:notesMasterIdLst>
  <p:sldIdLst>
    <p:sldId id="256" r:id="rId5"/>
    <p:sldId id="554" r:id="rId6"/>
    <p:sldId id="287" r:id="rId7"/>
    <p:sldId id="552" r:id="rId8"/>
    <p:sldId id="532" r:id="rId9"/>
  </p:sldIdLst>
  <p:sldSz cx="17338675" cy="9753600"/>
  <p:notesSz cx="6797675" cy="9926638"/>
  <p:defaultTextStyle>
    <a:defPPr>
      <a:defRPr lang="en-US"/>
    </a:defPPr>
    <a:lvl1pPr marL="0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184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368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552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736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0921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105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289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473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65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ja Sandrap" initials="AS" lastIdx="3" clrIdx="0">
    <p:extLst>
      <p:ext uri="{19B8F6BF-5375-455C-9EA6-DF929625EA0E}">
        <p15:presenceInfo xmlns:p15="http://schemas.microsoft.com/office/powerpoint/2012/main" userId="S-1-5-21-4030456262-320625612-449655040-84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D200"/>
    <a:srgbClr val="1E6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>
      <p:cViewPr varScale="1">
        <p:scale>
          <a:sx n="75" d="100"/>
          <a:sy n="75" d="100"/>
        </p:scale>
        <p:origin x="744" y="168"/>
      </p:cViewPr>
      <p:guideLst>
        <p:guide orient="horz" pos="985"/>
        <p:guide pos="6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80C0C-85DF-417F-8238-DB0D15743621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0A48-EDB1-4AFE-B1B7-10CE2A41649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0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147F-ED97-47AF-A1B3-C82A179CF7F3}" type="datetime1">
              <a:rPr lang="nl-NL" smtClean="0"/>
              <a:t>07-05-2024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Logo Large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518" y="2275285"/>
            <a:ext cx="5462027" cy="41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3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291074" y="228600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NL" noProof="0"/>
              <a:t>Klik om de stijl te bewerken</a:t>
            </a:r>
            <a:endParaRPr lang="nl-BE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283414" y="6874716"/>
            <a:ext cx="15191026" cy="583200"/>
          </a:xfrm>
        </p:spPr>
        <p:txBody>
          <a:bodyPr>
            <a:normAutofit/>
          </a:bodyPr>
          <a:lstStyle>
            <a:lvl1pPr marL="0" indent="0" algn="l">
              <a:lnSpc>
                <a:spcPts val="3600"/>
              </a:lnSpc>
              <a:buNone/>
              <a:defRPr sz="3000" baseline="0">
                <a:solidFill>
                  <a:srgbClr val="FFD200"/>
                </a:solidFill>
              </a:defRPr>
            </a:lvl1pPr>
            <a:lvl2pPr marL="650184" indent="0" algn="ctr">
              <a:buNone/>
              <a:defRPr sz="2844"/>
            </a:lvl2pPr>
            <a:lvl3pPr marL="1300368" indent="0" algn="ctr">
              <a:buNone/>
              <a:defRPr sz="2560"/>
            </a:lvl3pPr>
            <a:lvl4pPr marL="1950552" indent="0" algn="ctr">
              <a:buNone/>
              <a:defRPr sz="2275"/>
            </a:lvl4pPr>
            <a:lvl5pPr marL="2600736" indent="0" algn="ctr">
              <a:buNone/>
              <a:defRPr sz="2275"/>
            </a:lvl5pPr>
            <a:lvl6pPr marL="3250921" indent="0" algn="ctr">
              <a:buNone/>
              <a:defRPr sz="2275"/>
            </a:lvl6pPr>
            <a:lvl7pPr marL="3901105" indent="0" algn="ctr">
              <a:buNone/>
              <a:defRPr sz="2275"/>
            </a:lvl7pPr>
            <a:lvl8pPr marL="4551289" indent="0" algn="ctr">
              <a:buNone/>
              <a:defRPr sz="2275"/>
            </a:lvl8pPr>
            <a:lvl9pPr marL="5201473" indent="0" algn="ctr">
              <a:buNone/>
              <a:defRPr sz="2275"/>
            </a:lvl9pPr>
          </a:lstStyle>
          <a:p>
            <a:r>
              <a:rPr lang="nl-BE" noProof="0"/>
              <a:t>Klik om de ondertitel / presentator / datum [</a:t>
            </a:r>
            <a:r>
              <a:rPr lang="nl-BE" noProof="0" err="1"/>
              <a:t>dd</a:t>
            </a:r>
            <a:r>
              <a:rPr lang="nl-BE" noProof="0"/>
              <a:t>-mm-</a:t>
            </a:r>
            <a:r>
              <a:rPr lang="nl-BE" noProof="0" err="1"/>
              <a:t>yyyy</a:t>
            </a:r>
            <a:r>
              <a:rPr lang="nl-BE" noProof="0"/>
              <a:t>] te maken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6408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rganisation Placeholder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8564451" y="388531"/>
            <a:ext cx="8293993" cy="540000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1700"/>
              </a:lnSpc>
              <a:buNone/>
              <a:defRPr sz="1400" b="1" i="0" u="sng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1700"/>
              </a:lnSpc>
              <a:buNone/>
              <a:defRPr sz="1400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2pPr>
          </a:lstStyle>
          <a:p>
            <a:pPr lvl="0"/>
            <a:r>
              <a:rPr lang="nl-BE" noProof="0"/>
              <a:t>Klik om de organisatie stijlen te bewerken</a:t>
            </a:r>
          </a:p>
          <a:p>
            <a:pPr lvl="1"/>
            <a:r>
              <a:rPr lang="nl-BE" noProof="0"/>
              <a:t>tweede niveau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32004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Partnerlogo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32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Partnerlogo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2296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Partnerlogo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07460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Partnerlogo 4</a:t>
            </a:r>
          </a:p>
        </p:txBody>
      </p:sp>
      <p:sp>
        <p:nvSpPr>
          <p:cNvPr id="5" name="Rectangle 4" hidden="1"/>
          <p:cNvSpPr/>
          <p:nvPr userDrawn="1"/>
        </p:nvSpPr>
        <p:spPr>
          <a:xfrm>
            <a:off x="914400" y="464400"/>
            <a:ext cx="15560040" cy="4644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1" name="Afbeelding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" y="0"/>
            <a:ext cx="3251017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1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324612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BE" noProof="0"/>
              <a:t>klik om een hoofdstuktitel te maken.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7344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/>
          </a:p>
        </p:txBody>
      </p:sp>
      <p:sp>
        <p:nvSpPr>
          <p:cNvPr id="10" name="Rectangle 9" hidden="1"/>
          <p:cNvSpPr/>
          <p:nvPr userDrawn="1"/>
        </p:nvSpPr>
        <p:spPr>
          <a:xfrm>
            <a:off x="914400" y="464400"/>
            <a:ext cx="15560040" cy="4644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473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nl-BE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5825" y="1194364"/>
            <a:ext cx="15699575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marL="2328863" indent="-550863" defTabSz="1912938">
              <a:lnSpc>
                <a:spcPct val="120000"/>
              </a:lnSpc>
              <a:tabLst/>
              <a:defRPr/>
            </a:lvl4pPr>
            <a:lvl5pPr marL="2962275" indent="-442913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 err="1"/>
              <a:t>Third</a:t>
            </a:r>
            <a:r>
              <a:rPr lang="nl-BE" noProof="0"/>
              <a:t> level</a:t>
            </a:r>
          </a:p>
          <a:p>
            <a:pPr lvl="3"/>
            <a:r>
              <a:rPr lang="nl-BE" noProof="0" err="1"/>
              <a:t>Fourth</a:t>
            </a:r>
            <a:r>
              <a:rPr lang="nl-BE" noProof="0"/>
              <a:t> level</a:t>
            </a:r>
          </a:p>
          <a:p>
            <a:pPr lvl="4"/>
            <a:r>
              <a:rPr lang="nl-BE" noProof="0" err="1"/>
              <a:t>Fifth</a:t>
            </a:r>
            <a:r>
              <a:rPr lang="nl-BE" noProof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0885-0B31-4E06-AE71-7E16801F2838}" type="datetime1">
              <a:rPr lang="nl-BE" noProof="0" smtClean="0"/>
              <a:t>7/05/2024</a:t>
            </a:fld>
            <a:endParaRPr lang="nl-B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‹nr.›</a:t>
            </a:fld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308157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nl-BE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0F60-8C93-4C37-B51A-4DDAE36F7E9B}" type="datetime1">
              <a:rPr lang="nl-BE" noProof="0" smtClean="0"/>
              <a:t>7/05/2024</a:t>
            </a:fld>
            <a:endParaRPr lang="nl-B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0104438" y="1371918"/>
            <a:ext cx="6300000" cy="64980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5825" y="1194364"/>
            <a:ext cx="8442000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defTabSz="457200">
              <a:lnSpc>
                <a:spcPct val="120000"/>
              </a:lnSpc>
              <a:defRPr/>
            </a:lvl4pPr>
            <a:lvl5pPr defTabSz="457200">
              <a:lnSpc>
                <a:spcPct val="120000"/>
              </a:lnSpc>
              <a:defRPr/>
            </a:lvl5pPr>
          </a:lstStyle>
          <a:p>
            <a:pPr lvl="0"/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 err="1"/>
              <a:t>Third</a:t>
            </a:r>
            <a:r>
              <a:rPr lang="nl-BE" noProof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131488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nl-BE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94B6-17DF-4759-A7A5-128AFEA77F2C}" type="datetime1">
              <a:rPr lang="nl-BE" noProof="0" smtClean="0"/>
              <a:t>7/05/2024</a:t>
            </a:fld>
            <a:endParaRPr lang="nl-BE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‹nr.›</a:t>
            </a:fld>
            <a:endParaRPr lang="nl-BE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52038" y="1371600"/>
            <a:ext cx="15480000" cy="65016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7451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07-05-2024</a:t>
            </a:fld>
            <a:endParaRPr lang="nl-NL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7" name="Covering Background"/>
          <p:cNvSpPr/>
          <p:nvPr userDrawn="1"/>
        </p:nvSpPr>
        <p:spPr>
          <a:xfrm>
            <a:off x="-1" y="0"/>
            <a:ext cx="17337600" cy="975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17337600" cy="97536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94941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215999" y="3095999"/>
            <a:ext cx="7257600" cy="1717969"/>
          </a:xfrm>
        </p:spPr>
        <p:txBody>
          <a:bodyPr>
            <a:normAutofit/>
          </a:bodyPr>
          <a:lstStyle>
            <a:lvl1pPr marL="0" indent="0">
              <a:lnSpc>
                <a:spcPts val="35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namen van </a:t>
            </a:r>
            <a:r>
              <a:rPr lang="nl-NL" err="1"/>
              <a:t>social</a:t>
            </a:r>
            <a:r>
              <a:rPr lang="nl-NL"/>
              <a:t> media in te typen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1743240"/>
            <a:ext cx="7419544" cy="5769600"/>
          </a:xfrm>
        </p:spPr>
        <p:txBody>
          <a:bodyPr anchor="t" anchorCtr="0">
            <a:noAutofit/>
          </a:bodyPr>
          <a:lstStyle>
            <a:lvl1pPr algn="l">
              <a:lnSpc>
                <a:spcPts val="3500"/>
              </a:lnSpc>
              <a:defRPr sz="2500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nl-BE" noProof="0"/>
              <a:t>Klik om de gegevens van de presentator in te typen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1828800"/>
            <a:ext cx="15012000" cy="59997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" y="0"/>
            <a:ext cx="3251017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BE" noProof="0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825" y="1194364"/>
            <a:ext cx="15699575" cy="66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 err="1"/>
              <a:t>Third</a:t>
            </a:r>
            <a:r>
              <a:rPr lang="nl-BE" noProof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70D1A-A3AB-4E9F-892E-C45B5A80FDBF}" type="datetime1">
              <a:rPr lang="nl-BE" noProof="0" smtClean="0"/>
              <a:t>7/05/2024</a:t>
            </a:fld>
            <a:endParaRPr lang="nl-B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/>
          </a:p>
        </p:txBody>
      </p:sp>
      <p:sp>
        <p:nvSpPr>
          <p:cNvPr id="7" name="Title positioning box" hidden="1"/>
          <p:cNvSpPr/>
          <p:nvPr userDrawn="1"/>
        </p:nvSpPr>
        <p:spPr>
          <a:xfrm>
            <a:off x="927265" y="367200"/>
            <a:ext cx="15480000" cy="463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ositoning box" hidden="1"/>
          <p:cNvSpPr/>
          <p:nvPr userDrawn="1"/>
        </p:nvSpPr>
        <p:spPr>
          <a:xfrm>
            <a:off x="927265" y="1584000"/>
            <a:ext cx="82296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ogo positioning box" hidden="1"/>
          <p:cNvSpPr/>
          <p:nvPr userDrawn="1"/>
        </p:nvSpPr>
        <p:spPr>
          <a:xfrm flipV="1">
            <a:off x="928800" y="7878842"/>
            <a:ext cx="15478465" cy="14163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17" y="7906160"/>
            <a:ext cx="2308379" cy="1847440"/>
          </a:xfrm>
          <a:prstGeom prst="rect">
            <a:avLst/>
          </a:prstGeom>
        </p:spPr>
      </p:pic>
      <p:sp>
        <p:nvSpPr>
          <p:cNvPr id="12" name="Text positoning box" hidden="1"/>
          <p:cNvSpPr/>
          <p:nvPr userDrawn="1"/>
        </p:nvSpPr>
        <p:spPr>
          <a:xfrm>
            <a:off x="9172105" y="1584000"/>
            <a:ext cx="9144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ositoning box" hidden="1"/>
          <p:cNvSpPr/>
          <p:nvPr userDrawn="1"/>
        </p:nvSpPr>
        <p:spPr>
          <a:xfrm>
            <a:off x="10099369" y="1356360"/>
            <a:ext cx="6307895" cy="6527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58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73" r:id="rId3"/>
    <p:sldLayoutId id="2147483662" r:id="rId4"/>
    <p:sldLayoutId id="2147483674" r:id="rId5"/>
    <p:sldLayoutId id="2147483666" r:id="rId6"/>
    <p:sldLayoutId id="2147483675" r:id="rId7"/>
    <p:sldLayoutId id="2147483676" r:id="rId8"/>
  </p:sldLayoutIdLst>
  <p:hf hdr="0" ftr="0" dt="0"/>
  <p:txStyles>
    <p:titleStyle>
      <a:lvl1pPr algn="l" defTabSz="1300368" rtl="0" eaLnBrk="1" latinLnBrk="0" hangingPunct="1">
        <a:lnSpc>
          <a:spcPct val="90000"/>
        </a:lnSpc>
        <a:spcBef>
          <a:spcPct val="0"/>
        </a:spcBef>
        <a:buNone/>
        <a:defRPr sz="5400" u="sng" kern="1200" cap="all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536575" indent="-45085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69988" indent="-450850" algn="l" defTabSz="4572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755775" indent="-45000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450" indent="-550863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25" indent="-1158875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13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197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381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565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84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68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52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36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21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05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289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473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Charlotte.devolder@ugent.be" TargetMode="External"/><Relationship Id="rId3" Type="http://schemas.openxmlformats.org/officeDocument/2006/relationships/image" Target="../media/image4.png"/><Relationship Id="rId7" Type="http://schemas.openxmlformats.org/officeDocument/2006/relationships/hyperlink" Target="mailto:dominique.adriaens@ugent.b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decanaat.we@ugent.be" TargetMode="External"/><Relationship Id="rId11" Type="http://schemas.openxmlformats.org/officeDocument/2006/relationships/hyperlink" Target="mailto:international.sci@ugent.be" TargetMode="External"/><Relationship Id="rId5" Type="http://schemas.openxmlformats.org/officeDocument/2006/relationships/hyperlink" Target="mailto:Hatim.elsghiar@ugent.be" TargetMode="External"/><Relationship Id="rId10" Type="http://schemas.openxmlformats.org/officeDocument/2006/relationships/hyperlink" Target="mailto:Roman.roobroeck@ugent.be" TargetMode="External"/><Relationship Id="rId4" Type="http://schemas.openxmlformats.org/officeDocument/2006/relationships/hyperlink" Target="mailto:isabel.vandriessche@ugent.be" TargetMode="External"/><Relationship Id="rId9" Type="http://schemas.openxmlformats.org/officeDocument/2006/relationships/hyperlink" Target="mailto:veerle.cnudde@ugent.b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ctrTitle"/>
          </p:nvPr>
        </p:nvSpPr>
        <p:spPr>
          <a:xfrm>
            <a:off x="1219636" y="1657350"/>
            <a:ext cx="15183366" cy="60721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7200" dirty="0"/>
              <a:t>FACULTY OF SCIENCES</a:t>
            </a:r>
            <a:br>
              <a:rPr lang="nl-NL" sz="7200" dirty="0"/>
            </a:br>
            <a:r>
              <a:rPr lang="nl-NL" sz="3200" u="none" dirty="0"/>
              <a:t>                                 </a:t>
            </a:r>
            <a:endParaRPr lang="nl-NL" sz="32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8BEB622-DD11-4FE2-9AC6-4C9EE310CA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79"/>
            <a:ext cx="3219450" cy="135082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892DAB8-EAF0-4A18-987B-CF0099C7AB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924414"/>
            <a:ext cx="2285999" cy="182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18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549149C-239A-97A4-E051-6FA4520696CA}"/>
              </a:ext>
            </a:extLst>
          </p:cNvPr>
          <p:cNvGrpSpPr/>
          <p:nvPr/>
        </p:nvGrpSpPr>
        <p:grpSpPr>
          <a:xfrm>
            <a:off x="1495626" y="2949243"/>
            <a:ext cx="14698871" cy="6281790"/>
            <a:chOff x="859408" y="1771715"/>
            <a:chExt cx="14484922" cy="6607816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E98C7D27-DF84-2659-0339-7E24DDA8846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0412335" y="2005717"/>
              <a:ext cx="3600000" cy="313199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1E64C8"/>
            </a:solidFill>
            <a:ln>
              <a:solidFill>
                <a:srgbClr val="1E64C8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F211E949-7A07-4682-2FC1-48D5138B8DB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8632319" y="5013532"/>
              <a:ext cx="3600000" cy="313199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1E64C8"/>
            </a:solidFill>
            <a:ln>
              <a:solidFill>
                <a:srgbClr val="1E64C8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AF27D37D-7C10-F3A9-02C4-C092F763DB8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51873" y="5013533"/>
              <a:ext cx="3600000" cy="313199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1E64C8"/>
            </a:solidFill>
            <a:ln>
              <a:solidFill>
                <a:srgbClr val="1E64C8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DE5E18A-7B84-2EE9-509A-FE013AECFA50}"/>
                </a:ext>
              </a:extLst>
            </p:cNvPr>
            <p:cNvSpPr txBox="1"/>
            <p:nvPr/>
          </p:nvSpPr>
          <p:spPr>
            <a:xfrm>
              <a:off x="10874830" y="2734989"/>
              <a:ext cx="2840628" cy="1569660"/>
            </a:xfrm>
            <a:prstGeom prst="rect">
              <a:avLst/>
            </a:prstGeom>
            <a:solidFill>
              <a:srgbClr val="1E64C8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bg1"/>
                  </a:solidFill>
                </a:rPr>
                <a:t>Geography</a:t>
              </a:r>
            </a:p>
            <a:p>
              <a:r>
                <a:rPr lang="en-US" sz="3200">
                  <a:solidFill>
                    <a:schemeClr val="bg1"/>
                  </a:solidFill>
                </a:rPr>
                <a:t>WE12</a:t>
              </a:r>
            </a:p>
            <a:p>
              <a:r>
                <a:rPr lang="en-US" sz="3200">
                  <a:solidFill>
                    <a:schemeClr val="bg1"/>
                  </a:solidFill>
                </a:rPr>
                <a:t>120 members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DC9A51A-1461-3B9C-8997-4428B4F7636C}"/>
                </a:ext>
              </a:extLst>
            </p:cNvPr>
            <p:cNvSpPr txBox="1"/>
            <p:nvPr/>
          </p:nvSpPr>
          <p:spPr>
            <a:xfrm>
              <a:off x="5796643" y="5561827"/>
              <a:ext cx="2866914" cy="1569660"/>
            </a:xfrm>
            <a:prstGeom prst="rect">
              <a:avLst/>
            </a:prstGeom>
            <a:solidFill>
              <a:srgbClr val="1E64C8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bg1"/>
                  </a:solidFill>
                </a:rPr>
                <a:t>Physics</a:t>
              </a:r>
            </a:p>
            <a:p>
              <a:r>
                <a:rPr lang="en-US" sz="3200">
                  <a:solidFill>
                    <a:schemeClr val="bg1"/>
                  </a:solidFill>
                </a:rPr>
                <a:t>WE04-05</a:t>
              </a:r>
            </a:p>
            <a:p>
              <a:r>
                <a:rPr lang="en-US" sz="3200">
                  <a:solidFill>
                    <a:schemeClr val="bg1"/>
                  </a:solidFill>
                </a:rPr>
                <a:t>258 members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032F7DB-21B9-EC90-E7BE-3DFA2D71F073}"/>
                </a:ext>
              </a:extLst>
            </p:cNvPr>
            <p:cNvSpPr txBox="1"/>
            <p:nvPr/>
          </p:nvSpPr>
          <p:spPr>
            <a:xfrm>
              <a:off x="9088040" y="5530114"/>
              <a:ext cx="2688557" cy="1569660"/>
            </a:xfrm>
            <a:prstGeom prst="rect">
              <a:avLst/>
            </a:prstGeom>
            <a:solidFill>
              <a:srgbClr val="1E64C8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chemeClr val="bg1"/>
                  </a:solidFill>
                </a:rPr>
                <a:t>Chemistry</a:t>
              </a:r>
            </a:p>
            <a:p>
              <a:r>
                <a:rPr lang="en-US" sz="3200">
                  <a:solidFill>
                    <a:schemeClr val="bg1"/>
                  </a:solidFill>
                </a:rPr>
                <a:t>WE06-07</a:t>
              </a:r>
            </a:p>
            <a:p>
              <a:r>
                <a:rPr lang="en-US" sz="3200">
                  <a:solidFill>
                    <a:schemeClr val="bg1"/>
                  </a:solidFill>
                </a:rPr>
                <a:t>360 members</a:t>
              </a:r>
            </a:p>
          </p:txBody>
        </p:sp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FE2BA8E1-B5F4-67F3-D7FF-652C201DB699}"/>
                </a:ext>
              </a:extLst>
            </p:cNvPr>
            <p:cNvGrpSpPr/>
            <p:nvPr/>
          </p:nvGrpSpPr>
          <p:grpSpPr>
            <a:xfrm>
              <a:off x="2282004" y="4727220"/>
              <a:ext cx="3131995" cy="3600000"/>
              <a:chOff x="12083309" y="3729000"/>
              <a:chExt cx="3131995" cy="3600000"/>
            </a:xfrm>
            <a:solidFill>
              <a:srgbClr val="1E64C8"/>
            </a:solidFill>
          </p:grpSpPr>
          <p:sp>
            <p:nvSpPr>
              <p:cNvPr id="20" name="Hexagon 9">
                <a:extLst>
                  <a:ext uri="{FF2B5EF4-FFF2-40B4-BE49-F238E27FC236}">
                    <a16:creationId xmlns:a16="http://schemas.microsoft.com/office/drawing/2014/main" id="{3445E24C-628E-400A-D163-A510B7346F1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11849307" y="3963002"/>
                <a:ext cx="3600000" cy="3131995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  <a:ln>
                <a:solidFill>
                  <a:srgbClr val="1E64C8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nl-BE"/>
              </a:p>
            </p:txBody>
          </p:sp>
          <p:sp>
            <p:nvSpPr>
              <p:cNvPr id="21" name="TextBox 10">
                <a:extLst>
                  <a:ext uri="{FF2B5EF4-FFF2-40B4-BE49-F238E27FC236}">
                    <a16:creationId xmlns:a16="http://schemas.microsoft.com/office/drawing/2014/main" id="{9C8481C8-A483-BD13-72C5-97E3E25BB5E1}"/>
                  </a:ext>
                </a:extLst>
              </p:cNvPr>
              <p:cNvSpPr txBox="1"/>
              <p:nvPr/>
            </p:nvSpPr>
            <p:spPr>
              <a:xfrm>
                <a:off x="12303279" y="4413188"/>
                <a:ext cx="2692055" cy="2246769"/>
              </a:xfrm>
              <a:prstGeom prst="rect">
                <a:avLst/>
              </a:prstGeom>
              <a:grpFill/>
              <a:ln>
                <a:solidFill>
                  <a:srgbClr val="1E64C8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</a:rPr>
                  <a:t>Mathematics, Computer Science</a:t>
                </a:r>
              </a:p>
              <a:p>
                <a:r>
                  <a:rPr lang="en-US" sz="2800">
                    <a:solidFill>
                      <a:schemeClr val="bg1"/>
                    </a:solidFill>
                  </a:rPr>
                  <a:t>WE01-02-16</a:t>
                </a:r>
              </a:p>
              <a:p>
                <a:r>
                  <a:rPr lang="en-US" sz="2800">
                    <a:solidFill>
                      <a:schemeClr val="bg1"/>
                    </a:solidFill>
                  </a:rPr>
                  <a:t>139 members</a:t>
                </a:r>
              </a:p>
            </p:txBody>
          </p:sp>
        </p:grpSp>
        <p:sp>
          <p:nvSpPr>
            <p:cNvPr id="11" name="Hexagon 7">
              <a:extLst>
                <a:ext uri="{FF2B5EF4-FFF2-40B4-BE49-F238E27FC236}">
                  <a16:creationId xmlns:a16="http://schemas.microsoft.com/office/drawing/2014/main" id="{6750D30E-52DE-232B-088D-535269422BE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992096" y="2037430"/>
              <a:ext cx="3600000" cy="313199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1E64C8"/>
            </a:solidFill>
            <a:ln>
              <a:solidFill>
                <a:srgbClr val="1E64C8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2" name="TextBox 16">
              <a:extLst>
                <a:ext uri="{FF2B5EF4-FFF2-40B4-BE49-F238E27FC236}">
                  <a16:creationId xmlns:a16="http://schemas.microsoft.com/office/drawing/2014/main" id="{E681A809-0161-355A-5CFC-D9BCB16CE5A3}"/>
                </a:ext>
              </a:extLst>
            </p:cNvPr>
            <p:cNvSpPr txBox="1"/>
            <p:nvPr/>
          </p:nvSpPr>
          <p:spPr>
            <a:xfrm>
              <a:off x="7537934" y="2746656"/>
              <a:ext cx="2688557" cy="1569660"/>
            </a:xfrm>
            <a:prstGeom prst="rect">
              <a:avLst/>
            </a:prstGeom>
            <a:solidFill>
              <a:srgbClr val="1E64C8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chemeClr val="bg1"/>
                  </a:solidFill>
                </a:rPr>
                <a:t>Geology</a:t>
              </a:r>
            </a:p>
            <a:p>
              <a:r>
                <a:rPr lang="en-US" sz="3200">
                  <a:solidFill>
                    <a:schemeClr val="bg1"/>
                  </a:solidFill>
                </a:rPr>
                <a:t>WE13</a:t>
              </a:r>
            </a:p>
            <a:p>
              <a:r>
                <a:rPr lang="en-US" sz="3200">
                  <a:solidFill>
                    <a:schemeClr val="bg1"/>
                  </a:solidFill>
                </a:rPr>
                <a:t>100 members</a:t>
              </a:r>
            </a:p>
          </p:txBody>
        </p:sp>
        <p:sp>
          <p:nvSpPr>
            <p:cNvPr id="13" name="Hexagon 7">
              <a:extLst>
                <a:ext uri="{FF2B5EF4-FFF2-40B4-BE49-F238E27FC236}">
                  <a16:creationId xmlns:a16="http://schemas.microsoft.com/office/drawing/2014/main" id="{604DA0E6-9190-702F-8FC6-AEFDCE9A32A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678913" y="2005717"/>
              <a:ext cx="3600000" cy="313199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1E64C8"/>
            </a:solidFill>
            <a:ln>
              <a:solidFill>
                <a:srgbClr val="1E64C8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51843A75-4C59-208C-1A1B-ABA742CF1031}"/>
                </a:ext>
              </a:extLst>
            </p:cNvPr>
            <p:cNvSpPr txBox="1"/>
            <p:nvPr/>
          </p:nvSpPr>
          <p:spPr>
            <a:xfrm>
              <a:off x="4057037" y="2498114"/>
              <a:ext cx="2846346" cy="2062103"/>
            </a:xfrm>
            <a:prstGeom prst="rect">
              <a:avLst/>
            </a:prstGeom>
            <a:solidFill>
              <a:srgbClr val="1E64C8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bg1"/>
                  </a:solidFill>
                </a:rPr>
                <a:t>Biochemistry &amp; -technology</a:t>
              </a:r>
            </a:p>
            <a:p>
              <a:r>
                <a:rPr lang="en-US" sz="3200">
                  <a:solidFill>
                    <a:schemeClr val="bg1"/>
                  </a:solidFill>
                </a:rPr>
                <a:t>WE09-10-14</a:t>
              </a:r>
            </a:p>
            <a:p>
              <a:r>
                <a:rPr lang="en-US" sz="3200">
                  <a:solidFill>
                    <a:schemeClr val="bg1"/>
                  </a:solidFill>
                </a:rPr>
                <a:t>846 members</a:t>
              </a:r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E79B35E1-8002-2E72-1426-3E8B53EF7B5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978333" y="5013532"/>
              <a:ext cx="3600000" cy="313199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1E64C8"/>
            </a:solidFill>
            <a:ln>
              <a:solidFill>
                <a:srgbClr val="1E64C8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6" name="TextBox 18">
              <a:extLst>
                <a:ext uri="{FF2B5EF4-FFF2-40B4-BE49-F238E27FC236}">
                  <a16:creationId xmlns:a16="http://schemas.microsoft.com/office/drawing/2014/main" id="{1CFEDF81-4C70-086F-B5B9-E8066A72F3C2}"/>
                </a:ext>
              </a:extLst>
            </p:cNvPr>
            <p:cNvSpPr txBox="1"/>
            <p:nvPr/>
          </p:nvSpPr>
          <p:spPr>
            <a:xfrm>
              <a:off x="12439390" y="5530114"/>
              <a:ext cx="2677886" cy="1569660"/>
            </a:xfrm>
            <a:prstGeom prst="rect">
              <a:avLst/>
            </a:prstGeom>
            <a:solidFill>
              <a:srgbClr val="1E64C8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bg1"/>
                  </a:solidFill>
                </a:rPr>
                <a:t>Biology</a:t>
              </a:r>
            </a:p>
            <a:p>
              <a:r>
                <a:rPr lang="en-US" sz="3200">
                  <a:solidFill>
                    <a:schemeClr val="bg1"/>
                  </a:solidFill>
                </a:rPr>
                <a:t>WE11</a:t>
              </a:r>
            </a:p>
            <a:p>
              <a:r>
                <a:rPr lang="en-US" sz="3200">
                  <a:solidFill>
                    <a:schemeClr val="bg1"/>
                  </a:solidFill>
                </a:rPr>
                <a:t>324 members</a:t>
              </a:r>
            </a:p>
          </p:txBody>
        </p:sp>
        <p:grpSp>
          <p:nvGrpSpPr>
            <p:cNvPr id="17" name="Group 4">
              <a:extLst>
                <a:ext uri="{FF2B5EF4-FFF2-40B4-BE49-F238E27FC236}">
                  <a16:creationId xmlns:a16="http://schemas.microsoft.com/office/drawing/2014/main" id="{4FF989E6-DFB5-6425-22C6-3FCFCFA3E9A8}"/>
                </a:ext>
              </a:extLst>
            </p:cNvPr>
            <p:cNvGrpSpPr/>
            <p:nvPr/>
          </p:nvGrpSpPr>
          <p:grpSpPr>
            <a:xfrm>
              <a:off x="859408" y="1942279"/>
              <a:ext cx="2909386" cy="3322295"/>
              <a:chOff x="12993897" y="3728999"/>
              <a:chExt cx="2221408" cy="2553347"/>
            </a:xfrm>
            <a:solidFill>
              <a:srgbClr val="FFD200"/>
            </a:solidFill>
          </p:grpSpPr>
          <p:sp>
            <p:nvSpPr>
              <p:cNvPr id="18" name="Hexagon 5">
                <a:extLst>
                  <a:ext uri="{FF2B5EF4-FFF2-40B4-BE49-F238E27FC236}">
                    <a16:creationId xmlns:a16="http://schemas.microsoft.com/office/drawing/2014/main" id="{54D7E45E-23BA-5240-EF43-D5C2940C705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12827927" y="3894969"/>
                <a:ext cx="2553347" cy="2221408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nl-BE"/>
              </a:p>
            </p:txBody>
          </p:sp>
          <p:sp>
            <p:nvSpPr>
              <p:cNvPr id="19" name="TextBox 6">
                <a:extLst>
                  <a:ext uri="{FF2B5EF4-FFF2-40B4-BE49-F238E27FC236}">
                    <a16:creationId xmlns:a16="http://schemas.microsoft.com/office/drawing/2014/main" id="{402A1AAD-03ED-1DA4-715A-AA857D14844F}"/>
                  </a:ext>
                </a:extLst>
              </p:cNvPr>
              <p:cNvSpPr txBox="1"/>
              <p:nvPr/>
            </p:nvSpPr>
            <p:spPr>
              <a:xfrm>
                <a:off x="13615773" y="4737720"/>
                <a:ext cx="1093569" cy="76944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4400">
                    <a:solidFill>
                      <a:schemeClr val="bg1"/>
                    </a:solidFill>
                  </a:rPr>
                  <a:t>WE</a:t>
                </a:r>
              </a:p>
            </p:txBody>
          </p:sp>
        </p:grpSp>
      </p:grpSp>
      <p:pic>
        <p:nvPicPr>
          <p:cNvPr id="22" name="Afbeelding 4">
            <a:extLst>
              <a:ext uri="{FF2B5EF4-FFF2-40B4-BE49-F238E27FC236}">
                <a16:creationId xmlns:a16="http://schemas.microsoft.com/office/drawing/2014/main" id="{EC766A48-6139-6688-7DE4-0860E7E2F6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924414"/>
            <a:ext cx="2285999" cy="1829186"/>
          </a:xfrm>
          <a:prstGeom prst="rect">
            <a:avLst/>
          </a:prstGeom>
        </p:spPr>
      </p:pic>
      <p:pic>
        <p:nvPicPr>
          <p:cNvPr id="23" name="Afbeelding 8">
            <a:extLst>
              <a:ext uri="{FF2B5EF4-FFF2-40B4-BE49-F238E27FC236}">
                <a16:creationId xmlns:a16="http://schemas.microsoft.com/office/drawing/2014/main" id="{BE581149-F984-FDB8-1B50-B9494FE6B5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4235" y="102444"/>
            <a:ext cx="6928338" cy="268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59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B31DB3D-5A6C-4832-BAF3-3F4FE645E1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924414"/>
            <a:ext cx="2285999" cy="18291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E95105-CD4D-A836-13F7-B8E812E239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41" y="1303281"/>
            <a:ext cx="3244050" cy="3282353"/>
          </a:xfrm>
          <a:prstGeom prst="rect">
            <a:avLst/>
          </a:prstGeom>
        </p:spPr>
      </p:pic>
      <p:pic>
        <p:nvPicPr>
          <p:cNvPr id="12" name="Picture 11" descr="A close-up of a field of plants&#10;&#10;Description automatically generated">
            <a:extLst>
              <a:ext uri="{FF2B5EF4-FFF2-40B4-BE49-F238E27FC236}">
                <a16:creationId xmlns:a16="http://schemas.microsoft.com/office/drawing/2014/main" id="{76F4B24E-592C-A2E9-610D-2EBD4EC65E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0896" y="1178144"/>
            <a:ext cx="5301883" cy="3753788"/>
          </a:xfrm>
          <a:prstGeom prst="rect">
            <a:avLst/>
          </a:prstGeom>
        </p:spPr>
      </p:pic>
      <p:pic>
        <p:nvPicPr>
          <p:cNvPr id="14" name="Picture 13" descr="A person standing in front of a screen&#10;&#10;Description automatically generated">
            <a:extLst>
              <a:ext uri="{FF2B5EF4-FFF2-40B4-BE49-F238E27FC236}">
                <a16:creationId xmlns:a16="http://schemas.microsoft.com/office/drawing/2014/main" id="{67FAF964-A6A0-6B9C-F38D-8AB22AA38C3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7020" y="4138017"/>
            <a:ext cx="5740263" cy="3028877"/>
          </a:xfrm>
          <a:prstGeom prst="rect">
            <a:avLst/>
          </a:prstGeom>
        </p:spPr>
      </p:pic>
      <p:pic>
        <p:nvPicPr>
          <p:cNvPr id="16" name="Picture 15" descr="A person and person standing in a field of wheat&#10;&#10;Description automatically generated">
            <a:extLst>
              <a:ext uri="{FF2B5EF4-FFF2-40B4-BE49-F238E27FC236}">
                <a16:creationId xmlns:a16="http://schemas.microsoft.com/office/drawing/2014/main" id="{89266F02-18F6-240A-6595-E93C1C5A415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2779" y="0"/>
            <a:ext cx="5753197" cy="4101145"/>
          </a:xfrm>
          <a:prstGeom prst="rect">
            <a:avLst/>
          </a:prstGeom>
        </p:spPr>
      </p:pic>
      <p:pic>
        <p:nvPicPr>
          <p:cNvPr id="30" name="Picture 29" descr="A person walking with cows&#10;&#10;Description automatically generated">
            <a:extLst>
              <a:ext uri="{FF2B5EF4-FFF2-40B4-BE49-F238E27FC236}">
                <a16:creationId xmlns:a16="http://schemas.microsoft.com/office/drawing/2014/main" id="{52C3AC29-F731-7DD7-281E-7FEEA0BECFB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41" y="4542872"/>
            <a:ext cx="6576593" cy="2790930"/>
          </a:xfrm>
          <a:prstGeom prst="rect">
            <a:avLst/>
          </a:prstGeom>
        </p:spPr>
      </p:pic>
      <p:pic>
        <p:nvPicPr>
          <p:cNvPr id="34" name="Picture 33" descr="A group of boys playing with water&#10;&#10;Description automatically generated">
            <a:extLst>
              <a:ext uri="{FF2B5EF4-FFF2-40B4-BE49-F238E27FC236}">
                <a16:creationId xmlns:a16="http://schemas.microsoft.com/office/drawing/2014/main" id="{625E275E-A9B8-28C9-9BE6-443221B10AB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2337" y="6680582"/>
            <a:ext cx="4739573" cy="2996843"/>
          </a:xfrm>
          <a:prstGeom prst="rect">
            <a:avLst/>
          </a:prstGeom>
        </p:spPr>
      </p:pic>
      <p:pic>
        <p:nvPicPr>
          <p:cNvPr id="36" name="Picture 35" descr="A close-up of a pink and purple bacteria&#10;&#10;Description automatically generated">
            <a:extLst>
              <a:ext uri="{FF2B5EF4-FFF2-40B4-BE49-F238E27FC236}">
                <a16:creationId xmlns:a16="http://schemas.microsoft.com/office/drawing/2014/main" id="{7DDB7E8A-1F73-AEEC-BB00-3520A847866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6238" y="-36872"/>
            <a:ext cx="4342435" cy="2333360"/>
          </a:xfrm>
          <a:prstGeom prst="rect">
            <a:avLst/>
          </a:prstGeom>
        </p:spPr>
      </p:pic>
      <p:pic>
        <p:nvPicPr>
          <p:cNvPr id="38" name="Picture 37" descr="A large building with blue domes&#10;&#10;Description automatically generated">
            <a:extLst>
              <a:ext uri="{FF2B5EF4-FFF2-40B4-BE49-F238E27FC236}">
                <a16:creationId xmlns:a16="http://schemas.microsoft.com/office/drawing/2014/main" id="{F05E0B12-B0E9-5481-A3E1-00D7EB581E4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3834" y="7061018"/>
            <a:ext cx="5294839" cy="2692582"/>
          </a:xfrm>
          <a:prstGeom prst="rect">
            <a:avLst/>
          </a:prstGeom>
        </p:spPr>
      </p:pic>
      <p:pic>
        <p:nvPicPr>
          <p:cNvPr id="40" name="Picture 39" descr="A screenshot of a web page&#10;&#10;Description automatically generated">
            <a:extLst>
              <a:ext uri="{FF2B5EF4-FFF2-40B4-BE49-F238E27FC236}">
                <a16:creationId xmlns:a16="http://schemas.microsoft.com/office/drawing/2014/main" id="{EC972CB5-7F07-358F-35F1-C89E4A1C732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952" y="7500722"/>
            <a:ext cx="3231321" cy="2176703"/>
          </a:xfrm>
          <a:prstGeom prst="rect">
            <a:avLst/>
          </a:prstGeom>
        </p:spPr>
      </p:pic>
      <p:pic>
        <p:nvPicPr>
          <p:cNvPr id="42" name="Picture 41" descr="A logo with text on it&#10;&#10;Description automatically generated">
            <a:extLst>
              <a:ext uri="{FF2B5EF4-FFF2-40B4-BE49-F238E27FC236}">
                <a16:creationId xmlns:a16="http://schemas.microsoft.com/office/drawing/2014/main" id="{FE7C3CEE-048D-143E-704F-3DD08835F5A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2665" y="2320114"/>
            <a:ext cx="3116010" cy="2790930"/>
          </a:xfrm>
          <a:prstGeom prst="rect">
            <a:avLst/>
          </a:prstGeom>
        </p:spPr>
      </p:pic>
      <p:pic>
        <p:nvPicPr>
          <p:cNvPr id="43" name="Afbeelding 8">
            <a:extLst>
              <a:ext uri="{FF2B5EF4-FFF2-40B4-BE49-F238E27FC236}">
                <a16:creationId xmlns:a16="http://schemas.microsoft.com/office/drawing/2014/main" id="{8145838F-402C-BA6D-3EC8-BC4F1F08A96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79"/>
            <a:ext cx="3219450" cy="135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27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5DC9E-7912-E91F-B6C8-10B1ABC0C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4</a:t>
            </a:fld>
            <a:endParaRPr lang="nl-BE" noProof="0"/>
          </a:p>
        </p:txBody>
      </p:sp>
      <p:pic>
        <p:nvPicPr>
          <p:cNvPr id="5" name="Picture 4" descr="A group of people in a greenhouse&#10;&#10;Description automatically generated">
            <a:extLst>
              <a:ext uri="{FF2B5EF4-FFF2-40B4-BE49-F238E27FC236}">
                <a16:creationId xmlns:a16="http://schemas.microsoft.com/office/drawing/2014/main" id="{60F273DB-A1E1-2951-0B5B-EC92C4C508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640" y="1371600"/>
            <a:ext cx="7772400" cy="5829300"/>
          </a:xfrm>
          <a:prstGeom prst="rect">
            <a:avLst/>
          </a:prstGeom>
        </p:spPr>
      </p:pic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4811EECA-0EB1-180D-73A1-26E754C053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523" y="5943600"/>
            <a:ext cx="4742714" cy="3159234"/>
          </a:xfrm>
          <a:prstGeom prst="rect">
            <a:avLst/>
          </a:prstGeom>
        </p:spPr>
      </p:pic>
      <p:pic>
        <p:nvPicPr>
          <p:cNvPr id="7" name="Picture 6" descr="A person in a green coat&#10;&#10;Description automatically generated">
            <a:extLst>
              <a:ext uri="{FF2B5EF4-FFF2-40B4-BE49-F238E27FC236}">
                <a16:creationId xmlns:a16="http://schemas.microsoft.com/office/drawing/2014/main" id="{F5D2D9B7-1615-1D60-6294-715A0E574E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7943" y="3640015"/>
            <a:ext cx="6537813" cy="4358542"/>
          </a:xfrm>
          <a:prstGeom prst="rect">
            <a:avLst/>
          </a:prstGeom>
        </p:spPr>
      </p:pic>
      <p:pic>
        <p:nvPicPr>
          <p:cNvPr id="8" name="Picture 7" descr="A collage of portraits of people&#10;&#10;Description automatically generated">
            <a:extLst>
              <a:ext uri="{FF2B5EF4-FFF2-40B4-BE49-F238E27FC236}">
                <a16:creationId xmlns:a16="http://schemas.microsoft.com/office/drawing/2014/main" id="{896DD178-020A-28D8-E2E8-3901F395706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3592" y="711199"/>
            <a:ext cx="4413598" cy="247161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31EB0DA-4F4F-2FE9-6500-82362403C48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79"/>
            <a:ext cx="3219450" cy="135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41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B426150-BD52-49B2-BAEE-5DDDE34B791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6416338" y="8948738"/>
            <a:ext cx="922337" cy="519112"/>
          </a:xfrm>
        </p:spPr>
        <p:txBody>
          <a:bodyPr/>
          <a:lstStyle/>
          <a:p>
            <a:fld id="{7AE184E0-0BD4-4705-A12B-9B71DDE63301}" type="slidenum">
              <a:rPr lang="nl-BE" noProof="0" smtClean="0"/>
              <a:pPr/>
              <a:t>5</a:t>
            </a:fld>
            <a:endParaRPr lang="nl-BE" noProof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73AC9EA-A43A-4AFC-AFB9-3852CD3D56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924414"/>
            <a:ext cx="2285999" cy="182918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8B32B05-FFC4-406E-A7AB-21FB5DA0EF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924414"/>
            <a:ext cx="2285999" cy="182918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317BAFA-5FCC-4BBF-BCF6-A851D5738F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79"/>
            <a:ext cx="3219450" cy="13508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1E1CA2-BA56-5B2F-414E-A2B8B0B413C3}"/>
              </a:ext>
            </a:extLst>
          </p:cNvPr>
          <p:cNvSpPr txBox="1"/>
          <p:nvPr/>
        </p:nvSpPr>
        <p:spPr>
          <a:xfrm>
            <a:off x="1072661" y="1600201"/>
            <a:ext cx="1603716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3600" dirty="0">
                <a:solidFill>
                  <a:schemeClr val="bg1"/>
                </a:solidFill>
              </a:rPr>
              <a:t>Dean: </a:t>
            </a:r>
            <a:r>
              <a:rPr lang="nl-BE" sz="36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isabel.vandriessche@ugent.be</a:t>
            </a:r>
            <a:r>
              <a:rPr lang="nl-BE" sz="3600" dirty="0">
                <a:solidFill>
                  <a:schemeClr val="bg1"/>
                </a:solidFill>
              </a:rPr>
              <a:t> </a:t>
            </a:r>
          </a:p>
          <a:p>
            <a:pPr marL="85725" indent="0">
              <a:buNone/>
            </a:pPr>
            <a:r>
              <a:rPr lang="nl-BE" sz="36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Hatim.elsghiar@ugent.be</a:t>
            </a:r>
            <a:r>
              <a:rPr lang="nl-BE" sz="3600" dirty="0">
                <a:solidFill>
                  <a:schemeClr val="bg1"/>
                </a:solidFill>
              </a:rPr>
              <a:t>; </a:t>
            </a:r>
            <a:r>
              <a:rPr lang="nl-BE" sz="36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decanaat.we@ugent.be</a:t>
            </a:r>
            <a:endParaRPr lang="nl-BE" sz="3600" dirty="0">
              <a:solidFill>
                <a:schemeClr val="bg1"/>
              </a:solidFill>
            </a:endParaRPr>
          </a:p>
          <a:p>
            <a:endParaRPr lang="nl-BE" sz="3600" dirty="0">
              <a:solidFill>
                <a:schemeClr val="bg1"/>
              </a:solidFill>
            </a:endParaRPr>
          </a:p>
          <a:p>
            <a:r>
              <a:rPr lang="nl-BE" sz="3600" dirty="0">
                <a:solidFill>
                  <a:schemeClr val="bg1"/>
                </a:solidFill>
              </a:rPr>
              <a:t>Director of Studies: </a:t>
            </a:r>
            <a:r>
              <a:rPr lang="nl-BE" sz="36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dominique.adriaens@ugent.be</a:t>
            </a:r>
            <a:endParaRPr lang="nl-BE" sz="3600" dirty="0">
              <a:solidFill>
                <a:schemeClr val="bg1"/>
              </a:solidFill>
            </a:endParaRPr>
          </a:p>
          <a:p>
            <a:pPr marL="85725" indent="0">
              <a:buNone/>
            </a:pPr>
            <a:r>
              <a:rPr lang="nl-BE" sz="3600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Charlotte.devolder@ugent.be</a:t>
            </a:r>
            <a:endParaRPr lang="nl-BE" sz="3600" dirty="0">
              <a:solidFill>
                <a:schemeClr val="bg1"/>
              </a:solidFill>
            </a:endParaRPr>
          </a:p>
          <a:p>
            <a:endParaRPr lang="nl-BE" sz="3600" dirty="0">
              <a:solidFill>
                <a:schemeClr val="bg1"/>
              </a:solidFill>
            </a:endParaRPr>
          </a:p>
          <a:p>
            <a:r>
              <a:rPr lang="nl-BE" sz="3600" dirty="0">
                <a:solidFill>
                  <a:schemeClr val="bg1"/>
                </a:solidFill>
              </a:rPr>
              <a:t>Director of research: </a:t>
            </a:r>
            <a:r>
              <a:rPr lang="nl-BE" sz="3600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veerle.cnudde@ugent.be</a:t>
            </a:r>
            <a:endParaRPr lang="nl-BE" sz="3600" dirty="0">
              <a:solidFill>
                <a:schemeClr val="bg1"/>
              </a:solidFill>
            </a:endParaRPr>
          </a:p>
          <a:p>
            <a:pPr marL="85725" indent="0">
              <a:buNone/>
            </a:pPr>
            <a:r>
              <a:rPr lang="nl-BE" sz="3600" dirty="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Roman.roobroeck@ugent.be</a:t>
            </a:r>
            <a:endParaRPr lang="nl-BE" sz="3600" dirty="0">
              <a:solidFill>
                <a:schemeClr val="bg1"/>
              </a:solidFill>
            </a:endParaRPr>
          </a:p>
          <a:p>
            <a:endParaRPr lang="nl-BE" sz="3600" dirty="0">
              <a:solidFill>
                <a:schemeClr val="bg1"/>
              </a:solidFill>
            </a:endParaRPr>
          </a:p>
          <a:p>
            <a:r>
              <a:rPr lang="nl-BE" sz="3600" dirty="0">
                <a:solidFill>
                  <a:schemeClr val="bg1"/>
                </a:solidFill>
              </a:rPr>
              <a:t>International Office: Anja Sandrap &amp; Regine Coolen </a:t>
            </a:r>
            <a:r>
              <a:rPr lang="nl-BE" sz="3600" dirty="0">
                <a:solidFill>
                  <a:schemeClr val="bg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international.sci@ugent.be</a:t>
            </a:r>
            <a:r>
              <a:rPr lang="nl-BE" sz="36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399034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Universiteit Gent">
      <a:dk1>
        <a:sysClr val="windowText" lastClr="000000"/>
      </a:dk1>
      <a:lt1>
        <a:sysClr val="window" lastClr="FFFFFF"/>
      </a:lt1>
      <a:dk2>
        <a:srgbClr val="1E64C8"/>
      </a:dk2>
      <a:lt2>
        <a:srgbClr val="FFD200"/>
      </a:lt2>
      <a:accent1>
        <a:srgbClr val="1E64C8"/>
      </a:accent1>
      <a:accent2>
        <a:srgbClr val="FFD2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headEnd type="triangle"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-NL-RE_1_0_13.potx" id="{83763654-4981-4AE1-9C7E-E9CF57832CF8}" vid="{657DF5A0-F59A-4964-95F3-A3AC5F5095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320669EAD4A44A82DAA4C02427BAFC" ma:contentTypeVersion="18" ma:contentTypeDescription="Een nieuw document maken." ma:contentTypeScope="" ma:versionID="0b12802c8957aa6d122a83e8879d8002">
  <xsd:schema xmlns:xsd="http://www.w3.org/2001/XMLSchema" xmlns:xs="http://www.w3.org/2001/XMLSchema" xmlns:p="http://schemas.microsoft.com/office/2006/metadata/properties" xmlns:ns2="cc0fb888-21b0-4161-8141-05b5f7c4dc15" xmlns:ns3="6794acea-0f11-4baa-b22b-b84cc5714b48" targetNamespace="http://schemas.microsoft.com/office/2006/metadata/properties" ma:root="true" ma:fieldsID="4520f7de69acf0c9f8cb9c0e684753bc" ns2:_="" ns3:_="">
    <xsd:import namespace="cc0fb888-21b0-4161-8141-05b5f7c4dc15"/>
    <xsd:import namespace="6794acea-0f11-4baa-b22b-b84cc5714b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0fb888-21b0-4161-8141-05b5f7c4d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3b9bb814-139f-4039-9463-697760f06a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94acea-0f11-4baa-b22b-b84cc5714b48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97c4dc3-7800-437c-8672-70e42bff69b0}" ma:internalName="TaxCatchAll" ma:showField="CatchAllData" ma:web="6794acea-0f11-4baa-b22b-b84cc5714b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794acea-0f11-4baa-b22b-b84cc5714b48" xsi:nil="true"/>
    <lcf76f155ced4ddcb4097134ff3c332f xmlns="cc0fb888-21b0-4161-8141-05b5f7c4dc1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63DA454-27AA-4809-96BB-EEEB00F9A2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0fb888-21b0-4161-8141-05b5f7c4dc15"/>
    <ds:schemaRef ds:uri="6794acea-0f11-4baa-b22b-b84cc5714b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0D622A-95E5-4988-B553-50D5D3A04A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8A8DD9-6229-4F67-8B49-F2F19C78EC73}">
  <ds:schemaRefs>
    <ds:schemaRef ds:uri="http://schemas.microsoft.com/office/2006/documentManagement/types"/>
    <ds:schemaRef ds:uri="http://www.w3.org/XML/1998/namespace"/>
    <ds:schemaRef ds:uri="6794acea-0f11-4baa-b22b-b84cc5714b48"/>
    <ds:schemaRef ds:uri="http://purl.org/dc/dcmitype/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cc0fb888-21b0-4161-8141-05b5f7c4dc15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Powerpoint_UGent_NL_WE</Template>
  <TotalTime>1610</TotalTime>
  <Words>117</Words>
  <Application>Microsoft Macintosh PowerPoint</Application>
  <PresentationFormat>Aangepast</PresentationFormat>
  <Paragraphs>35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8" baseType="lpstr">
      <vt:lpstr>Arial</vt:lpstr>
      <vt:lpstr>Calibri</vt:lpstr>
      <vt:lpstr>Kantoorthema</vt:lpstr>
      <vt:lpstr>FACULTY OF SCIENCES                                  </vt:lpstr>
      <vt:lpstr>PowerPoint-presentatie</vt:lpstr>
      <vt:lpstr>PowerPoint-presentatie</vt:lpstr>
      <vt:lpstr>PowerPoint-presentatie</vt:lpstr>
      <vt:lpstr>PowerPoint-presentatie</vt:lpstr>
    </vt:vector>
  </TitlesOfParts>
  <Company>UGent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Veronique De Bruyne</dc:creator>
  <cp:lastModifiedBy>Jacques Eichperger</cp:lastModifiedBy>
  <cp:revision>26</cp:revision>
  <dcterms:created xsi:type="dcterms:W3CDTF">2018-05-30T11:31:02Z</dcterms:created>
  <dcterms:modified xsi:type="dcterms:W3CDTF">2024-05-07T14:31:04Z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d to">
    <vt:lpwstr>Ghent University</vt:lpwstr>
  </property>
  <property fmtid="{D5CDD505-2E9C-101B-9397-08002B2CF9AE}" pid="3" name="Version">
    <vt:lpwstr>1.0</vt:lpwstr>
  </property>
  <property fmtid="{D5CDD505-2E9C-101B-9397-08002B2CF9AE}" pid="4" name="Date">
    <vt:filetime>2016-09-20T22:00:00Z</vt:filetime>
  </property>
  <property fmtid="{D5CDD505-2E9C-101B-9397-08002B2CF9AE}" pid="5" name="Build">
    <vt:lpwstr>13</vt:lpwstr>
  </property>
  <property fmtid="{D5CDD505-2E9C-101B-9397-08002B2CF9AE}" pid="6" name="Cmt 1">
    <vt:lpwstr>create</vt:lpwstr>
  </property>
  <property fmtid="{D5CDD505-2E9C-101B-9397-08002B2CF9AE}" pid="7" name="Cmt 2">
    <vt:lpwstr>1st draft</vt:lpwstr>
  </property>
  <property fmtid="{D5CDD505-2E9C-101B-9397-08002B2CF9AE}" pid="8" name="Cmt 3">
    <vt:lpwstr>Corporate splitt off</vt:lpwstr>
  </property>
  <property fmtid="{D5CDD505-2E9C-101B-9397-08002B2CF9AE}" pid="9" name="Cmt 4">
    <vt:lpwstr>2nd draft</vt:lpwstr>
  </property>
  <property fmtid="{D5CDD505-2E9C-101B-9397-08002B2CF9AE}" pid="10" name="Cmt 4A">
    <vt:lpwstr>copy of UK version translated to NL</vt:lpwstr>
  </property>
  <property fmtid="{D5CDD505-2E9C-101B-9397-08002B2CF9AE}" pid="11" name="Cmt 5">
    <vt:lpwstr>set text box and shape defaults</vt:lpwstr>
  </property>
  <property fmtid="{D5CDD505-2E9C-101B-9397-08002B2CF9AE}" pid="12" name="Cmt 6">
    <vt:lpwstr>closing slide acc. to letter</vt:lpwstr>
  </property>
  <property fmtid="{D5CDD505-2E9C-101B-9397-08002B2CF9AE}" pid="13" name="Cmt 7">
    <vt:lpwstr>logo opening slide sharpened</vt:lpwstr>
  </property>
  <property fmtid="{D5CDD505-2E9C-101B-9397-08002B2CF9AE}" pid="14" name="Cmt 8">
    <vt:lpwstr>split variable and fixed data in contact data; lang to NL-BE</vt:lpwstr>
  </property>
  <property fmtid="{D5CDD505-2E9C-101B-9397-08002B2CF9AE}" pid="15" name="Cmt 9">
    <vt:lpwstr>comments 19-9-2016</vt:lpwstr>
  </property>
  <property fmtid="{D5CDD505-2E9C-101B-9397-08002B2CF9AE}" pid="16" name="Cmt 10">
    <vt:lpwstr>social media redesigned</vt:lpwstr>
  </property>
  <property fmtid="{D5CDD505-2E9C-101B-9397-08002B2CF9AE}" pid="17" name="Cmt 11">
    <vt:lpwstr>Title Slide renamed to TitleSlide</vt:lpwstr>
  </property>
  <property fmtid="{D5CDD505-2E9C-101B-9397-08002B2CF9AE}" pid="18" name="Cmt 12">
    <vt:lpwstr>Title and text size</vt:lpwstr>
  </property>
  <property fmtid="{D5CDD505-2E9C-101B-9397-08002B2CF9AE}" pid="19" name="Cmt 13">
    <vt:lpwstr>socmed pictos &gt; normal view</vt:lpwstr>
  </property>
  <property fmtid="{D5CDD505-2E9C-101B-9397-08002B2CF9AE}" pid="20" name="ContentTypeId">
    <vt:lpwstr>0x010100B5320669EAD4A44A82DAA4C02427BAFC</vt:lpwstr>
  </property>
  <property fmtid="{D5CDD505-2E9C-101B-9397-08002B2CF9AE}" pid="21" name="MediaServiceImageTags">
    <vt:lpwstr/>
  </property>
</Properties>
</file>