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81" r:id="rId2"/>
    <p:sldId id="282" r:id="rId3"/>
    <p:sldId id="283" r:id="rId4"/>
    <p:sldId id="284" r:id="rId5"/>
    <p:sldId id="285" r:id="rId6"/>
    <p:sldId id="286" r:id="rId7"/>
    <p:sldId id="287" r:id="rId8"/>
    <p:sldId id="288" r:id="rId9"/>
    <p:sldId id="279" r:id="rId10"/>
    <p:sldId id="275" r:id="rId11"/>
    <p:sldId id="278" r:id="rId12"/>
    <p:sldId id="256" r:id="rId13"/>
    <p:sldId id="257" r:id="rId14"/>
    <p:sldId id="258" r:id="rId15"/>
    <p:sldId id="270" r:id="rId16"/>
    <p:sldId id="260" r:id="rId17"/>
    <p:sldId id="261" r:id="rId18"/>
    <p:sldId id="262" r:id="rId19"/>
    <p:sldId id="263" r:id="rId20"/>
    <p:sldId id="273" r:id="rId21"/>
    <p:sldId id="274" r:id="rId22"/>
    <p:sldId id="264" r:id="rId23"/>
    <p:sldId id="265" r:id="rId24"/>
    <p:sldId id="266" r:id="rId25"/>
    <p:sldId id="267" r:id="rId26"/>
    <p:sldId id="269" r:id="rId27"/>
    <p:sldId id="268" r:id="rId28"/>
    <p:sldId id="271" r:id="rId29"/>
    <p:sldId id="272" r:id="rId3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680"/>
  </p:normalViewPr>
  <p:slideViewPr>
    <p:cSldViewPr snapToGrid="0">
      <p:cViewPr varScale="1">
        <p:scale>
          <a:sx n="108" d="100"/>
          <a:sy n="108" d="100"/>
        </p:scale>
        <p:origin x="7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414B3-1933-48BD-A795-6225BB8609B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63F6BE9-B217-482E-85D1-91E0A86F3F3D}">
      <dgm:prSet/>
      <dgm:spPr/>
      <dgm:t>
        <a:bodyPr/>
        <a:lstStyle/>
        <a:p>
          <a:r>
            <a:rPr lang="nl-BE" dirty="0"/>
            <a:t>Deelname aan District Grant train de trainers: 2.000 euro</a:t>
          </a:r>
          <a:endParaRPr lang="en-US" dirty="0"/>
        </a:p>
      </dgm:t>
    </dgm:pt>
    <dgm:pt modelId="{F6215C4B-459F-480C-8CF0-C5188507B739}" type="parTrans" cxnId="{59433580-9372-4A4F-80D7-F10347A88FFB}">
      <dgm:prSet/>
      <dgm:spPr/>
      <dgm:t>
        <a:bodyPr/>
        <a:lstStyle/>
        <a:p>
          <a:endParaRPr lang="en-US"/>
        </a:p>
      </dgm:t>
    </dgm:pt>
    <dgm:pt modelId="{BDA0C118-A926-4059-A555-861F778389D7}" type="sibTrans" cxnId="{59433580-9372-4A4F-80D7-F10347A88FFB}">
      <dgm:prSet/>
      <dgm:spPr/>
      <dgm:t>
        <a:bodyPr/>
        <a:lstStyle/>
        <a:p>
          <a:endParaRPr lang="en-US"/>
        </a:p>
      </dgm:t>
    </dgm:pt>
    <dgm:pt modelId="{3F03533B-B219-4405-BC6E-04B7E45F42BF}">
      <dgm:prSet/>
      <dgm:spPr/>
      <dgm:t>
        <a:bodyPr/>
        <a:lstStyle/>
        <a:p>
          <a:r>
            <a:rPr lang="nl-BE" dirty="0"/>
            <a:t>Deelname aan Global Grants Afrika en India: 2.500 euro</a:t>
          </a:r>
          <a:endParaRPr lang="en-US" dirty="0"/>
        </a:p>
      </dgm:t>
    </dgm:pt>
    <dgm:pt modelId="{6CB86874-4234-4096-A653-7D4A3A055414}" type="parTrans" cxnId="{96999DD0-54EE-4D77-BBD3-EB18F3B441B1}">
      <dgm:prSet/>
      <dgm:spPr/>
      <dgm:t>
        <a:bodyPr/>
        <a:lstStyle/>
        <a:p>
          <a:endParaRPr lang="en-US"/>
        </a:p>
      </dgm:t>
    </dgm:pt>
    <dgm:pt modelId="{3B70195D-6D72-48DF-82E3-099E05A0E742}" type="sibTrans" cxnId="{96999DD0-54EE-4D77-BBD3-EB18F3B441B1}">
      <dgm:prSet/>
      <dgm:spPr/>
      <dgm:t>
        <a:bodyPr/>
        <a:lstStyle/>
        <a:p>
          <a:endParaRPr lang="en-US"/>
        </a:p>
      </dgm:t>
    </dgm:pt>
    <dgm:pt modelId="{8D705047-85DA-BC45-8E2B-3E6336F5797E}" type="pres">
      <dgm:prSet presAssocID="{321414B3-1933-48BD-A795-6225BB8609BD}" presName="diagram" presStyleCnt="0">
        <dgm:presLayoutVars>
          <dgm:dir/>
          <dgm:resizeHandles val="exact"/>
        </dgm:presLayoutVars>
      </dgm:prSet>
      <dgm:spPr/>
    </dgm:pt>
    <dgm:pt modelId="{BCA7476C-9FC5-1640-8B07-A5A67D2C62B9}" type="pres">
      <dgm:prSet presAssocID="{C63F6BE9-B217-482E-85D1-91E0A86F3F3D}" presName="node" presStyleLbl="node1" presStyleIdx="0" presStyleCnt="2">
        <dgm:presLayoutVars>
          <dgm:bulletEnabled val="1"/>
        </dgm:presLayoutVars>
      </dgm:prSet>
      <dgm:spPr/>
    </dgm:pt>
    <dgm:pt modelId="{18C7ABB9-D248-CF41-AD06-FE3EDCAF5097}" type="pres">
      <dgm:prSet presAssocID="{BDA0C118-A926-4059-A555-861F778389D7}" presName="sibTrans" presStyleCnt="0"/>
      <dgm:spPr/>
    </dgm:pt>
    <dgm:pt modelId="{EBEA9907-2B6E-5C41-A669-1354287D1800}" type="pres">
      <dgm:prSet presAssocID="{3F03533B-B219-4405-BC6E-04B7E45F42BF}" presName="node" presStyleLbl="node1" presStyleIdx="1" presStyleCnt="2">
        <dgm:presLayoutVars>
          <dgm:bulletEnabled val="1"/>
        </dgm:presLayoutVars>
      </dgm:prSet>
      <dgm:spPr/>
    </dgm:pt>
  </dgm:ptLst>
  <dgm:cxnLst>
    <dgm:cxn modelId="{D926DA01-7F9D-EA47-90C5-AE5F89EF68EF}" type="presOf" srcId="{3F03533B-B219-4405-BC6E-04B7E45F42BF}" destId="{EBEA9907-2B6E-5C41-A669-1354287D1800}" srcOrd="0" destOrd="0" presId="urn:microsoft.com/office/officeart/2005/8/layout/default"/>
    <dgm:cxn modelId="{59433580-9372-4A4F-80D7-F10347A88FFB}" srcId="{321414B3-1933-48BD-A795-6225BB8609BD}" destId="{C63F6BE9-B217-482E-85D1-91E0A86F3F3D}" srcOrd="0" destOrd="0" parTransId="{F6215C4B-459F-480C-8CF0-C5188507B739}" sibTransId="{BDA0C118-A926-4059-A555-861F778389D7}"/>
    <dgm:cxn modelId="{2F366F98-9856-1045-B846-ECAFA17FAA81}" type="presOf" srcId="{321414B3-1933-48BD-A795-6225BB8609BD}" destId="{8D705047-85DA-BC45-8E2B-3E6336F5797E}" srcOrd="0" destOrd="0" presId="urn:microsoft.com/office/officeart/2005/8/layout/default"/>
    <dgm:cxn modelId="{454C67AF-597A-A04B-AB6F-1E583A5459EA}" type="presOf" srcId="{C63F6BE9-B217-482E-85D1-91E0A86F3F3D}" destId="{BCA7476C-9FC5-1640-8B07-A5A67D2C62B9}" srcOrd="0" destOrd="0" presId="urn:microsoft.com/office/officeart/2005/8/layout/default"/>
    <dgm:cxn modelId="{96999DD0-54EE-4D77-BBD3-EB18F3B441B1}" srcId="{321414B3-1933-48BD-A795-6225BB8609BD}" destId="{3F03533B-B219-4405-BC6E-04B7E45F42BF}" srcOrd="1" destOrd="0" parTransId="{6CB86874-4234-4096-A653-7D4A3A055414}" sibTransId="{3B70195D-6D72-48DF-82E3-099E05A0E742}"/>
    <dgm:cxn modelId="{647663C2-8BCA-9446-8B5C-0EC68B7E5991}" type="presParOf" srcId="{8D705047-85DA-BC45-8E2B-3E6336F5797E}" destId="{BCA7476C-9FC5-1640-8B07-A5A67D2C62B9}" srcOrd="0" destOrd="0" presId="urn:microsoft.com/office/officeart/2005/8/layout/default"/>
    <dgm:cxn modelId="{09E4298C-1C1D-0944-BC5F-D3CF714B2C9A}" type="presParOf" srcId="{8D705047-85DA-BC45-8E2B-3E6336F5797E}" destId="{18C7ABB9-D248-CF41-AD06-FE3EDCAF5097}" srcOrd="1" destOrd="0" presId="urn:microsoft.com/office/officeart/2005/8/layout/default"/>
    <dgm:cxn modelId="{F7658280-2A91-7640-8D13-85F65F76B287}" type="presParOf" srcId="{8D705047-85DA-BC45-8E2B-3E6336F5797E}" destId="{EBEA9907-2B6E-5C41-A669-1354287D1800}"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7476C-9FC5-1640-8B07-A5A67D2C62B9}">
      <dsp:nvSpPr>
        <dsp:cNvPr id="0" name=""/>
        <dsp:cNvSpPr/>
      </dsp:nvSpPr>
      <dsp:spPr>
        <a:xfrm>
          <a:off x="763481" y="1398"/>
          <a:ext cx="3313937" cy="19883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nl-BE" sz="3100" kern="1200" dirty="0"/>
            <a:t>Deelname aan District Grant train de trainers: 2.000 euro</a:t>
          </a:r>
          <a:endParaRPr lang="en-US" sz="3100" kern="1200" dirty="0"/>
        </a:p>
      </dsp:txBody>
      <dsp:txXfrm>
        <a:off x="763481" y="1398"/>
        <a:ext cx="3313937" cy="1988362"/>
      </dsp:txXfrm>
    </dsp:sp>
    <dsp:sp modelId="{EBEA9907-2B6E-5C41-A669-1354287D1800}">
      <dsp:nvSpPr>
        <dsp:cNvPr id="0" name=""/>
        <dsp:cNvSpPr/>
      </dsp:nvSpPr>
      <dsp:spPr>
        <a:xfrm>
          <a:off x="763481" y="2321154"/>
          <a:ext cx="3313937" cy="198836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nl-BE" sz="3100" kern="1200" dirty="0"/>
            <a:t>Deelname aan Global Grants Afrika en India: 2.500 euro</a:t>
          </a:r>
          <a:endParaRPr lang="en-US" sz="3100" kern="1200" dirty="0"/>
        </a:p>
      </dsp:txBody>
      <dsp:txXfrm>
        <a:off x="763481" y="2321154"/>
        <a:ext cx="3313937" cy="198836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75C8A-8A3D-1C45-B051-5886A79324EC}" type="datetimeFigureOut">
              <a:rPr lang="nl-BE" smtClean="0"/>
              <a:t>26/02/2024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DA20C-4CDD-7F48-A442-E9CAA4C8E0EA}" type="slidenum">
              <a:rPr lang="nl-BE" smtClean="0"/>
              <a:t>‹nr.›</a:t>
            </a:fld>
            <a:endParaRPr lang="nl-BE"/>
          </a:p>
        </p:txBody>
      </p:sp>
    </p:spTree>
    <p:extLst>
      <p:ext uri="{BB962C8B-B14F-4D97-AF65-F5344CB8AC3E}">
        <p14:creationId xmlns:p14="http://schemas.microsoft.com/office/powerpoint/2010/main" val="180278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D47340EE-B842-414C-B77C-07979122C249}" type="slidenum">
              <a:rPr lang="nl-BE" smtClean="0"/>
              <a:t>3</a:t>
            </a:fld>
            <a:endParaRPr lang="nl-BE"/>
          </a:p>
        </p:txBody>
      </p:sp>
    </p:spTree>
    <p:extLst>
      <p:ext uri="{BB962C8B-B14F-4D97-AF65-F5344CB8AC3E}">
        <p14:creationId xmlns:p14="http://schemas.microsoft.com/office/powerpoint/2010/main" val="122851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D47340EE-B842-414C-B77C-07979122C249}" type="slidenum">
              <a:rPr lang="nl-BE" smtClean="0"/>
              <a:t>4</a:t>
            </a:fld>
            <a:endParaRPr lang="nl-BE"/>
          </a:p>
        </p:txBody>
      </p:sp>
    </p:spTree>
    <p:extLst>
      <p:ext uri="{BB962C8B-B14F-4D97-AF65-F5344CB8AC3E}">
        <p14:creationId xmlns:p14="http://schemas.microsoft.com/office/powerpoint/2010/main" val="2741517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D47340EE-B842-414C-B77C-07979122C249}" type="slidenum">
              <a:rPr lang="nl-BE" smtClean="0"/>
              <a:t>9</a:t>
            </a:fld>
            <a:endParaRPr lang="nl-BE"/>
          </a:p>
        </p:txBody>
      </p:sp>
    </p:spTree>
    <p:extLst>
      <p:ext uri="{BB962C8B-B14F-4D97-AF65-F5344CB8AC3E}">
        <p14:creationId xmlns:p14="http://schemas.microsoft.com/office/powerpoint/2010/main" val="2231095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562CD-3AD0-047F-6594-DDF70BEDD23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8C5F588C-4691-788A-BCD5-67ED894DBF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D264A6F0-D944-AEA2-74D1-78E49B2AF137}"/>
              </a:ext>
            </a:extLst>
          </p:cNvPr>
          <p:cNvSpPr>
            <a:spLocks noGrp="1"/>
          </p:cNvSpPr>
          <p:nvPr>
            <p:ph type="dt" sz="half" idx="10"/>
          </p:nvPr>
        </p:nvSpPr>
        <p:spPr/>
        <p:txBody>
          <a:bodyPr/>
          <a:lstStyle/>
          <a:p>
            <a:fld id="{B56E246E-8404-234A-B6CF-BA12B590949E}" type="datetimeFigureOut">
              <a:rPr lang="nl-BE" smtClean="0"/>
              <a:t>26/02/2024</a:t>
            </a:fld>
            <a:endParaRPr lang="nl-BE"/>
          </a:p>
        </p:txBody>
      </p:sp>
      <p:sp>
        <p:nvSpPr>
          <p:cNvPr id="5" name="Tijdelijke aanduiding voor voettekst 4">
            <a:extLst>
              <a:ext uri="{FF2B5EF4-FFF2-40B4-BE49-F238E27FC236}">
                <a16:creationId xmlns:a16="http://schemas.microsoft.com/office/drawing/2014/main" id="{B5E46302-FAA0-55C4-5A73-64E9A12DE48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D18465C-6041-FC24-76E4-C12327198BE4}"/>
              </a:ext>
            </a:extLst>
          </p:cNvPr>
          <p:cNvSpPr>
            <a:spLocks noGrp="1"/>
          </p:cNvSpPr>
          <p:nvPr>
            <p:ph type="sldNum" sz="quarter" idx="12"/>
          </p:nvPr>
        </p:nvSpPr>
        <p:spPr/>
        <p:txBody>
          <a:bodyPr/>
          <a:lstStyle/>
          <a:p>
            <a:fld id="{9628E857-8DB0-F044-BD1B-6D1140667125}" type="slidenum">
              <a:rPr lang="nl-BE" smtClean="0"/>
              <a:t>‹nr.›</a:t>
            </a:fld>
            <a:endParaRPr lang="nl-BE"/>
          </a:p>
        </p:txBody>
      </p:sp>
    </p:spTree>
    <p:extLst>
      <p:ext uri="{BB962C8B-B14F-4D97-AF65-F5344CB8AC3E}">
        <p14:creationId xmlns:p14="http://schemas.microsoft.com/office/powerpoint/2010/main" val="215660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EBF70-4581-B7B8-4CC7-EBB1D15EFE81}"/>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56F77AC4-C430-D991-8CFF-F46B6BDB3B2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D8B2A7E-D78C-E891-8978-D4B7C0B751BC}"/>
              </a:ext>
            </a:extLst>
          </p:cNvPr>
          <p:cNvSpPr>
            <a:spLocks noGrp="1"/>
          </p:cNvSpPr>
          <p:nvPr>
            <p:ph type="dt" sz="half" idx="10"/>
          </p:nvPr>
        </p:nvSpPr>
        <p:spPr/>
        <p:txBody>
          <a:bodyPr/>
          <a:lstStyle/>
          <a:p>
            <a:fld id="{B56E246E-8404-234A-B6CF-BA12B590949E}" type="datetimeFigureOut">
              <a:rPr lang="nl-BE" smtClean="0"/>
              <a:t>26/02/2024</a:t>
            </a:fld>
            <a:endParaRPr lang="nl-BE"/>
          </a:p>
        </p:txBody>
      </p:sp>
      <p:sp>
        <p:nvSpPr>
          <p:cNvPr id="5" name="Tijdelijke aanduiding voor voettekst 4">
            <a:extLst>
              <a:ext uri="{FF2B5EF4-FFF2-40B4-BE49-F238E27FC236}">
                <a16:creationId xmlns:a16="http://schemas.microsoft.com/office/drawing/2014/main" id="{45E8FE56-96FC-40BD-8E1E-22F59797A8B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890BEA4-36AD-A80B-1F71-AE67F13024E6}"/>
              </a:ext>
            </a:extLst>
          </p:cNvPr>
          <p:cNvSpPr>
            <a:spLocks noGrp="1"/>
          </p:cNvSpPr>
          <p:nvPr>
            <p:ph type="sldNum" sz="quarter" idx="12"/>
          </p:nvPr>
        </p:nvSpPr>
        <p:spPr/>
        <p:txBody>
          <a:bodyPr/>
          <a:lstStyle/>
          <a:p>
            <a:fld id="{9628E857-8DB0-F044-BD1B-6D1140667125}" type="slidenum">
              <a:rPr lang="nl-BE" smtClean="0"/>
              <a:t>‹nr.›</a:t>
            </a:fld>
            <a:endParaRPr lang="nl-BE"/>
          </a:p>
        </p:txBody>
      </p:sp>
    </p:spTree>
    <p:extLst>
      <p:ext uri="{BB962C8B-B14F-4D97-AF65-F5344CB8AC3E}">
        <p14:creationId xmlns:p14="http://schemas.microsoft.com/office/powerpoint/2010/main" val="342241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3D96D51-0754-FEBE-7E76-B79192FD2DAA}"/>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F9C741C-9FF9-E981-6419-43C1F3F79C9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D771FE5-4857-C6A5-6AC8-C1E9A95C6BD2}"/>
              </a:ext>
            </a:extLst>
          </p:cNvPr>
          <p:cNvSpPr>
            <a:spLocks noGrp="1"/>
          </p:cNvSpPr>
          <p:nvPr>
            <p:ph type="dt" sz="half" idx="10"/>
          </p:nvPr>
        </p:nvSpPr>
        <p:spPr/>
        <p:txBody>
          <a:bodyPr/>
          <a:lstStyle/>
          <a:p>
            <a:fld id="{B56E246E-8404-234A-B6CF-BA12B590949E}" type="datetimeFigureOut">
              <a:rPr lang="nl-BE" smtClean="0"/>
              <a:t>26/02/2024</a:t>
            </a:fld>
            <a:endParaRPr lang="nl-BE"/>
          </a:p>
        </p:txBody>
      </p:sp>
      <p:sp>
        <p:nvSpPr>
          <p:cNvPr id="5" name="Tijdelijke aanduiding voor voettekst 4">
            <a:extLst>
              <a:ext uri="{FF2B5EF4-FFF2-40B4-BE49-F238E27FC236}">
                <a16:creationId xmlns:a16="http://schemas.microsoft.com/office/drawing/2014/main" id="{9F11436B-5CFC-EE30-E1D8-7A922754E98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918AD01-0631-350E-5719-09DCDBA3D993}"/>
              </a:ext>
            </a:extLst>
          </p:cNvPr>
          <p:cNvSpPr>
            <a:spLocks noGrp="1"/>
          </p:cNvSpPr>
          <p:nvPr>
            <p:ph type="sldNum" sz="quarter" idx="12"/>
          </p:nvPr>
        </p:nvSpPr>
        <p:spPr/>
        <p:txBody>
          <a:bodyPr/>
          <a:lstStyle/>
          <a:p>
            <a:fld id="{9628E857-8DB0-F044-BD1B-6D1140667125}" type="slidenum">
              <a:rPr lang="nl-BE" smtClean="0"/>
              <a:t>‹nr.›</a:t>
            </a:fld>
            <a:endParaRPr lang="nl-BE"/>
          </a:p>
        </p:txBody>
      </p:sp>
    </p:spTree>
    <p:extLst>
      <p:ext uri="{BB962C8B-B14F-4D97-AF65-F5344CB8AC3E}">
        <p14:creationId xmlns:p14="http://schemas.microsoft.com/office/powerpoint/2010/main" val="230240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5" name="Date Placeholder 4"/>
          <p:cNvSpPr>
            <a:spLocks noGrp="1"/>
          </p:cNvSpPr>
          <p:nvPr>
            <p:ph type="dt" sz="half" idx="10"/>
          </p:nvPr>
        </p:nvSpPr>
        <p:spPr/>
        <p:txBody>
          <a:bodyPr/>
          <a:lstStyle/>
          <a:p>
            <a:fld id="{7E23A4D8-AB7F-4524-919C-35408963C49A}" type="datetimeFigureOut">
              <a:rPr lang="nl-BE" smtClean="0"/>
              <a:t>26/02/2024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AF511655-FDD4-42AE-81E4-6AAC53A96609}" type="slidenum">
              <a:rPr lang="nl-BE" smtClean="0"/>
              <a:t>‹nr.›</a:t>
            </a:fld>
            <a:endParaRPr lang="nl-BE"/>
          </a:p>
        </p:txBody>
      </p:sp>
      <p:sp>
        <p:nvSpPr>
          <p:cNvPr id="9" name="Content Placeholder 8"/>
          <p:cNvSpPr>
            <a:spLocks noGrp="1"/>
          </p:cNvSpPr>
          <p:nvPr>
            <p:ph sz="quarter" idx="13"/>
          </p:nvPr>
        </p:nvSpPr>
        <p:spPr>
          <a:xfrm>
            <a:off x="902207" y="2679192"/>
            <a:ext cx="5096256" cy="3447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332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FFB5D-228D-B2E9-1A09-52623C73845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32CE2C2-9D41-FB93-99EF-B6BF0364E17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B55E15F-8697-8EEE-CA4A-3714474C6716}"/>
              </a:ext>
            </a:extLst>
          </p:cNvPr>
          <p:cNvSpPr>
            <a:spLocks noGrp="1"/>
          </p:cNvSpPr>
          <p:nvPr>
            <p:ph type="dt" sz="half" idx="10"/>
          </p:nvPr>
        </p:nvSpPr>
        <p:spPr/>
        <p:txBody>
          <a:bodyPr/>
          <a:lstStyle/>
          <a:p>
            <a:fld id="{B56E246E-8404-234A-B6CF-BA12B590949E}" type="datetimeFigureOut">
              <a:rPr lang="nl-BE" smtClean="0"/>
              <a:t>26/02/2024</a:t>
            </a:fld>
            <a:endParaRPr lang="nl-BE"/>
          </a:p>
        </p:txBody>
      </p:sp>
      <p:sp>
        <p:nvSpPr>
          <p:cNvPr id="5" name="Tijdelijke aanduiding voor voettekst 4">
            <a:extLst>
              <a:ext uri="{FF2B5EF4-FFF2-40B4-BE49-F238E27FC236}">
                <a16:creationId xmlns:a16="http://schemas.microsoft.com/office/drawing/2014/main" id="{45A2B654-6FA6-79E1-FCB8-8B393583E66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4664CFA-0A44-4510-A0EE-297C82DCC07B}"/>
              </a:ext>
            </a:extLst>
          </p:cNvPr>
          <p:cNvSpPr>
            <a:spLocks noGrp="1"/>
          </p:cNvSpPr>
          <p:nvPr>
            <p:ph type="sldNum" sz="quarter" idx="12"/>
          </p:nvPr>
        </p:nvSpPr>
        <p:spPr/>
        <p:txBody>
          <a:bodyPr/>
          <a:lstStyle/>
          <a:p>
            <a:fld id="{9628E857-8DB0-F044-BD1B-6D1140667125}" type="slidenum">
              <a:rPr lang="nl-BE" smtClean="0"/>
              <a:t>‹nr.›</a:t>
            </a:fld>
            <a:endParaRPr lang="nl-BE"/>
          </a:p>
        </p:txBody>
      </p:sp>
    </p:spTree>
    <p:extLst>
      <p:ext uri="{BB962C8B-B14F-4D97-AF65-F5344CB8AC3E}">
        <p14:creationId xmlns:p14="http://schemas.microsoft.com/office/powerpoint/2010/main" val="1616044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8012C-CB9A-79B8-53BB-0695B5C0872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189E653-BC59-F8F0-0AD1-613E6ED3E5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EB59ADB-0AAB-D1DB-5324-F4E4ECF1933E}"/>
              </a:ext>
            </a:extLst>
          </p:cNvPr>
          <p:cNvSpPr>
            <a:spLocks noGrp="1"/>
          </p:cNvSpPr>
          <p:nvPr>
            <p:ph type="dt" sz="half" idx="10"/>
          </p:nvPr>
        </p:nvSpPr>
        <p:spPr/>
        <p:txBody>
          <a:bodyPr/>
          <a:lstStyle/>
          <a:p>
            <a:fld id="{B56E246E-8404-234A-B6CF-BA12B590949E}" type="datetimeFigureOut">
              <a:rPr lang="nl-BE" smtClean="0"/>
              <a:t>26/02/2024</a:t>
            </a:fld>
            <a:endParaRPr lang="nl-BE"/>
          </a:p>
        </p:txBody>
      </p:sp>
      <p:sp>
        <p:nvSpPr>
          <p:cNvPr id="5" name="Tijdelijke aanduiding voor voettekst 4">
            <a:extLst>
              <a:ext uri="{FF2B5EF4-FFF2-40B4-BE49-F238E27FC236}">
                <a16:creationId xmlns:a16="http://schemas.microsoft.com/office/drawing/2014/main" id="{E1EFB423-E24B-20AB-DA13-AD2EE2E5307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D9A29BA-5092-4170-870B-205983C00993}"/>
              </a:ext>
            </a:extLst>
          </p:cNvPr>
          <p:cNvSpPr>
            <a:spLocks noGrp="1"/>
          </p:cNvSpPr>
          <p:nvPr>
            <p:ph type="sldNum" sz="quarter" idx="12"/>
          </p:nvPr>
        </p:nvSpPr>
        <p:spPr/>
        <p:txBody>
          <a:bodyPr/>
          <a:lstStyle/>
          <a:p>
            <a:fld id="{9628E857-8DB0-F044-BD1B-6D1140667125}" type="slidenum">
              <a:rPr lang="nl-BE" smtClean="0"/>
              <a:t>‹nr.›</a:t>
            </a:fld>
            <a:endParaRPr lang="nl-BE"/>
          </a:p>
        </p:txBody>
      </p:sp>
    </p:spTree>
    <p:extLst>
      <p:ext uri="{BB962C8B-B14F-4D97-AF65-F5344CB8AC3E}">
        <p14:creationId xmlns:p14="http://schemas.microsoft.com/office/powerpoint/2010/main" val="1412864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68886-F650-54AB-B1CD-FF2B16F4DDB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1F9AC0F-9B5C-7A72-7168-BCFED61B49E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430849D8-7153-07DC-6A65-412BB372E25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75F3A17-360B-E1BC-87BC-ACFF4FF06194}"/>
              </a:ext>
            </a:extLst>
          </p:cNvPr>
          <p:cNvSpPr>
            <a:spLocks noGrp="1"/>
          </p:cNvSpPr>
          <p:nvPr>
            <p:ph type="dt" sz="half" idx="10"/>
          </p:nvPr>
        </p:nvSpPr>
        <p:spPr/>
        <p:txBody>
          <a:bodyPr/>
          <a:lstStyle/>
          <a:p>
            <a:fld id="{B56E246E-8404-234A-B6CF-BA12B590949E}" type="datetimeFigureOut">
              <a:rPr lang="nl-BE" smtClean="0"/>
              <a:t>26/02/2024</a:t>
            </a:fld>
            <a:endParaRPr lang="nl-BE"/>
          </a:p>
        </p:txBody>
      </p:sp>
      <p:sp>
        <p:nvSpPr>
          <p:cNvPr id="6" name="Tijdelijke aanduiding voor voettekst 5">
            <a:extLst>
              <a:ext uri="{FF2B5EF4-FFF2-40B4-BE49-F238E27FC236}">
                <a16:creationId xmlns:a16="http://schemas.microsoft.com/office/drawing/2014/main" id="{1687A53F-4470-1A13-71D8-396CFD0E54F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921BE8C-4DE0-F22D-D1EF-E9B70214B109}"/>
              </a:ext>
            </a:extLst>
          </p:cNvPr>
          <p:cNvSpPr>
            <a:spLocks noGrp="1"/>
          </p:cNvSpPr>
          <p:nvPr>
            <p:ph type="sldNum" sz="quarter" idx="12"/>
          </p:nvPr>
        </p:nvSpPr>
        <p:spPr/>
        <p:txBody>
          <a:bodyPr/>
          <a:lstStyle/>
          <a:p>
            <a:fld id="{9628E857-8DB0-F044-BD1B-6D1140667125}" type="slidenum">
              <a:rPr lang="nl-BE" smtClean="0"/>
              <a:t>‹nr.›</a:t>
            </a:fld>
            <a:endParaRPr lang="nl-BE"/>
          </a:p>
        </p:txBody>
      </p:sp>
    </p:spTree>
    <p:extLst>
      <p:ext uri="{BB962C8B-B14F-4D97-AF65-F5344CB8AC3E}">
        <p14:creationId xmlns:p14="http://schemas.microsoft.com/office/powerpoint/2010/main" val="4098865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56739-A46F-049A-D1AA-53EF002D14CA}"/>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61F0B7B-82A0-43B1-6FA1-6F4A80B3B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672FCA4-5307-7F68-016A-0461A3AC866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2277BAE4-4D10-D574-8D3D-1EE9CC6583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E82E2ED-95FB-AE8B-90E2-CF38B7095ED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EAD4F070-F26E-1F58-E365-1B978CFAF0C0}"/>
              </a:ext>
            </a:extLst>
          </p:cNvPr>
          <p:cNvSpPr>
            <a:spLocks noGrp="1"/>
          </p:cNvSpPr>
          <p:nvPr>
            <p:ph type="dt" sz="half" idx="10"/>
          </p:nvPr>
        </p:nvSpPr>
        <p:spPr/>
        <p:txBody>
          <a:bodyPr/>
          <a:lstStyle/>
          <a:p>
            <a:fld id="{B56E246E-8404-234A-B6CF-BA12B590949E}" type="datetimeFigureOut">
              <a:rPr lang="nl-BE" smtClean="0"/>
              <a:t>26/02/2024</a:t>
            </a:fld>
            <a:endParaRPr lang="nl-BE"/>
          </a:p>
        </p:txBody>
      </p:sp>
      <p:sp>
        <p:nvSpPr>
          <p:cNvPr id="8" name="Tijdelijke aanduiding voor voettekst 7">
            <a:extLst>
              <a:ext uri="{FF2B5EF4-FFF2-40B4-BE49-F238E27FC236}">
                <a16:creationId xmlns:a16="http://schemas.microsoft.com/office/drawing/2014/main" id="{8F7F5A2E-3DD4-16E5-B5ED-A003440BD7E2}"/>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4FC1EBFC-EC8E-DABE-E612-651CA6BD2C7D}"/>
              </a:ext>
            </a:extLst>
          </p:cNvPr>
          <p:cNvSpPr>
            <a:spLocks noGrp="1"/>
          </p:cNvSpPr>
          <p:nvPr>
            <p:ph type="sldNum" sz="quarter" idx="12"/>
          </p:nvPr>
        </p:nvSpPr>
        <p:spPr/>
        <p:txBody>
          <a:bodyPr/>
          <a:lstStyle/>
          <a:p>
            <a:fld id="{9628E857-8DB0-F044-BD1B-6D1140667125}" type="slidenum">
              <a:rPr lang="nl-BE" smtClean="0"/>
              <a:t>‹nr.›</a:t>
            </a:fld>
            <a:endParaRPr lang="nl-BE"/>
          </a:p>
        </p:txBody>
      </p:sp>
    </p:spTree>
    <p:extLst>
      <p:ext uri="{BB962C8B-B14F-4D97-AF65-F5344CB8AC3E}">
        <p14:creationId xmlns:p14="http://schemas.microsoft.com/office/powerpoint/2010/main" val="119506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064641-C56C-EC5B-D4B1-EFAD1612B45F}"/>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213E7C18-92E9-6CC4-2F0E-523613346BA7}"/>
              </a:ext>
            </a:extLst>
          </p:cNvPr>
          <p:cNvSpPr>
            <a:spLocks noGrp="1"/>
          </p:cNvSpPr>
          <p:nvPr>
            <p:ph type="dt" sz="half" idx="10"/>
          </p:nvPr>
        </p:nvSpPr>
        <p:spPr/>
        <p:txBody>
          <a:bodyPr/>
          <a:lstStyle/>
          <a:p>
            <a:fld id="{B56E246E-8404-234A-B6CF-BA12B590949E}" type="datetimeFigureOut">
              <a:rPr lang="nl-BE" smtClean="0"/>
              <a:t>26/02/2024</a:t>
            </a:fld>
            <a:endParaRPr lang="nl-BE"/>
          </a:p>
        </p:txBody>
      </p:sp>
      <p:sp>
        <p:nvSpPr>
          <p:cNvPr id="4" name="Tijdelijke aanduiding voor voettekst 3">
            <a:extLst>
              <a:ext uri="{FF2B5EF4-FFF2-40B4-BE49-F238E27FC236}">
                <a16:creationId xmlns:a16="http://schemas.microsoft.com/office/drawing/2014/main" id="{CCB30671-140A-6140-C9C3-3FCBD67C5528}"/>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9456A441-7443-856D-B4FD-FEBA33237B08}"/>
              </a:ext>
            </a:extLst>
          </p:cNvPr>
          <p:cNvSpPr>
            <a:spLocks noGrp="1"/>
          </p:cNvSpPr>
          <p:nvPr>
            <p:ph type="sldNum" sz="quarter" idx="12"/>
          </p:nvPr>
        </p:nvSpPr>
        <p:spPr/>
        <p:txBody>
          <a:bodyPr/>
          <a:lstStyle/>
          <a:p>
            <a:fld id="{9628E857-8DB0-F044-BD1B-6D1140667125}" type="slidenum">
              <a:rPr lang="nl-BE" smtClean="0"/>
              <a:t>‹nr.›</a:t>
            </a:fld>
            <a:endParaRPr lang="nl-BE"/>
          </a:p>
        </p:txBody>
      </p:sp>
    </p:spTree>
    <p:extLst>
      <p:ext uri="{BB962C8B-B14F-4D97-AF65-F5344CB8AC3E}">
        <p14:creationId xmlns:p14="http://schemas.microsoft.com/office/powerpoint/2010/main" val="157199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4589F38-D4DC-CF7C-7F78-CC040B068160}"/>
              </a:ext>
            </a:extLst>
          </p:cNvPr>
          <p:cNvSpPr>
            <a:spLocks noGrp="1"/>
          </p:cNvSpPr>
          <p:nvPr>
            <p:ph type="dt" sz="half" idx="10"/>
          </p:nvPr>
        </p:nvSpPr>
        <p:spPr/>
        <p:txBody>
          <a:bodyPr/>
          <a:lstStyle/>
          <a:p>
            <a:fld id="{B56E246E-8404-234A-B6CF-BA12B590949E}" type="datetimeFigureOut">
              <a:rPr lang="nl-BE" smtClean="0"/>
              <a:t>26/02/2024</a:t>
            </a:fld>
            <a:endParaRPr lang="nl-BE"/>
          </a:p>
        </p:txBody>
      </p:sp>
      <p:sp>
        <p:nvSpPr>
          <p:cNvPr id="3" name="Tijdelijke aanduiding voor voettekst 2">
            <a:extLst>
              <a:ext uri="{FF2B5EF4-FFF2-40B4-BE49-F238E27FC236}">
                <a16:creationId xmlns:a16="http://schemas.microsoft.com/office/drawing/2014/main" id="{542DDD1D-479A-F79A-4547-76F68F193A4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3C97D2A8-1BE3-99BB-39C3-0007E3F343CA}"/>
              </a:ext>
            </a:extLst>
          </p:cNvPr>
          <p:cNvSpPr>
            <a:spLocks noGrp="1"/>
          </p:cNvSpPr>
          <p:nvPr>
            <p:ph type="sldNum" sz="quarter" idx="12"/>
          </p:nvPr>
        </p:nvSpPr>
        <p:spPr/>
        <p:txBody>
          <a:bodyPr/>
          <a:lstStyle/>
          <a:p>
            <a:fld id="{9628E857-8DB0-F044-BD1B-6D1140667125}" type="slidenum">
              <a:rPr lang="nl-BE" smtClean="0"/>
              <a:t>‹nr.›</a:t>
            </a:fld>
            <a:endParaRPr lang="nl-BE"/>
          </a:p>
        </p:txBody>
      </p:sp>
    </p:spTree>
    <p:extLst>
      <p:ext uri="{BB962C8B-B14F-4D97-AF65-F5344CB8AC3E}">
        <p14:creationId xmlns:p14="http://schemas.microsoft.com/office/powerpoint/2010/main" val="122473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6E960-CD96-43F9-D0F3-839AB8AA361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24C251B-2A14-0EA8-0264-66357C4CA8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12BA1A49-BA82-4650-0C19-67EB2237F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C2842BC-5B87-64F5-3751-B783A1C57E1D}"/>
              </a:ext>
            </a:extLst>
          </p:cNvPr>
          <p:cNvSpPr>
            <a:spLocks noGrp="1"/>
          </p:cNvSpPr>
          <p:nvPr>
            <p:ph type="dt" sz="half" idx="10"/>
          </p:nvPr>
        </p:nvSpPr>
        <p:spPr/>
        <p:txBody>
          <a:bodyPr/>
          <a:lstStyle/>
          <a:p>
            <a:fld id="{B56E246E-8404-234A-B6CF-BA12B590949E}" type="datetimeFigureOut">
              <a:rPr lang="nl-BE" smtClean="0"/>
              <a:t>26/02/2024</a:t>
            </a:fld>
            <a:endParaRPr lang="nl-BE"/>
          </a:p>
        </p:txBody>
      </p:sp>
      <p:sp>
        <p:nvSpPr>
          <p:cNvPr id="6" name="Tijdelijke aanduiding voor voettekst 5">
            <a:extLst>
              <a:ext uri="{FF2B5EF4-FFF2-40B4-BE49-F238E27FC236}">
                <a16:creationId xmlns:a16="http://schemas.microsoft.com/office/drawing/2014/main" id="{CD3F8084-FB5B-038C-F986-B6F1DEDA399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8FEF62D-21A9-877E-CCEC-500DA28D831F}"/>
              </a:ext>
            </a:extLst>
          </p:cNvPr>
          <p:cNvSpPr>
            <a:spLocks noGrp="1"/>
          </p:cNvSpPr>
          <p:nvPr>
            <p:ph type="sldNum" sz="quarter" idx="12"/>
          </p:nvPr>
        </p:nvSpPr>
        <p:spPr/>
        <p:txBody>
          <a:bodyPr/>
          <a:lstStyle/>
          <a:p>
            <a:fld id="{9628E857-8DB0-F044-BD1B-6D1140667125}" type="slidenum">
              <a:rPr lang="nl-BE" smtClean="0"/>
              <a:t>‹nr.›</a:t>
            </a:fld>
            <a:endParaRPr lang="nl-BE"/>
          </a:p>
        </p:txBody>
      </p:sp>
    </p:spTree>
    <p:extLst>
      <p:ext uri="{BB962C8B-B14F-4D97-AF65-F5344CB8AC3E}">
        <p14:creationId xmlns:p14="http://schemas.microsoft.com/office/powerpoint/2010/main" val="1124315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9B0F2-EBB0-550E-98AC-35B33F4F3A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394C2B89-91B1-F192-E58A-60A71BD7D8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AC7E9160-6193-1FAC-9809-95DB9586C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4469C56-E8F4-5BA5-1E7C-7CD964B2F623}"/>
              </a:ext>
            </a:extLst>
          </p:cNvPr>
          <p:cNvSpPr>
            <a:spLocks noGrp="1"/>
          </p:cNvSpPr>
          <p:nvPr>
            <p:ph type="dt" sz="half" idx="10"/>
          </p:nvPr>
        </p:nvSpPr>
        <p:spPr/>
        <p:txBody>
          <a:bodyPr/>
          <a:lstStyle/>
          <a:p>
            <a:fld id="{B56E246E-8404-234A-B6CF-BA12B590949E}" type="datetimeFigureOut">
              <a:rPr lang="nl-BE" smtClean="0"/>
              <a:t>26/02/2024</a:t>
            </a:fld>
            <a:endParaRPr lang="nl-BE"/>
          </a:p>
        </p:txBody>
      </p:sp>
      <p:sp>
        <p:nvSpPr>
          <p:cNvPr id="6" name="Tijdelijke aanduiding voor voettekst 5">
            <a:extLst>
              <a:ext uri="{FF2B5EF4-FFF2-40B4-BE49-F238E27FC236}">
                <a16:creationId xmlns:a16="http://schemas.microsoft.com/office/drawing/2014/main" id="{B0387770-DAD6-8B5F-7824-5036501C03B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C91D0D1-543A-4B02-770E-F4DC6CAEC75B}"/>
              </a:ext>
            </a:extLst>
          </p:cNvPr>
          <p:cNvSpPr>
            <a:spLocks noGrp="1"/>
          </p:cNvSpPr>
          <p:nvPr>
            <p:ph type="sldNum" sz="quarter" idx="12"/>
          </p:nvPr>
        </p:nvSpPr>
        <p:spPr/>
        <p:txBody>
          <a:bodyPr/>
          <a:lstStyle/>
          <a:p>
            <a:fld id="{9628E857-8DB0-F044-BD1B-6D1140667125}" type="slidenum">
              <a:rPr lang="nl-BE" smtClean="0"/>
              <a:t>‹nr.›</a:t>
            </a:fld>
            <a:endParaRPr lang="nl-BE"/>
          </a:p>
        </p:txBody>
      </p:sp>
    </p:spTree>
    <p:extLst>
      <p:ext uri="{BB962C8B-B14F-4D97-AF65-F5344CB8AC3E}">
        <p14:creationId xmlns:p14="http://schemas.microsoft.com/office/powerpoint/2010/main" val="1645069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3FB2123-C998-BD05-E3FA-3B73798093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21B4075-964D-3699-16DE-D3FB616EB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A0103BF-3945-71D4-345A-DF7899CC28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E246E-8404-234A-B6CF-BA12B590949E}" type="datetimeFigureOut">
              <a:rPr lang="nl-BE" smtClean="0"/>
              <a:t>26/02/2024</a:t>
            </a:fld>
            <a:endParaRPr lang="nl-BE"/>
          </a:p>
        </p:txBody>
      </p:sp>
      <p:sp>
        <p:nvSpPr>
          <p:cNvPr id="5" name="Tijdelijke aanduiding voor voettekst 4">
            <a:extLst>
              <a:ext uri="{FF2B5EF4-FFF2-40B4-BE49-F238E27FC236}">
                <a16:creationId xmlns:a16="http://schemas.microsoft.com/office/drawing/2014/main" id="{55F460EC-D69E-A3DD-B42B-B3AF296C9B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2CD2BADF-068B-AA94-4622-1D014F15C1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8E857-8DB0-F044-BD1B-6D1140667125}" type="slidenum">
              <a:rPr lang="nl-BE" smtClean="0"/>
              <a:t>‹nr.›</a:t>
            </a:fld>
            <a:endParaRPr lang="nl-BE"/>
          </a:p>
        </p:txBody>
      </p:sp>
    </p:spTree>
    <p:extLst>
      <p:ext uri="{BB962C8B-B14F-4D97-AF65-F5344CB8AC3E}">
        <p14:creationId xmlns:p14="http://schemas.microsoft.com/office/powerpoint/2010/main" val="885544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O_ERAq00ZzI?si=KO8X7eOD9xR1A_j5https://youtu.be/O_ERAq00ZzI?si=KO8X7eOD9xR1A_j5"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j5HocdbMQRc?si=Sjegi8XSABg680Rx&amp;t=1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adrag.org/" TargetMode="External"/><Relationship Id="rId13" Type="http://schemas.openxmlformats.org/officeDocument/2006/relationships/hyperlink" Target="http://www.hewrag.org/" TargetMode="External"/><Relationship Id="rId18" Type="http://schemas.openxmlformats.org/officeDocument/2006/relationships/hyperlink" Target="http://rotary-ragmsa.org/" TargetMode="External"/><Relationship Id="rId26" Type="http://schemas.openxmlformats.org/officeDocument/2006/relationships/hyperlink" Target="http://www.ragced.org/" TargetMode="External"/><Relationship Id="rId3" Type="http://schemas.openxmlformats.org/officeDocument/2006/relationships/hyperlink" Target="http://www.ragfamsafe.org/" TargetMode="External"/><Relationship Id="rId21" Type="http://schemas.openxmlformats.org/officeDocument/2006/relationships/hyperlink" Target="http://www.wasrag.org/" TargetMode="External"/><Relationship Id="rId7" Type="http://schemas.openxmlformats.org/officeDocument/2006/relationships/hyperlink" Target="http://www.rag-ap.org/" TargetMode="External"/><Relationship Id="rId12" Type="http://schemas.openxmlformats.org/officeDocument/2006/relationships/hyperlink" Target="http://www.rfha.org/" TargetMode="External"/><Relationship Id="rId17" Type="http://schemas.openxmlformats.org/officeDocument/2006/relationships/hyperlink" Target="http://ragonmentalhealth.org/" TargetMode="External"/><Relationship Id="rId25" Type="http://schemas.openxmlformats.org/officeDocument/2006/relationships/hyperlink" Target="http://www.litrag.org/" TargetMode="External"/><Relationship Id="rId2" Type="http://schemas.openxmlformats.org/officeDocument/2006/relationships/notesSlide" Target="../notesSlides/notesSlide1.xml"/><Relationship Id="rId16" Type="http://schemas.openxmlformats.org/officeDocument/2006/relationships/hyperlink" Target="https://ram-global.org/" TargetMode="External"/><Relationship Id="rId20" Type="http://schemas.openxmlformats.org/officeDocument/2006/relationships/hyperlink" Target="https://www.ragmhh.org/" TargetMode="External"/><Relationship Id="rId29" Type="http://schemas.openxmlformats.org/officeDocument/2006/relationships/hyperlink" Target="https://www.esrag.org/" TargetMode="External"/><Relationship Id="rId1" Type="http://schemas.openxmlformats.org/officeDocument/2006/relationships/slideLayout" Target="../slideLayouts/slideLayout12.xml"/><Relationship Id="rId6" Type="http://schemas.openxmlformats.org/officeDocument/2006/relationships/hyperlink" Target="http://ragas.online/" TargetMode="External"/><Relationship Id="rId11" Type="http://schemas.openxmlformats.org/officeDocument/2006/relationships/hyperlink" Target="http://www.rag-diabetes.org/" TargetMode="External"/><Relationship Id="rId24" Type="http://schemas.openxmlformats.org/officeDocument/2006/relationships/hyperlink" Target="http://www.raghphc.org/" TargetMode="External"/><Relationship Id="rId5" Type="http://schemas.openxmlformats.org/officeDocument/2006/relationships/hyperlink" Target="https://www.ragforrefugees.org/" TargetMode="External"/><Relationship Id="rId15" Type="http://schemas.openxmlformats.org/officeDocument/2006/relationships/hyperlink" Target="https://ragforhepatitiseradication.com/" TargetMode="External"/><Relationship Id="rId23" Type="http://schemas.openxmlformats.org/officeDocument/2006/relationships/hyperlink" Target="https://rotaryrmch.org/" TargetMode="External"/><Relationship Id="rId28" Type="http://schemas.openxmlformats.org/officeDocument/2006/relationships/hyperlink" Target="http://www.rag4es.org/" TargetMode="External"/><Relationship Id="rId10" Type="http://schemas.openxmlformats.org/officeDocument/2006/relationships/hyperlink" Target="http://ourblooddrive.org/" TargetMode="External"/><Relationship Id="rId19" Type="http://schemas.openxmlformats.org/officeDocument/2006/relationships/hyperlink" Target="https://rotarypoliosurvivors.org/" TargetMode="External"/><Relationship Id="rId4" Type="http://schemas.openxmlformats.org/officeDocument/2006/relationships/hyperlink" Target="http://www.rotarianactiongroupforpeace.org/" TargetMode="External"/><Relationship Id="rId9" Type="http://schemas.openxmlformats.org/officeDocument/2006/relationships/hyperlink" Target="http://www.rag4bp.org/" TargetMode="External"/><Relationship Id="rId14" Type="http://schemas.openxmlformats.org/officeDocument/2006/relationships/hyperlink" Target="http://www.ifrahl.org/" TargetMode="External"/><Relationship Id="rId22" Type="http://schemas.openxmlformats.org/officeDocument/2006/relationships/hyperlink" Target="http://www.rag4clubfoot.org/" TargetMode="External"/><Relationship Id="rId27" Type="http://schemas.openxmlformats.org/officeDocument/2006/relationships/hyperlink" Target="http://www.dna-rag.com/" TargetMode="External"/><Relationship Id="rId30" Type="http://schemas.openxmlformats.org/officeDocument/2006/relationships/hyperlink" Target="http://foodplantsolutions.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un.org/ecosoc/en/home"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rag-ap.org/en" TargetMode="External"/><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FAE15-1428-ED96-E7AD-C44BCE0D4940}"/>
              </a:ext>
            </a:extLst>
          </p:cNvPr>
          <p:cNvSpPr>
            <a:spLocks noGrp="1"/>
          </p:cNvSpPr>
          <p:nvPr>
            <p:ph type="ctrTitle" idx="4294967295"/>
          </p:nvPr>
        </p:nvSpPr>
        <p:spPr>
          <a:xfrm>
            <a:off x="5015880" y="438810"/>
            <a:ext cx="5652120" cy="1609853"/>
          </a:xfrm>
        </p:spPr>
        <p:txBody>
          <a:bodyPr>
            <a:normAutofit fontScale="90000"/>
          </a:bodyPr>
          <a:lstStyle/>
          <a:p>
            <a:r>
              <a:rPr lang="nl-BE" dirty="0"/>
              <a:t>              26 februari 2024</a:t>
            </a:r>
            <a:r>
              <a:rPr lang="nl-BE" b="1" dirty="0">
                <a:solidFill>
                  <a:srgbClr val="FFC000"/>
                </a:solidFill>
              </a:rPr>
              <a:t>                           RC Gent</a:t>
            </a:r>
          </a:p>
        </p:txBody>
      </p:sp>
      <p:pic>
        <p:nvPicPr>
          <p:cNvPr id="3" name="Afbeelding 2">
            <a:extLst>
              <a:ext uri="{FF2B5EF4-FFF2-40B4-BE49-F238E27FC236}">
                <a16:creationId xmlns:a16="http://schemas.microsoft.com/office/drawing/2014/main" id="{C5D9B845-653A-9CFF-738A-12DB83EEDE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3912" y="5373216"/>
            <a:ext cx="5220580" cy="1045976"/>
          </a:xfrm>
          <a:prstGeom prst="rect">
            <a:avLst/>
          </a:prstGeom>
        </p:spPr>
      </p:pic>
      <p:pic>
        <p:nvPicPr>
          <p:cNvPr id="4" name="Afbeelding 3">
            <a:extLst>
              <a:ext uri="{FF2B5EF4-FFF2-40B4-BE49-F238E27FC236}">
                <a16:creationId xmlns:a16="http://schemas.microsoft.com/office/drawing/2014/main" id="{7E833021-36BF-352E-62E0-B511B562FE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720" y="3987944"/>
            <a:ext cx="5400600" cy="1082044"/>
          </a:xfrm>
          <a:prstGeom prst="rect">
            <a:avLst/>
          </a:prstGeom>
        </p:spPr>
      </p:pic>
      <p:pic>
        <p:nvPicPr>
          <p:cNvPr id="5" name="Afbeelding 4">
            <a:extLst>
              <a:ext uri="{FF2B5EF4-FFF2-40B4-BE49-F238E27FC236}">
                <a16:creationId xmlns:a16="http://schemas.microsoft.com/office/drawing/2014/main" id="{AA9926C6-41D6-DFE7-A7D5-1E5BA92FEE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2646764"/>
            <a:ext cx="5400599" cy="1037953"/>
          </a:xfrm>
          <a:prstGeom prst="rect">
            <a:avLst/>
          </a:prstGeom>
          <a:noFill/>
        </p:spPr>
      </p:pic>
      <p:pic>
        <p:nvPicPr>
          <p:cNvPr id="10" name="Afbeelding 9" descr="Rotary Logo PNG Transparent &amp; SVG Vector - Freebie Supply">
            <a:extLst>
              <a:ext uri="{FF2B5EF4-FFF2-40B4-BE49-F238E27FC236}">
                <a16:creationId xmlns:a16="http://schemas.microsoft.com/office/drawing/2014/main" id="{A509C0A9-C30A-16E6-E340-4CDA2955553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4318" y="404665"/>
            <a:ext cx="3291563" cy="1232885"/>
          </a:xfrm>
          <a:prstGeom prst="rect">
            <a:avLst/>
          </a:prstGeom>
          <a:noFill/>
          <a:ln>
            <a:noFill/>
          </a:ln>
        </p:spPr>
      </p:pic>
    </p:spTree>
    <p:extLst>
      <p:ext uri="{BB962C8B-B14F-4D97-AF65-F5344CB8AC3E}">
        <p14:creationId xmlns:p14="http://schemas.microsoft.com/office/powerpoint/2010/main" val="1861098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91544" y="116632"/>
            <a:ext cx="8229600" cy="936104"/>
          </a:xfrm>
        </p:spPr>
        <p:txBody>
          <a:bodyPr>
            <a:normAutofit/>
          </a:bodyPr>
          <a:lstStyle/>
          <a:p>
            <a:r>
              <a:rPr lang="nl-BE" sz="4000" b="1" dirty="0">
                <a:solidFill>
                  <a:srgbClr val="FFC000"/>
                </a:solidFill>
                <a:latin typeface="Calibri" panose="020F0502020204030204" pitchFamily="34" charset="0"/>
                <a:cs typeface="Calibri" panose="020F0502020204030204" pitchFamily="34" charset="0"/>
              </a:rPr>
              <a:t>ROTARY  : FOCUS AREAS </a:t>
            </a:r>
            <a:endParaRPr lang="nl-BE" sz="4000" b="1" dirty="0">
              <a:solidFill>
                <a:srgbClr val="FFC000"/>
              </a:solidFill>
            </a:endParaRPr>
          </a:p>
        </p:txBody>
      </p:sp>
      <p:pic>
        <p:nvPicPr>
          <p:cNvPr id="4" name="Tijdelijke aanduiding voor inhoud 3" descr="What Is Rotary | An Amazing Place To Connec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5520" y="980728"/>
            <a:ext cx="8640960" cy="5760640"/>
          </a:xfrm>
          <a:prstGeom prst="rect">
            <a:avLst/>
          </a:prstGeom>
          <a:noFill/>
          <a:ln>
            <a:noFill/>
          </a:ln>
        </p:spPr>
      </p:pic>
    </p:spTree>
    <p:extLst>
      <p:ext uri="{BB962C8B-B14F-4D97-AF65-F5344CB8AC3E}">
        <p14:creationId xmlns:p14="http://schemas.microsoft.com/office/powerpoint/2010/main" val="3321832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8C079-D25F-9CAC-2C24-52875ECDB9D4}"/>
              </a:ext>
            </a:extLst>
          </p:cNvPr>
          <p:cNvSpPr>
            <a:spLocks noGrp="1"/>
          </p:cNvSpPr>
          <p:nvPr>
            <p:ph type="title"/>
          </p:nvPr>
        </p:nvSpPr>
        <p:spPr>
          <a:xfrm>
            <a:off x="1981200" y="620688"/>
            <a:ext cx="8229600" cy="970368"/>
          </a:xfrm>
        </p:spPr>
        <p:txBody>
          <a:bodyPr>
            <a:normAutofit/>
          </a:bodyPr>
          <a:lstStyle/>
          <a:p>
            <a:endParaRPr lang="nl-BE" dirty="0"/>
          </a:p>
        </p:txBody>
      </p:sp>
      <p:pic>
        <p:nvPicPr>
          <p:cNvPr id="3" name="Picture 2">
            <a:extLst>
              <a:ext uri="{FF2B5EF4-FFF2-40B4-BE49-F238E27FC236}">
                <a16:creationId xmlns:a16="http://schemas.microsoft.com/office/drawing/2014/main" id="{F4D57E01-D5C2-92F1-4F04-79915E787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750" y="2564904"/>
            <a:ext cx="7536229" cy="374441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C9A9839E-EAB1-2D32-7B40-16F7ECB25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28" y="433220"/>
            <a:ext cx="8209176" cy="1644760"/>
          </a:xfrm>
          <a:prstGeom prst="rect">
            <a:avLst/>
          </a:prstGeom>
        </p:spPr>
      </p:pic>
    </p:spTree>
    <p:extLst>
      <p:ext uri="{BB962C8B-B14F-4D97-AF65-F5344CB8AC3E}">
        <p14:creationId xmlns:p14="http://schemas.microsoft.com/office/powerpoint/2010/main" val="2972163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Lettertype, tekst, schermopname, Graphics&#10;&#10;Automatisch gegenereerde beschrijving">
            <a:extLst>
              <a:ext uri="{FF2B5EF4-FFF2-40B4-BE49-F238E27FC236}">
                <a16:creationId xmlns:a16="http://schemas.microsoft.com/office/drawing/2014/main" id="{66AFFBF0-6740-2A17-6CE1-638237F3D89A}"/>
              </a:ext>
            </a:extLst>
          </p:cNvPr>
          <p:cNvPicPr>
            <a:picLocks noChangeAspect="1"/>
          </p:cNvPicPr>
          <p:nvPr/>
        </p:nvPicPr>
        <p:blipFill>
          <a:blip r:embed="rId2"/>
          <a:stretch>
            <a:fillRect/>
          </a:stretch>
        </p:blipFill>
        <p:spPr>
          <a:xfrm>
            <a:off x="1289303" y="1264595"/>
            <a:ext cx="9613397" cy="1922676"/>
          </a:xfrm>
          <a:prstGeom prst="rect">
            <a:avLst/>
          </a:prstGeom>
        </p:spPr>
      </p:pic>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E7A661C-B6E5-89A1-1741-514ECD74D95D}"/>
              </a:ext>
            </a:extLst>
          </p:cNvPr>
          <p:cNvSpPr>
            <a:spLocks noGrp="1"/>
          </p:cNvSpPr>
          <p:nvPr>
            <p:ph type="ctrTitle"/>
          </p:nvPr>
        </p:nvSpPr>
        <p:spPr>
          <a:xfrm>
            <a:off x="1289304" y="3429000"/>
            <a:ext cx="8921672" cy="810491"/>
          </a:xfrm>
        </p:spPr>
        <p:txBody>
          <a:bodyPr anchor="b">
            <a:normAutofit fontScale="90000"/>
          </a:bodyPr>
          <a:lstStyle/>
          <a:p>
            <a:pPr algn="l"/>
            <a:r>
              <a:rPr lang="nl-BE" sz="5600" b="1" dirty="0"/>
              <a:t>Youth Prevention Influencers</a:t>
            </a:r>
          </a:p>
        </p:txBody>
      </p:sp>
      <p:sp>
        <p:nvSpPr>
          <p:cNvPr id="3" name="Tekstvak 2">
            <a:extLst>
              <a:ext uri="{FF2B5EF4-FFF2-40B4-BE49-F238E27FC236}">
                <a16:creationId xmlns:a16="http://schemas.microsoft.com/office/drawing/2014/main" id="{C745CBCE-EBF6-8EE7-7E38-353DFB08190A}"/>
              </a:ext>
            </a:extLst>
          </p:cNvPr>
          <p:cNvSpPr txBox="1"/>
          <p:nvPr/>
        </p:nvSpPr>
        <p:spPr>
          <a:xfrm>
            <a:off x="2177667" y="4705234"/>
            <a:ext cx="6349559" cy="830997"/>
          </a:xfrm>
          <a:prstGeom prst="rect">
            <a:avLst/>
          </a:prstGeom>
          <a:noFill/>
        </p:spPr>
        <p:txBody>
          <a:bodyPr wrap="none" rtlCol="0">
            <a:spAutoFit/>
          </a:bodyPr>
          <a:lstStyle/>
          <a:p>
            <a:pPr algn="ctr"/>
            <a:r>
              <a:rPr lang="nl-BE" sz="2400" b="1" dirty="0">
                <a:solidFill>
                  <a:schemeClr val="accent5">
                    <a:lumMod val="75000"/>
                  </a:schemeClr>
                </a:solidFill>
              </a:rPr>
              <a:t>Gemeente Maldegem ism Rotaryclub Maldegem</a:t>
            </a:r>
          </a:p>
          <a:p>
            <a:pPr algn="ctr"/>
            <a:r>
              <a:rPr lang="nl-BE" sz="2400" b="1" dirty="0">
                <a:solidFill>
                  <a:schemeClr val="accent5">
                    <a:lumMod val="75000"/>
                  </a:schemeClr>
                </a:solidFill>
              </a:rPr>
              <a:t>En RAG AP </a:t>
            </a:r>
          </a:p>
        </p:txBody>
      </p:sp>
    </p:spTree>
    <p:extLst>
      <p:ext uri="{BB962C8B-B14F-4D97-AF65-F5344CB8AC3E}">
        <p14:creationId xmlns:p14="http://schemas.microsoft.com/office/powerpoint/2010/main" val="885080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kleding, schoeisel, person, glimlach&#10;&#10;Automatisch gegenereerde beschrijving">
            <a:extLst>
              <a:ext uri="{FF2B5EF4-FFF2-40B4-BE49-F238E27FC236}">
                <a16:creationId xmlns:a16="http://schemas.microsoft.com/office/drawing/2014/main" id="{3FB7B3B6-84CD-F05F-CE75-E9D65192194E}"/>
              </a:ext>
            </a:extLst>
          </p:cNvPr>
          <p:cNvPicPr>
            <a:picLocks noChangeAspect="1"/>
          </p:cNvPicPr>
          <p:nvPr/>
        </p:nvPicPr>
        <p:blipFill>
          <a:blip r:embed="rId2"/>
          <a:stretch>
            <a:fillRect/>
          </a:stretch>
        </p:blipFill>
        <p:spPr>
          <a:xfrm>
            <a:off x="1289303" y="1119116"/>
            <a:ext cx="2573994" cy="2213635"/>
          </a:xfrm>
          <a:prstGeom prst="rect">
            <a:avLst/>
          </a:prstGeom>
        </p:spPr>
      </p:pic>
      <p:sp>
        <p:nvSpPr>
          <p:cNvPr id="17" name="Right Triangle 1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7FB882A-C7B1-2C25-7A7E-ABC7608F84B0}"/>
              </a:ext>
            </a:extLst>
          </p:cNvPr>
          <p:cNvSpPr>
            <a:spLocks noGrp="1"/>
          </p:cNvSpPr>
          <p:nvPr>
            <p:ph type="title"/>
          </p:nvPr>
        </p:nvSpPr>
        <p:spPr>
          <a:xfrm>
            <a:off x="1289304" y="3429000"/>
            <a:ext cx="8921672" cy="1713305"/>
          </a:xfrm>
        </p:spPr>
        <p:txBody>
          <a:bodyPr vert="horz" lIns="91440" tIns="45720" rIns="91440" bIns="45720" rtlCol="0" anchor="b">
            <a:normAutofit/>
          </a:bodyPr>
          <a:lstStyle/>
          <a:p>
            <a:r>
              <a:rPr lang="en-US" sz="5600" kern="1200">
                <a:solidFill>
                  <a:schemeClr val="tx1"/>
                </a:solidFill>
                <a:latin typeface="+mj-lt"/>
                <a:ea typeface="+mj-ea"/>
                <a:cs typeface="+mj-cs"/>
              </a:rPr>
              <a:t>Wat is een Youth Prevention influencer</a:t>
            </a:r>
          </a:p>
        </p:txBody>
      </p:sp>
    </p:spTree>
    <p:extLst>
      <p:ext uri="{BB962C8B-B14F-4D97-AF65-F5344CB8AC3E}">
        <p14:creationId xmlns:p14="http://schemas.microsoft.com/office/powerpoint/2010/main" val="432340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612164B-1BA0-F33B-8C0F-8C1BF41C971B}"/>
              </a:ext>
            </a:extLst>
          </p:cNvPr>
          <p:cNvSpPr>
            <a:spLocks noGrp="1"/>
          </p:cNvSpPr>
          <p:nvPr>
            <p:ph type="title"/>
          </p:nvPr>
        </p:nvSpPr>
        <p:spPr>
          <a:xfrm>
            <a:off x="1153618" y="966795"/>
            <a:ext cx="4008586" cy="4680583"/>
          </a:xfrm>
        </p:spPr>
        <p:txBody>
          <a:bodyPr anchor="ctr">
            <a:normAutofit/>
          </a:bodyPr>
          <a:lstStyle/>
          <a:p>
            <a:r>
              <a:rPr lang="nl-BE" sz="5200" b="1" dirty="0"/>
              <a:t>Wat is een Youth Prevention Influencer ?</a:t>
            </a:r>
          </a:p>
        </p:txBody>
      </p:sp>
      <p:sp>
        <p:nvSpPr>
          <p:cNvPr id="3" name="Tijdelijke aanduiding voor inhoud 2">
            <a:extLst>
              <a:ext uri="{FF2B5EF4-FFF2-40B4-BE49-F238E27FC236}">
                <a16:creationId xmlns:a16="http://schemas.microsoft.com/office/drawing/2014/main" id="{48648B63-7C9C-CCBE-6D60-117B4AED7D02}"/>
              </a:ext>
            </a:extLst>
          </p:cNvPr>
          <p:cNvSpPr>
            <a:spLocks noGrp="1"/>
          </p:cNvSpPr>
          <p:nvPr>
            <p:ph idx="1"/>
          </p:nvPr>
        </p:nvSpPr>
        <p:spPr>
          <a:xfrm>
            <a:off x="6374237" y="776789"/>
            <a:ext cx="4971824" cy="4680583"/>
          </a:xfrm>
        </p:spPr>
        <p:txBody>
          <a:bodyPr anchor="ctr">
            <a:normAutofit/>
          </a:bodyPr>
          <a:lstStyle/>
          <a:p>
            <a:pPr marL="0" indent="0">
              <a:buNone/>
            </a:pPr>
            <a:r>
              <a:rPr lang="nl-BE" sz="2000" dirty="0"/>
              <a:t>Definitie:</a:t>
            </a:r>
          </a:p>
          <a:p>
            <a:pPr marL="0" indent="0">
              <a:buNone/>
            </a:pPr>
            <a:endParaRPr lang="nl-BE" sz="2000" dirty="0"/>
          </a:p>
          <a:p>
            <a:pPr marL="0" indent="0">
              <a:buNone/>
            </a:pPr>
            <a:r>
              <a:rPr lang="nl-BE" sz="2000" b="1" dirty="0">
                <a:solidFill>
                  <a:srgbClr val="00B0F0"/>
                </a:solidFill>
              </a:rPr>
              <a:t>Jongeren</a:t>
            </a:r>
            <a:r>
              <a:rPr lang="nl-BE" sz="2000" dirty="0"/>
              <a:t> tussen 12 en 24 die standpunten innemen en invloed hebben op het preventie beleid over alcohol, drugs, tabak, programma’s, diensten en boodschappen en die het leven van leeftijdsgenoten positief beïnvloeden.</a:t>
            </a:r>
          </a:p>
          <a:p>
            <a:pPr marL="0" indent="0">
              <a:buNone/>
            </a:pPr>
            <a:endParaRPr lang="nl-BE" sz="2000" dirty="0"/>
          </a:p>
          <a:p>
            <a:pPr marL="0" indent="0">
              <a:buNone/>
            </a:pPr>
            <a:r>
              <a:rPr lang="nl-BE" sz="2000" b="1" dirty="0">
                <a:solidFill>
                  <a:srgbClr val="00B0F0"/>
                </a:solidFill>
              </a:rPr>
              <a:t>Jeugdleiders</a:t>
            </a:r>
            <a:r>
              <a:rPr lang="nl-BE" sz="2000" dirty="0"/>
              <a:t> die andere jongeren beïnvloeden om  druggebruik onder jongeren te voorkomen en die kunnen optreden als ambassadeurs om de overheid te adviseren.</a:t>
            </a:r>
          </a:p>
        </p:txBody>
      </p:sp>
    </p:spTree>
    <p:extLst>
      <p:ext uri="{BB962C8B-B14F-4D97-AF65-F5344CB8AC3E}">
        <p14:creationId xmlns:p14="http://schemas.microsoft.com/office/powerpoint/2010/main" val="2303705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F9944B-C420-BA2B-A968-193536FDF0F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975A77-56D4-579D-74BD-9B4FA9D02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descr="Afbeelding met tekst, maandverband&#10;&#10;Automatisch gegenereerde beschrijving">
            <a:extLst>
              <a:ext uri="{FF2B5EF4-FFF2-40B4-BE49-F238E27FC236}">
                <a16:creationId xmlns:a16="http://schemas.microsoft.com/office/drawing/2014/main" id="{4B76D1E9-F29F-87F8-CAFB-6130EE3CDC4C}"/>
              </a:ext>
            </a:extLst>
          </p:cNvPr>
          <p:cNvPicPr>
            <a:picLocks noChangeAspect="1"/>
          </p:cNvPicPr>
          <p:nvPr/>
        </p:nvPicPr>
        <p:blipFill rotWithShape="1">
          <a:blip r:embed="rId2"/>
          <a:srcRect t="22020" r="1" b="8538"/>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1585568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D379A23-2BBA-5239-91EA-88FF4D38E7C3}"/>
              </a:ext>
            </a:extLst>
          </p:cNvPr>
          <p:cNvSpPr>
            <a:spLocks noGrp="1"/>
          </p:cNvSpPr>
          <p:nvPr>
            <p:ph type="title"/>
          </p:nvPr>
        </p:nvSpPr>
        <p:spPr>
          <a:xfrm>
            <a:off x="517889" y="4883544"/>
            <a:ext cx="3876086" cy="1556907"/>
          </a:xfrm>
        </p:spPr>
        <p:txBody>
          <a:bodyPr anchor="ctr">
            <a:normAutofit/>
          </a:bodyPr>
          <a:lstStyle/>
          <a:p>
            <a:r>
              <a:rPr lang="nl-BE" sz="3200" b="1" dirty="0"/>
              <a:t>Internationale voorbeelden</a:t>
            </a:r>
          </a:p>
        </p:txBody>
      </p:sp>
      <p:sp>
        <p:nvSpPr>
          <p:cNvPr id="19" name="Rectangle 18">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st, schermopname, Tablet, Rechthoek&#10;&#10;Automatisch gegenereerde beschrijving">
            <a:extLst>
              <a:ext uri="{FF2B5EF4-FFF2-40B4-BE49-F238E27FC236}">
                <a16:creationId xmlns:a16="http://schemas.microsoft.com/office/drawing/2014/main" id="{58A87DBF-5C39-8F67-8612-7F9FF65F54C9}"/>
              </a:ext>
            </a:extLst>
          </p:cNvPr>
          <p:cNvPicPr>
            <a:picLocks noChangeAspect="1"/>
          </p:cNvPicPr>
          <p:nvPr/>
        </p:nvPicPr>
        <p:blipFill rotWithShape="1">
          <a:blip r:embed="rId2"/>
          <a:srcRect t="14134" b="14133"/>
          <a:stretch/>
        </p:blipFill>
        <p:spPr>
          <a:xfrm>
            <a:off x="959205" y="364142"/>
            <a:ext cx="10369645" cy="3867993"/>
          </a:xfrm>
          <a:prstGeom prst="rect">
            <a:avLst/>
          </a:prstGeom>
        </p:spPr>
      </p:pic>
      <p:sp>
        <p:nvSpPr>
          <p:cNvPr id="23" name="Rectangle 22">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11C6E4BE-BD9A-F706-660E-86E27181B024}"/>
              </a:ext>
            </a:extLst>
          </p:cNvPr>
          <p:cNvSpPr>
            <a:spLocks noGrp="1"/>
          </p:cNvSpPr>
          <p:nvPr>
            <p:ph idx="1"/>
          </p:nvPr>
        </p:nvSpPr>
        <p:spPr>
          <a:xfrm>
            <a:off x="5162719" y="4952326"/>
            <a:ext cx="6586915" cy="1463041"/>
          </a:xfrm>
        </p:spPr>
        <p:txBody>
          <a:bodyPr anchor="ctr">
            <a:normAutofit fontScale="25000" lnSpcReduction="20000"/>
          </a:bodyPr>
          <a:lstStyle/>
          <a:p>
            <a:pPr marL="0" indent="0">
              <a:buNone/>
            </a:pPr>
            <a:r>
              <a:rPr lang="nl-BE" sz="1800" dirty="0"/>
              <a:t>Fourth Wave India</a:t>
            </a:r>
          </a:p>
          <a:p>
            <a:pPr marL="0" indent="0">
              <a:buNone/>
            </a:pPr>
            <a:endParaRPr lang="nl-BE" sz="1800" dirty="0"/>
          </a:p>
          <a:p>
            <a:pPr marL="0" indent="0">
              <a:buNone/>
            </a:pPr>
            <a:endParaRPr lang="nl-BE" sz="4000" dirty="0"/>
          </a:p>
          <a:p>
            <a:pPr marL="0" indent="0">
              <a:buNone/>
            </a:pPr>
            <a:endParaRPr lang="nl-BE" sz="4000" dirty="0"/>
          </a:p>
          <a:p>
            <a:pPr marL="0" indent="0">
              <a:buNone/>
            </a:pPr>
            <a:r>
              <a:rPr lang="nl-BE" sz="12800" dirty="0"/>
              <a:t>Met de steun van UNODC, WFAD, Carlton Hall Foundation</a:t>
            </a:r>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p:txBody>
      </p:sp>
    </p:spTree>
    <p:extLst>
      <p:ext uri="{BB962C8B-B14F-4D97-AF65-F5344CB8AC3E}">
        <p14:creationId xmlns:p14="http://schemas.microsoft.com/office/powerpoint/2010/main" val="2744826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3E87778-12C1-AD1A-EAE0-386F6C2D3876}"/>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b="1" kern="1200">
                <a:solidFill>
                  <a:schemeClr val="tx1"/>
                </a:solidFill>
                <a:latin typeface="+mj-lt"/>
                <a:ea typeface="+mj-ea"/>
                <a:cs typeface="+mj-cs"/>
              </a:rPr>
              <a:t>Jaarlijkse meeting in UN te Wenen</a:t>
            </a:r>
          </a:p>
        </p:txBody>
      </p:sp>
      <p:grpSp>
        <p:nvGrpSpPr>
          <p:cNvPr id="28"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Afbeelding met tekst, kleding, Menselijk gezicht, persoon&#10;&#10;Automatisch gegenereerde beschrijving">
            <a:extLst>
              <a:ext uri="{FF2B5EF4-FFF2-40B4-BE49-F238E27FC236}">
                <a16:creationId xmlns:a16="http://schemas.microsoft.com/office/drawing/2014/main" id="{48ED8C85-7C05-323A-2BBA-E4D282D08433}"/>
              </a:ext>
            </a:extLst>
          </p:cNvPr>
          <p:cNvPicPr>
            <a:picLocks noChangeAspect="1"/>
          </p:cNvPicPr>
          <p:nvPr/>
        </p:nvPicPr>
        <p:blipFill>
          <a:blip r:embed="rId2"/>
          <a:stretch>
            <a:fillRect/>
          </a:stretch>
        </p:blipFill>
        <p:spPr>
          <a:xfrm>
            <a:off x="5922492" y="749263"/>
            <a:ext cx="5536001" cy="5300720"/>
          </a:xfrm>
          <a:prstGeom prst="rect">
            <a:avLst/>
          </a:prstGeom>
        </p:spPr>
      </p:pic>
    </p:spTree>
    <p:extLst>
      <p:ext uri="{BB962C8B-B14F-4D97-AF65-F5344CB8AC3E}">
        <p14:creationId xmlns:p14="http://schemas.microsoft.com/office/powerpoint/2010/main" val="2390893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4">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870A447-4A09-8F83-7809-ED282D8F41AA}"/>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5100" b="1" kern="1200">
                <a:solidFill>
                  <a:schemeClr val="tx1"/>
                </a:solidFill>
                <a:latin typeface="+mj-lt"/>
                <a:ea typeface="+mj-ea"/>
                <a:cs typeface="+mj-cs"/>
              </a:rPr>
              <a:t>De training van kandidaat Youth Prevention Influencers</a:t>
            </a:r>
          </a:p>
        </p:txBody>
      </p:sp>
      <p:grpSp>
        <p:nvGrpSpPr>
          <p:cNvPr id="34" name="Group 16">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8" name="Straight Connector 17">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Rectangle 1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st, schermopname, diagram, logo&#10;&#10;Automatisch gegenereerde beschrijving">
            <a:extLst>
              <a:ext uri="{FF2B5EF4-FFF2-40B4-BE49-F238E27FC236}">
                <a16:creationId xmlns:a16="http://schemas.microsoft.com/office/drawing/2014/main" id="{48838466-F3A8-5466-06FE-04938A18F7F7}"/>
              </a:ext>
            </a:extLst>
          </p:cNvPr>
          <p:cNvPicPr>
            <a:picLocks noChangeAspect="1"/>
          </p:cNvPicPr>
          <p:nvPr/>
        </p:nvPicPr>
        <p:blipFill>
          <a:blip r:embed="rId2"/>
          <a:stretch>
            <a:fillRect/>
          </a:stretch>
        </p:blipFill>
        <p:spPr>
          <a:xfrm>
            <a:off x="5640572" y="1620952"/>
            <a:ext cx="5608830" cy="3505519"/>
          </a:xfrm>
          <a:prstGeom prst="rect">
            <a:avLst/>
          </a:prstGeom>
        </p:spPr>
      </p:pic>
    </p:spTree>
    <p:extLst>
      <p:ext uri="{BB962C8B-B14F-4D97-AF65-F5344CB8AC3E}">
        <p14:creationId xmlns:p14="http://schemas.microsoft.com/office/powerpoint/2010/main" val="3361614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Menselijk gezicht, tekst, glimlach, person&#10;&#10;Automatisch gegenereerde beschrijving">
            <a:extLst>
              <a:ext uri="{FF2B5EF4-FFF2-40B4-BE49-F238E27FC236}">
                <a16:creationId xmlns:a16="http://schemas.microsoft.com/office/drawing/2014/main" id="{9CD0CFAB-DAD6-A576-BB83-F0B9ED3AEA51}"/>
              </a:ext>
            </a:extLst>
          </p:cNvPr>
          <p:cNvPicPr>
            <a:picLocks noChangeAspect="1"/>
          </p:cNvPicPr>
          <p:nvPr/>
        </p:nvPicPr>
        <p:blipFill rotWithShape="1">
          <a:blip r:embed="rId2"/>
          <a:srcRect t="8200"/>
          <a:stretch/>
        </p:blipFill>
        <p:spPr>
          <a:xfrm>
            <a:off x="838200" y="754148"/>
            <a:ext cx="10515600" cy="4995575"/>
          </a:xfrm>
          <a:prstGeom prst="rect">
            <a:avLst/>
          </a:prstGeom>
        </p:spPr>
      </p:pic>
      <p:cxnSp>
        <p:nvCxnSpPr>
          <p:cNvPr id="18" name="Straight Connector 17">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980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sz="4000" b="1" u="sng" dirty="0">
                <a:solidFill>
                  <a:srgbClr val="FFC000"/>
                </a:solidFill>
              </a:rPr>
              <a:t>*part 1*</a:t>
            </a:r>
            <a:r>
              <a:rPr lang="nl-BE" sz="4000" dirty="0"/>
              <a:t>     </a:t>
            </a:r>
            <a:r>
              <a:rPr lang="nl-BE" b="1" dirty="0">
                <a:solidFill>
                  <a:srgbClr val="FFC000"/>
                </a:solidFill>
                <a:latin typeface="Calibri" panose="020F0502020204030204" pitchFamily="34" charset="0"/>
                <a:cs typeface="Calibri" panose="020F0502020204030204" pitchFamily="34" charset="0"/>
              </a:rPr>
              <a:t>Rotary Action </a:t>
            </a:r>
            <a:r>
              <a:rPr lang="nl-BE" b="1" dirty="0" err="1">
                <a:solidFill>
                  <a:srgbClr val="FFC000"/>
                </a:solidFill>
                <a:latin typeface="Calibri" panose="020F0502020204030204" pitchFamily="34" charset="0"/>
                <a:cs typeface="Calibri" panose="020F0502020204030204" pitchFamily="34" charset="0"/>
              </a:rPr>
              <a:t>Groups</a:t>
            </a:r>
            <a:r>
              <a:rPr lang="nl-BE" b="1" dirty="0">
                <a:solidFill>
                  <a:srgbClr val="FFC000"/>
                </a:solidFill>
                <a:latin typeface="Calibri" panose="020F0502020204030204" pitchFamily="34" charset="0"/>
                <a:cs typeface="Calibri" panose="020F0502020204030204" pitchFamily="34" charset="0"/>
              </a:rPr>
              <a:t> </a:t>
            </a:r>
            <a:r>
              <a:rPr lang="nl-BE" dirty="0">
                <a:solidFill>
                  <a:srgbClr val="FFC000"/>
                </a:solidFill>
                <a:latin typeface="Calibri" panose="020F0502020204030204" pitchFamily="34" charset="0"/>
                <a:cs typeface="Calibri" panose="020F0502020204030204" pitchFamily="34" charset="0"/>
              </a:rPr>
              <a:t>: Definition</a:t>
            </a:r>
          </a:p>
        </p:txBody>
      </p:sp>
      <p:sp>
        <p:nvSpPr>
          <p:cNvPr id="6" name="Rechthoek 5"/>
          <p:cNvSpPr/>
          <p:nvPr/>
        </p:nvSpPr>
        <p:spPr>
          <a:xfrm>
            <a:off x="1847528" y="3068960"/>
            <a:ext cx="8709434" cy="2862322"/>
          </a:xfrm>
          <a:prstGeom prst="rect">
            <a:avLst/>
          </a:prstGeom>
          <a:solidFill>
            <a:schemeClr val="bg2"/>
          </a:solidFill>
        </p:spPr>
        <p:txBody>
          <a:bodyPr wrap="square">
            <a:spAutoFit/>
          </a:bodyPr>
          <a:lstStyle/>
          <a:p>
            <a:r>
              <a:rPr lang="en-US" sz="2000" dirty="0">
                <a:solidFill>
                  <a:schemeClr val="tx2"/>
                </a:solidFill>
                <a:latin typeface="Calibri" panose="020F0502020204030204" pitchFamily="34" charset="0"/>
                <a:cs typeface="Calibri" panose="020F0502020204030204" pitchFamily="34" charset="0"/>
              </a:rPr>
              <a:t>RAG ‘s                                                           </a:t>
            </a:r>
          </a:p>
          <a:p>
            <a:pPr marL="342900" indent="-342900">
              <a:buFontTx/>
              <a:buChar char="-"/>
            </a:pPr>
            <a:r>
              <a:rPr lang="en-US" sz="2000" dirty="0">
                <a:solidFill>
                  <a:schemeClr val="tx2"/>
                </a:solidFill>
                <a:latin typeface="Calibri" panose="020F0502020204030204" pitchFamily="34" charset="0"/>
                <a:cs typeface="Calibri" panose="020F0502020204030204" pitchFamily="34" charset="0"/>
              </a:rPr>
              <a:t>are</a:t>
            </a:r>
            <a:r>
              <a:rPr lang="en-US" sz="2000" b="1" dirty="0">
                <a:solidFill>
                  <a:schemeClr val="tx2"/>
                </a:solidFill>
                <a:latin typeface="Calibri" panose="020F0502020204030204" pitchFamily="34" charset="0"/>
                <a:cs typeface="Calibri" panose="020F0502020204030204" pitchFamily="34" charset="0"/>
              </a:rPr>
              <a:t> international </a:t>
            </a:r>
            <a:r>
              <a:rPr lang="en-US" sz="2000" dirty="0">
                <a:solidFill>
                  <a:schemeClr val="tx2"/>
                </a:solidFill>
                <a:latin typeface="Calibri" panose="020F0502020204030204" pitchFamily="34" charset="0"/>
                <a:cs typeface="Calibri" panose="020F0502020204030204" pitchFamily="34" charset="0"/>
              </a:rPr>
              <a:t>and</a:t>
            </a:r>
            <a:r>
              <a:rPr lang="en-US" sz="2000" b="1" dirty="0">
                <a:solidFill>
                  <a:schemeClr val="tx2"/>
                </a:solidFill>
                <a:latin typeface="Calibri" panose="020F0502020204030204" pitchFamily="34" charset="0"/>
                <a:cs typeface="Calibri" panose="020F0502020204030204" pitchFamily="34" charset="0"/>
              </a:rPr>
              <a:t> independent </a:t>
            </a:r>
            <a:r>
              <a:rPr lang="en-US" sz="2000" dirty="0">
                <a:solidFill>
                  <a:schemeClr val="tx2"/>
                </a:solidFill>
                <a:latin typeface="Calibri" panose="020F0502020204030204" pitchFamily="34" charset="0"/>
                <a:cs typeface="Calibri" panose="020F0502020204030204" pitchFamily="34" charset="0"/>
              </a:rPr>
              <a:t>  </a:t>
            </a:r>
          </a:p>
          <a:p>
            <a:pPr marL="342900" indent="-342900">
              <a:buFontTx/>
              <a:buChar char="-"/>
            </a:pPr>
            <a:r>
              <a:rPr lang="en-US" sz="2000" dirty="0">
                <a:solidFill>
                  <a:schemeClr val="tx2"/>
                </a:solidFill>
                <a:latin typeface="Calibri" panose="020F0502020204030204" pitchFamily="34" charset="0"/>
                <a:cs typeface="Calibri" panose="020F0502020204030204" pitchFamily="34" charset="0"/>
              </a:rPr>
              <a:t>are a group of </a:t>
            </a:r>
            <a:r>
              <a:rPr lang="en-GB" sz="2000" b="1" dirty="0">
                <a:solidFill>
                  <a:schemeClr val="tx2"/>
                </a:solidFill>
                <a:latin typeface="Calibri" panose="020F0502020204030204" pitchFamily="34" charset="0"/>
                <a:cs typeface="Calibri" panose="020F0502020204030204" pitchFamily="34" charset="0"/>
              </a:rPr>
              <a:t>experts in a particular field</a:t>
            </a:r>
            <a:r>
              <a:rPr lang="en-GB" sz="2000" dirty="0">
                <a:latin typeface="Calibri" panose="020F0502020204030204" pitchFamily="34" charset="0"/>
                <a:cs typeface="Calibri" panose="020F0502020204030204" pitchFamily="34" charset="0"/>
              </a:rPr>
              <a:t>                                                                                                      </a:t>
            </a:r>
          </a:p>
          <a:p>
            <a:r>
              <a:rPr lang="en-GB" sz="2000" b="1" dirty="0">
                <a:solidFill>
                  <a:schemeClr val="tx2"/>
                </a:solidFill>
                <a:latin typeface="Calibri" panose="020F0502020204030204" pitchFamily="34" charset="0"/>
                <a:cs typeface="Calibri" panose="020F0502020204030204" pitchFamily="34" charset="0"/>
              </a:rPr>
              <a:t>      </a:t>
            </a:r>
            <a:r>
              <a:rPr lang="en-GB" sz="2000" dirty="0">
                <a:solidFill>
                  <a:schemeClr val="tx2"/>
                </a:solidFill>
                <a:latin typeface="Calibri" panose="020F0502020204030204" pitchFamily="34" charset="0"/>
                <a:cs typeface="Calibri" panose="020F0502020204030204" pitchFamily="34" charset="0"/>
              </a:rPr>
              <a:t>and </a:t>
            </a:r>
            <a:r>
              <a:rPr lang="en-GB" sz="2000" b="1" dirty="0">
                <a:solidFill>
                  <a:schemeClr val="tx2"/>
                </a:solidFill>
                <a:latin typeface="Calibri" panose="020F0502020204030204" pitchFamily="34" charset="0"/>
                <a:cs typeface="Calibri" panose="020F0502020204030204" pitchFamily="34" charset="0"/>
              </a:rPr>
              <a:t>offer their technical expertise   </a:t>
            </a:r>
          </a:p>
          <a:p>
            <a:pPr marL="342900" indent="-342900">
              <a:buFontTx/>
              <a:buChar char="-"/>
            </a:pPr>
            <a:r>
              <a:rPr lang="en-GB" sz="2000" b="1" dirty="0">
                <a:solidFill>
                  <a:schemeClr val="tx2"/>
                </a:solidFill>
                <a:latin typeface="Calibri" panose="020F0502020204030204" pitchFamily="34" charset="0"/>
                <a:cs typeface="Calibri" panose="020F0502020204030204" pitchFamily="34" charset="0"/>
              </a:rPr>
              <a:t>support to help </a:t>
            </a:r>
            <a:r>
              <a:rPr lang="en-GB" sz="2000" dirty="0">
                <a:solidFill>
                  <a:schemeClr val="tx2"/>
                </a:solidFill>
                <a:latin typeface="Calibri" panose="020F0502020204030204" pitchFamily="34" charset="0"/>
                <a:cs typeface="Calibri" panose="020F0502020204030204" pitchFamily="34" charset="0"/>
              </a:rPr>
              <a:t>clubs </a:t>
            </a:r>
            <a:r>
              <a:rPr lang="en-GB" sz="2000" b="1" dirty="0">
                <a:solidFill>
                  <a:schemeClr val="tx2"/>
                </a:solidFill>
                <a:latin typeface="Calibri" panose="020F0502020204030204" pitchFamily="34" charset="0"/>
                <a:cs typeface="Calibri" panose="020F0502020204030204" pitchFamily="34" charset="0"/>
              </a:rPr>
              <a:t>plan and implement projects</a:t>
            </a:r>
          </a:p>
          <a:p>
            <a:r>
              <a:rPr lang="en-GB" sz="2000" b="1" dirty="0">
                <a:solidFill>
                  <a:schemeClr val="tx2"/>
                </a:solidFill>
                <a:latin typeface="Calibri" panose="020F0502020204030204" pitchFamily="34" charset="0"/>
                <a:cs typeface="Calibri" panose="020F0502020204030204" pitchFamily="34" charset="0"/>
              </a:rPr>
              <a:t>-</a:t>
            </a:r>
            <a:r>
              <a:rPr lang="en-GB" sz="2000" dirty="0">
                <a:solidFill>
                  <a:schemeClr val="tx2"/>
                </a:solidFill>
                <a:latin typeface="Calibri" panose="020F0502020204030204" pitchFamily="34" charset="0"/>
                <a:cs typeface="Calibri" panose="020F0502020204030204" pitchFamily="34" charset="0"/>
              </a:rPr>
              <a:t>     </a:t>
            </a:r>
            <a:r>
              <a:rPr lang="en-US" sz="2000" dirty="0">
                <a:solidFill>
                  <a:schemeClr val="tx2"/>
                </a:solidFill>
                <a:latin typeface="Calibri" panose="020F0502020204030204" pitchFamily="34" charset="0"/>
                <a:cs typeface="Calibri" panose="020F0502020204030204" pitchFamily="34" charset="0"/>
              </a:rPr>
              <a:t>have  their </a:t>
            </a:r>
            <a:r>
              <a:rPr lang="en-US" sz="2000" b="1" dirty="0">
                <a:solidFill>
                  <a:schemeClr val="tx2"/>
                </a:solidFill>
                <a:latin typeface="Calibri" panose="020F0502020204030204" pitchFamily="34" charset="0"/>
                <a:cs typeface="Calibri" panose="020F0502020204030204" pitchFamily="34" charset="0"/>
              </a:rPr>
              <a:t>own governance, membership,                                                               </a:t>
            </a:r>
          </a:p>
          <a:p>
            <a:r>
              <a:rPr lang="en-US" sz="2000" b="1" dirty="0">
                <a:solidFill>
                  <a:schemeClr val="tx2"/>
                </a:solidFill>
                <a:latin typeface="Calibri" panose="020F0502020204030204" pitchFamily="34" charset="0"/>
                <a:cs typeface="Calibri" panose="020F0502020204030204" pitchFamily="34" charset="0"/>
              </a:rPr>
              <a:t>      and activities in accordance with RI policies</a:t>
            </a:r>
            <a:r>
              <a:rPr lang="en-US" sz="2000" dirty="0">
                <a:solidFill>
                  <a:schemeClr val="tx2"/>
                </a:solidFill>
                <a:latin typeface="Calibri" panose="020F0502020204030204" pitchFamily="34" charset="0"/>
                <a:cs typeface="Calibri" panose="020F0502020204030204" pitchFamily="34" charset="0"/>
              </a:rPr>
              <a:t>. </a:t>
            </a:r>
          </a:p>
          <a:p>
            <a:r>
              <a:rPr lang="en-US" sz="2000" dirty="0">
                <a:solidFill>
                  <a:schemeClr val="tx2"/>
                </a:solidFill>
                <a:latin typeface="Calibri" panose="020F0502020204030204" pitchFamily="34" charset="0"/>
                <a:cs typeface="Calibri" panose="020F0502020204030204" pitchFamily="34" charset="0"/>
              </a:rPr>
              <a:t>      </a:t>
            </a:r>
          </a:p>
          <a:p>
            <a:r>
              <a:rPr lang="en-US" sz="2000" dirty="0">
                <a:solidFill>
                  <a:schemeClr val="tx2"/>
                </a:solidFill>
                <a:latin typeface="Calibri" panose="020F0502020204030204" pitchFamily="34" charset="0"/>
                <a:cs typeface="Calibri" panose="020F0502020204030204" pitchFamily="34" charset="0"/>
              </a:rPr>
              <a:t>         </a:t>
            </a:r>
            <a:endParaRPr lang="en-US" sz="1400" dirty="0">
              <a:solidFill>
                <a:schemeClr val="tx2"/>
              </a:solidFill>
              <a:latin typeface="Calibri" panose="020F0502020204030204" pitchFamily="34" charset="0"/>
              <a:cs typeface="Calibri" panose="020F0502020204030204" pitchFamily="34" charset="0"/>
            </a:endParaRPr>
          </a:p>
        </p:txBody>
      </p:sp>
      <p:pic>
        <p:nvPicPr>
          <p:cNvPr id="4" name="Afbeelding 3" descr="Rotaract Genève International - Did you know? The work of Rotary begins in  the community, and every community has its own unique needs and concerns.  While Rotary serve in countlessways, we've focused"/>
          <p:cNvPicPr/>
          <p:nvPr/>
        </p:nvPicPr>
        <p:blipFill>
          <a:blip r:embed="rId2">
            <a:extLst>
              <a:ext uri="{28A0092B-C50C-407E-A947-70E740481C1C}">
                <a14:useLocalDpi xmlns:a14="http://schemas.microsoft.com/office/drawing/2010/main" val="0"/>
              </a:ext>
            </a:extLst>
          </a:blip>
          <a:srcRect/>
          <a:stretch>
            <a:fillRect/>
          </a:stretch>
        </p:blipFill>
        <p:spPr bwMode="auto">
          <a:xfrm>
            <a:off x="8078868" y="1181920"/>
            <a:ext cx="2406087" cy="2232248"/>
          </a:xfrm>
          <a:prstGeom prst="rect">
            <a:avLst/>
          </a:prstGeom>
          <a:noFill/>
          <a:ln>
            <a:noFill/>
          </a:ln>
        </p:spPr>
      </p:pic>
    </p:spTree>
    <p:extLst>
      <p:ext uri="{BB962C8B-B14F-4D97-AF65-F5344CB8AC3E}">
        <p14:creationId xmlns:p14="http://schemas.microsoft.com/office/powerpoint/2010/main" val="626953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888CA8E9-0167-F811-22CB-69D752DE5374}"/>
              </a:ext>
            </a:extLst>
          </p:cNvPr>
          <p:cNvSpPr txBox="1"/>
          <p:nvPr/>
        </p:nvSpPr>
        <p:spPr>
          <a:xfrm>
            <a:off x="2071390" y="1773839"/>
            <a:ext cx="8049218" cy="3931910"/>
          </a:xfrm>
          <a:prstGeom prst="rect">
            <a:avLst/>
          </a:prstGeom>
          <a:noFill/>
        </p:spPr>
        <p:txBody>
          <a:bodyPr wrap="square">
            <a:spAutoFit/>
          </a:bodyPr>
          <a:lstStyle/>
          <a:p>
            <a:pPr lvl="0">
              <a:lnSpc>
                <a:spcPct val="107000"/>
              </a:lnSpc>
            </a:pPr>
            <a:r>
              <a:rPr lang="nl-BE" sz="1800" b="1" kern="100" dirty="0">
                <a:effectLst/>
                <a:latin typeface="Calibri" panose="020F0502020204030204" pitchFamily="34" charset="0"/>
                <a:ea typeface="Calibri" panose="020F0502020204030204" pitchFamily="34" charset="0"/>
                <a:cs typeface="Times New Roman" panose="02020603050405020304" pitchFamily="18" charset="0"/>
              </a:rPr>
              <a:t>1. Visieverruiming en visievorming.</a:t>
            </a:r>
            <a:endParaRPr lang="nl-BE"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800" kern="100" dirty="0">
                <a:effectLst/>
                <a:latin typeface="Calibri" panose="020F0502020204030204" pitchFamily="34" charset="0"/>
                <a:ea typeface="Calibri" panose="020F0502020204030204" pitchFamily="34" charset="0"/>
                <a:cs typeface="Times New Roman" panose="02020603050405020304" pitchFamily="18" charset="0"/>
              </a:rPr>
              <a:t>Kennismaking en achterhalen waar onze betrokkenheid en interesse vandaan komt. We erkennen en houden daardoor rekening met onze eigen bias en blinde vlekken. </a:t>
            </a:r>
          </a:p>
          <a:p>
            <a:pPr lvl="0">
              <a:lnSpc>
                <a:spcPct val="107000"/>
              </a:lnSpc>
            </a:pPr>
            <a:endParaRPr lang="nl-BE" b="1" kern="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nl-BE" sz="1800" b="1" kern="100" dirty="0">
                <a:effectLst/>
                <a:latin typeface="Calibri" panose="020F0502020204030204" pitchFamily="34" charset="0"/>
                <a:ea typeface="Calibri" panose="020F0502020204030204" pitchFamily="34" charset="0"/>
                <a:cs typeface="Times New Roman" panose="02020603050405020304" pitchFamily="18" charset="0"/>
              </a:rPr>
              <a:t>2. Evidence based werken en effectieve preventie.</a:t>
            </a:r>
            <a:endParaRPr lang="nl-BE"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800" kern="100" dirty="0">
                <a:effectLst/>
                <a:latin typeface="Calibri" panose="020F0502020204030204" pitchFamily="34" charset="0"/>
                <a:ea typeface="Calibri" panose="020F0502020204030204" pitchFamily="34" charset="0"/>
                <a:cs typeface="Times New Roman" panose="02020603050405020304" pitchFamily="18" charset="0"/>
              </a:rPr>
              <a:t>Op een interactieve en zelf ontdekkende wijze wordt in deze sessie de basiskennis over verslaving bijgebracht. Het MMM-model, de cirkel van verslaving en verslavingsdriehoek zijn hiervan enkele voorbeelden. </a:t>
            </a:r>
          </a:p>
          <a:p>
            <a:pPr lvl="0">
              <a:lnSpc>
                <a:spcPct val="107000"/>
              </a:lnSpc>
            </a:pPr>
            <a:endParaRPr lang="nl-BE"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800" b="1" kern="100" dirty="0">
                <a:effectLst/>
                <a:latin typeface="Calibri" panose="020F0502020204030204" pitchFamily="34" charset="0"/>
                <a:ea typeface="Calibri" panose="020F0502020204030204" pitchFamily="34" charset="0"/>
                <a:cs typeface="Times New Roman" panose="02020603050405020304" pitchFamily="18" charset="0"/>
              </a:rPr>
              <a:t>3. Motivationele gespreksvoering en motiverend coachen.</a:t>
            </a:r>
          </a:p>
          <a:p>
            <a:pPr>
              <a:lnSpc>
                <a:spcPct val="107000"/>
              </a:lnSpc>
            </a:pPr>
            <a:r>
              <a:rPr lang="nl-BE" sz="1800" kern="100" dirty="0">
                <a:effectLst/>
                <a:latin typeface="Calibri" panose="020F0502020204030204" pitchFamily="34" charset="0"/>
                <a:ea typeface="Calibri" panose="020F0502020204030204" pitchFamily="34" charset="0"/>
                <a:cs typeface="Times New Roman" panose="02020603050405020304" pitchFamily="18" charset="0"/>
              </a:rPr>
              <a:t>In deze sessie worden de deelnemers bijgespijkerd over verschillende soorten drugs en trends. Even belangrijk is het om ze de kanalen aan te reiken om steeds tot de juiste informatie te komen.</a:t>
            </a:r>
            <a:endParaRPr lang="nl-BE"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BA1B2AB9-2368-72E4-51EE-DAA79408546A}"/>
              </a:ext>
            </a:extLst>
          </p:cNvPr>
          <p:cNvSpPr txBox="1"/>
          <p:nvPr/>
        </p:nvSpPr>
        <p:spPr>
          <a:xfrm>
            <a:off x="1529492" y="971694"/>
            <a:ext cx="9133013" cy="461665"/>
          </a:xfrm>
          <a:prstGeom prst="rect">
            <a:avLst/>
          </a:prstGeom>
          <a:noFill/>
        </p:spPr>
        <p:txBody>
          <a:bodyPr wrap="none" rtlCol="0">
            <a:spAutoFit/>
          </a:bodyPr>
          <a:lstStyle/>
          <a:p>
            <a:r>
              <a:rPr lang="nl-BE" sz="2400" b="1" dirty="0"/>
              <a:t>Curriculum Pilot Maldegem ontwikkeld door Clemens Steyaert VAGGA</a:t>
            </a:r>
          </a:p>
        </p:txBody>
      </p:sp>
    </p:spTree>
    <p:extLst>
      <p:ext uri="{BB962C8B-B14F-4D97-AF65-F5344CB8AC3E}">
        <p14:creationId xmlns:p14="http://schemas.microsoft.com/office/powerpoint/2010/main" val="3819105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888CA8E9-0167-F811-22CB-69D752DE5374}"/>
              </a:ext>
            </a:extLst>
          </p:cNvPr>
          <p:cNvSpPr txBox="1"/>
          <p:nvPr/>
        </p:nvSpPr>
        <p:spPr>
          <a:xfrm>
            <a:off x="2071390" y="551961"/>
            <a:ext cx="8049218" cy="5940409"/>
          </a:xfrm>
          <a:prstGeom prst="rect">
            <a:avLst/>
          </a:prstGeom>
          <a:noFill/>
        </p:spPr>
        <p:txBody>
          <a:bodyPr wrap="square">
            <a:spAutoFit/>
          </a:bodyPr>
          <a:lstStyle/>
          <a:p>
            <a:pPr>
              <a:lnSpc>
                <a:spcPct val="107000"/>
              </a:lnSpc>
            </a:pPr>
            <a:r>
              <a:rPr lang="nl-BE" b="1" kern="100" dirty="0">
                <a:latin typeface="Calibri" panose="020F0502020204030204" pitchFamily="34" charset="0"/>
                <a:ea typeface="Calibri" panose="020F0502020204030204" pitchFamily="34" charset="0"/>
                <a:cs typeface="Times New Roman" panose="02020603050405020304" pitchFamily="18" charset="0"/>
              </a:rPr>
              <a:t>4</a:t>
            </a:r>
            <a:r>
              <a:rPr lang="nl-BE" sz="1800" b="1" kern="100" dirty="0">
                <a:effectLst/>
                <a:latin typeface="Calibri" panose="020F0502020204030204" pitchFamily="34" charset="0"/>
                <a:ea typeface="Calibri" panose="020F0502020204030204" pitchFamily="34" charset="0"/>
                <a:cs typeface="Times New Roman" panose="02020603050405020304" pitchFamily="18" charset="0"/>
              </a:rPr>
              <a:t>. Productinformatie en lespakketten.</a:t>
            </a:r>
            <a:endParaRPr lang="nl-BE"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800" kern="100" dirty="0">
                <a:effectLst/>
                <a:latin typeface="Calibri" panose="020F0502020204030204" pitchFamily="34" charset="0"/>
                <a:ea typeface="Calibri" panose="020F0502020204030204" pitchFamily="34" charset="0"/>
                <a:cs typeface="Times New Roman" panose="02020603050405020304" pitchFamily="18" charset="0"/>
              </a:rPr>
              <a:t>In deze sessie worden de deelnemers bijgespijkerd over verschillende soorten drugs en trends. Even belangrijk is het om ze de kanalen aan te reiken om steeds tot de juiste informatie te komen. </a:t>
            </a:r>
          </a:p>
          <a:p>
            <a:pPr>
              <a:lnSpc>
                <a:spcPct val="107000"/>
              </a:lnSpc>
            </a:pPr>
            <a:br>
              <a:rPr lang="nl-BE" sz="1800" kern="100" dirty="0">
                <a:effectLst/>
                <a:latin typeface="Calibri" panose="020F0502020204030204" pitchFamily="34" charset="0"/>
                <a:ea typeface="Calibri" panose="020F0502020204030204" pitchFamily="34" charset="0"/>
                <a:cs typeface="Times New Roman" panose="02020603050405020304" pitchFamily="18" charset="0"/>
              </a:rPr>
            </a:br>
            <a:r>
              <a:rPr lang="nl-BE" sz="1800" kern="100" dirty="0">
                <a:effectLst/>
                <a:latin typeface="Calibri" panose="020F0502020204030204" pitchFamily="34" charset="0"/>
                <a:ea typeface="Calibri" panose="020F0502020204030204" pitchFamily="34" charset="0"/>
                <a:cs typeface="Times New Roman" panose="02020603050405020304" pitchFamily="18" charset="0"/>
              </a:rPr>
              <a:t>De uitgewerkte methodieken van VAD en andere organisaties worden aan de deelnemers voorgesteld. De krachtlijnen van de verschillende pakketten worden besproken om zo de link te maken met evidence based prevention.</a:t>
            </a:r>
          </a:p>
          <a:p>
            <a:pPr>
              <a:lnSpc>
                <a:spcPct val="107000"/>
              </a:lnSpc>
            </a:pPr>
            <a:endParaRPr lang="nl-BE" kern="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nl-BE" sz="1800" b="1" kern="100" dirty="0">
                <a:effectLst/>
                <a:latin typeface="Calibri" panose="020F0502020204030204" pitchFamily="34" charset="0"/>
                <a:ea typeface="Calibri" panose="020F0502020204030204" pitchFamily="34" charset="0"/>
                <a:cs typeface="Times New Roman" panose="02020603050405020304" pitchFamily="18" charset="0"/>
              </a:rPr>
              <a:t>5. Deep Democracy: een nieuwe kijk op besluitvorming en conflicthantering</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alibri" panose="020F0502020204030204" pitchFamily="34" charset="0"/>
                <a:ea typeface="Calibri" panose="020F0502020204030204" pitchFamily="34" charset="0"/>
                <a:cs typeface="Times New Roman" panose="02020603050405020304" pitchFamily="18" charset="0"/>
              </a:rPr>
              <a:t>In dit deel maken we kennis met een methode met roots in het Afrikaanse continent waarbij geluisterd wordt naar de minderheidsstem. </a:t>
            </a:r>
          </a:p>
          <a:p>
            <a:endParaRPr lang="nl-BE" kern="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nl-BE" sz="1800" b="1" kern="100" dirty="0">
                <a:effectLst/>
                <a:latin typeface="Calibri" panose="020F0502020204030204" pitchFamily="34" charset="0"/>
                <a:ea typeface="Calibri" panose="020F0502020204030204" pitchFamily="34" charset="0"/>
                <a:cs typeface="Times New Roman" panose="02020603050405020304" pitchFamily="18" charset="0"/>
              </a:rPr>
              <a:t>6. De actie:</a:t>
            </a:r>
            <a:endParaRPr lang="nl-BE" b="1" kern="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nl-BE" sz="1800" kern="100" dirty="0">
                <a:effectLst/>
                <a:latin typeface="Calibri" panose="020F0502020204030204" pitchFamily="34" charset="0"/>
                <a:ea typeface="Calibri" panose="020F0502020204030204" pitchFamily="34" charset="0"/>
                <a:cs typeface="Times New Roman" panose="02020603050405020304" pitchFamily="18" charset="0"/>
              </a:rPr>
              <a:t>De deelnemers stellen aan elkaar hun plannen voor. Met een kritische en motiverende blik wordt er naar gekeken. Feedback moet de activiteit versterken, coach ondersteunen en de deelnemer vertrouwen geven.</a:t>
            </a:r>
          </a:p>
          <a:p>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l-BE"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461208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C33BF4A-8A15-E654-635A-F819585E23A5}"/>
              </a:ext>
            </a:extLst>
          </p:cNvPr>
          <p:cNvSpPr>
            <a:spLocks noGrp="1"/>
          </p:cNvSpPr>
          <p:nvPr>
            <p:ph type="title"/>
          </p:nvPr>
        </p:nvSpPr>
        <p:spPr>
          <a:xfrm>
            <a:off x="1075766" y="1188637"/>
            <a:ext cx="3177749" cy="4480726"/>
          </a:xfrm>
        </p:spPr>
        <p:txBody>
          <a:bodyPr>
            <a:normAutofit/>
          </a:bodyPr>
          <a:lstStyle/>
          <a:p>
            <a:pPr algn="r"/>
            <a:r>
              <a:rPr lang="nl-BE" sz="4600" b="1" dirty="0"/>
              <a:t>Youth Prevention Influencers:</a:t>
            </a:r>
            <a:br>
              <a:rPr lang="nl-BE" sz="4600" b="1" dirty="0"/>
            </a:br>
            <a:br>
              <a:rPr lang="nl-BE" sz="4600" b="1" dirty="0"/>
            </a:br>
            <a:r>
              <a:rPr lang="nl-BE" sz="4600" b="1" dirty="0"/>
              <a:t> meetbare resultaten.</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AFB1EA6C-0A13-AB79-4B83-E388F7F2A0F9}"/>
              </a:ext>
            </a:extLst>
          </p:cNvPr>
          <p:cNvSpPr>
            <a:spLocks noGrp="1"/>
          </p:cNvSpPr>
          <p:nvPr>
            <p:ph idx="1"/>
          </p:nvPr>
        </p:nvSpPr>
        <p:spPr>
          <a:xfrm>
            <a:off x="5255259" y="899651"/>
            <a:ext cx="5289829" cy="5220929"/>
          </a:xfrm>
        </p:spPr>
        <p:txBody>
          <a:bodyPr anchor="ctr">
            <a:normAutofit fontScale="92500" lnSpcReduction="10000"/>
          </a:bodyPr>
          <a:lstStyle/>
          <a:p>
            <a:pPr marL="0" indent="0">
              <a:buNone/>
            </a:pPr>
            <a:r>
              <a:rPr lang="nl-BE" sz="2000" dirty="0"/>
              <a:t>De bedoelde resultaten voor jeugdleiderschap en systeemverandering:</a:t>
            </a:r>
          </a:p>
          <a:p>
            <a:pPr marL="0" indent="0">
              <a:buNone/>
            </a:pPr>
            <a:r>
              <a:rPr lang="nl-BE" sz="2000" dirty="0"/>
              <a:t>Jongeren nemen de leiding in hun gemeenschap en hebben meer leiderschapsvaardigheden door:</a:t>
            </a:r>
          </a:p>
          <a:p>
            <a:pPr marL="0" indent="0">
              <a:buNone/>
            </a:pPr>
            <a:r>
              <a:rPr lang="nl-BE" sz="2000" dirty="0"/>
              <a:t>	- Versterkt engagement en steun van 	de 	lokale Rotaryclub</a:t>
            </a:r>
          </a:p>
          <a:p>
            <a:pPr marL="0" indent="0">
              <a:buNone/>
            </a:pPr>
            <a:r>
              <a:rPr lang="nl-BE" sz="2000" dirty="0"/>
              <a:t>	- Lokale organisaties hechten meer 	belang aan de behoeften van jongeren en 	nemen hen op in de gemeenschaps-  	beslissingsniveaus.</a:t>
            </a:r>
          </a:p>
          <a:p>
            <a:pPr marL="0" indent="0">
              <a:buNone/>
            </a:pPr>
            <a:r>
              <a:rPr lang="nl-BE" sz="2000" dirty="0"/>
              <a:t>	- Jongeren worden gesteund en zijn actief 	betrokken in door jongeren geleid 	gemeenschapsengagement</a:t>
            </a:r>
          </a:p>
          <a:p>
            <a:pPr marL="0" indent="0">
              <a:buNone/>
            </a:pPr>
            <a:r>
              <a:rPr lang="nl-BE" sz="2000" dirty="0"/>
              <a:t>	- Systeemveranderingen hebben sociale 	consequenties </a:t>
            </a:r>
          </a:p>
          <a:p>
            <a:pPr marL="0" indent="0">
              <a:buNone/>
            </a:pPr>
            <a:r>
              <a:rPr lang="nl-BE" sz="2000" dirty="0"/>
              <a:t>	-Geïdentificeerde 	gemeenschaps- 	problemen verminderen</a:t>
            </a:r>
          </a:p>
          <a:p>
            <a:pPr marL="0" indent="0">
              <a:buNone/>
            </a:pPr>
            <a:endParaRPr lang="nl-BE" sz="1300" dirty="0"/>
          </a:p>
        </p:txBody>
      </p:sp>
    </p:spTree>
    <p:extLst>
      <p:ext uri="{BB962C8B-B14F-4D97-AF65-F5344CB8AC3E}">
        <p14:creationId xmlns:p14="http://schemas.microsoft.com/office/powerpoint/2010/main" val="1914942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B2B7F1E-D1B5-740C-7BEC-890D97BC7E0D}"/>
              </a:ext>
            </a:extLst>
          </p:cNvPr>
          <p:cNvSpPr>
            <a:spLocks noGrp="1"/>
          </p:cNvSpPr>
          <p:nvPr>
            <p:ph type="title"/>
          </p:nvPr>
        </p:nvSpPr>
        <p:spPr>
          <a:xfrm>
            <a:off x="1075766" y="1188637"/>
            <a:ext cx="3255083" cy="4480726"/>
          </a:xfrm>
        </p:spPr>
        <p:txBody>
          <a:bodyPr>
            <a:normAutofit/>
          </a:bodyPr>
          <a:lstStyle/>
          <a:p>
            <a:pPr algn="r"/>
            <a:r>
              <a:rPr lang="nl-BE" sz="6100" b="1" dirty="0"/>
              <a:t>Concrete aanpak</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8F266158-1251-A1CD-2AB9-ED3731F10A76}"/>
              </a:ext>
            </a:extLst>
          </p:cNvPr>
          <p:cNvSpPr>
            <a:spLocks noGrp="1"/>
          </p:cNvSpPr>
          <p:nvPr>
            <p:ph idx="1"/>
          </p:nvPr>
        </p:nvSpPr>
        <p:spPr>
          <a:xfrm>
            <a:off x="4918214" y="1188637"/>
            <a:ext cx="5885877" cy="4480726"/>
          </a:xfrm>
        </p:spPr>
        <p:txBody>
          <a:bodyPr anchor="ctr">
            <a:noAutofit/>
          </a:bodyPr>
          <a:lstStyle/>
          <a:p>
            <a:pPr marL="0" indent="0">
              <a:buNone/>
            </a:pPr>
            <a:r>
              <a:rPr lang="nl-BE" sz="2000" dirty="0"/>
              <a:t>- Rotaryclub start of participeert in een samenwerking van clubs die financiële middelen inbrengen</a:t>
            </a:r>
          </a:p>
          <a:p>
            <a:pPr marL="0" indent="0">
              <a:buNone/>
            </a:pPr>
            <a:r>
              <a:rPr lang="nl-BE" sz="2000" dirty="0"/>
              <a:t>- Training van de trainers: VAGGA, Clemens Steyaert, traint YPI kandidaten</a:t>
            </a:r>
          </a:p>
          <a:p>
            <a:pPr>
              <a:buFontTx/>
              <a:buChar char="-"/>
            </a:pPr>
            <a:r>
              <a:rPr lang="nl-BE" sz="2000" dirty="0"/>
              <a:t>YPI ontwikkelen hun preventie actie met steun van de Rotaryclub</a:t>
            </a:r>
          </a:p>
          <a:p>
            <a:pPr>
              <a:buFontTx/>
              <a:buChar char="-"/>
            </a:pPr>
            <a:r>
              <a:rPr lang="nl-BE" sz="2000" dirty="0"/>
              <a:t>HoGent </a:t>
            </a:r>
            <a:r>
              <a:rPr lang="nl-BE" sz="1800" b="1" i="0" u="none" strike="noStrike" dirty="0">
                <a:solidFill>
                  <a:srgbClr val="00B050"/>
                </a:solidFill>
                <a:effectLst/>
                <a:latin typeface="Calibri" panose="020F0502020204030204" pitchFamily="34" charset="0"/>
              </a:rPr>
              <a:t>SUPRB - Onderzoekscentrum Substance Use and Psychosocial Risk Behaviours</a:t>
            </a:r>
            <a:r>
              <a:rPr lang="nl-BE" sz="1800" b="1" i="0" u="none" strike="noStrike" dirty="0">
                <a:solidFill>
                  <a:srgbClr val="000000"/>
                </a:solidFill>
                <a:effectLst/>
                <a:latin typeface="Calibri" panose="020F0502020204030204" pitchFamily="34" charset="0"/>
              </a:rPr>
              <a:t>, </a:t>
            </a:r>
            <a:r>
              <a:rPr lang="nl-BE" sz="2000" dirty="0"/>
              <a:t>evalueert permanent op basis van: </a:t>
            </a:r>
            <a:r>
              <a:rPr lang="nl-BE" sz="2000" dirty="0">
                <a:solidFill>
                  <a:srgbClr val="00B050"/>
                </a:solidFill>
              </a:rPr>
              <a:t>European drug prevention quality standards (EDPQS)</a:t>
            </a:r>
          </a:p>
          <a:p>
            <a:pPr marL="0" indent="0">
              <a:buNone/>
            </a:pPr>
            <a:r>
              <a:rPr lang="nl-BE" sz="2000" dirty="0"/>
              <a:t>- YPIers sturen hun project bij op basis van de evaluatie</a:t>
            </a:r>
          </a:p>
        </p:txBody>
      </p:sp>
    </p:spTree>
    <p:extLst>
      <p:ext uri="{BB962C8B-B14F-4D97-AF65-F5344CB8AC3E}">
        <p14:creationId xmlns:p14="http://schemas.microsoft.com/office/powerpoint/2010/main" val="1757046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056E906-2166-4838-71AA-EC3F63C4F99C}"/>
              </a:ext>
            </a:extLst>
          </p:cNvPr>
          <p:cNvSpPr>
            <a:spLocks noGrp="1"/>
          </p:cNvSpPr>
          <p:nvPr>
            <p:ph type="title"/>
          </p:nvPr>
        </p:nvSpPr>
        <p:spPr>
          <a:xfrm>
            <a:off x="761803" y="350196"/>
            <a:ext cx="4646904" cy="1624520"/>
          </a:xfrm>
        </p:spPr>
        <p:txBody>
          <a:bodyPr anchor="ctr">
            <a:normAutofit/>
          </a:bodyPr>
          <a:lstStyle/>
          <a:p>
            <a:r>
              <a:rPr lang="nl-BE" sz="3400" b="1"/>
              <a:t>Kwaliteit, duurzaamheid, groeiend impact, lage kost</a:t>
            </a:r>
          </a:p>
        </p:txBody>
      </p:sp>
      <p:sp>
        <p:nvSpPr>
          <p:cNvPr id="19" name="Tijdelijke aanduiding voor inhoud 2">
            <a:extLst>
              <a:ext uri="{FF2B5EF4-FFF2-40B4-BE49-F238E27FC236}">
                <a16:creationId xmlns:a16="http://schemas.microsoft.com/office/drawing/2014/main" id="{B6879284-58C4-64D8-174C-1D546AB235E9}"/>
              </a:ext>
            </a:extLst>
          </p:cNvPr>
          <p:cNvSpPr>
            <a:spLocks noGrp="1"/>
          </p:cNvSpPr>
          <p:nvPr>
            <p:ph idx="1"/>
          </p:nvPr>
        </p:nvSpPr>
        <p:spPr>
          <a:xfrm>
            <a:off x="761802" y="2324912"/>
            <a:ext cx="4646905" cy="4031437"/>
          </a:xfrm>
        </p:spPr>
        <p:txBody>
          <a:bodyPr anchor="ctr">
            <a:normAutofit/>
          </a:bodyPr>
          <a:lstStyle/>
          <a:p>
            <a:r>
              <a:rPr lang="nl-BE" sz="1300" dirty="0"/>
              <a:t>Kwaliteit: de training van trainers werd ontwikkeld in de samenwerking tussen UNODC department Prevention, WFAD en Carlton Hall foundation.</a:t>
            </a:r>
          </a:p>
          <a:p>
            <a:endParaRPr lang="nl-BE" sz="1300" dirty="0"/>
          </a:p>
          <a:p>
            <a:r>
              <a:rPr lang="nl-BE" sz="1300" dirty="0"/>
              <a:t>Duurzaamheid: YPIers zijn de persoonlijke dragers van de resultaten van de training en ondersteunen preventie in gezin, vriendenkring, hun lokale groep en later in hun studenten- en werkmilieu.</a:t>
            </a:r>
          </a:p>
          <a:p>
            <a:endParaRPr lang="nl-BE" sz="1300" dirty="0"/>
          </a:p>
          <a:p>
            <a:r>
              <a:rPr lang="nl-BE" sz="1300" dirty="0"/>
              <a:t>Groeiend impact: Een rotaryclub kan jaar na jaar een aantal YPIers trainen waardoor de groep groeit en ook hun impact</a:t>
            </a:r>
          </a:p>
          <a:p>
            <a:endParaRPr lang="nl-BE" sz="1300" dirty="0"/>
          </a:p>
          <a:p>
            <a:r>
              <a:rPr lang="nl-BE" sz="1300" dirty="0"/>
              <a:t>Lage kost: eens de trainers getraind zijn kost een jaarlijkse actie: 1.  de projectsteun en 2. de kosten voor deelname aan de internationale meeting te Wenen.</a:t>
            </a:r>
          </a:p>
        </p:txBody>
      </p:sp>
      <p:pic>
        <p:nvPicPr>
          <p:cNvPr id="20" name="Picture 4" descr="Kleurrijke strengen die samen worden geweven">
            <a:extLst>
              <a:ext uri="{FF2B5EF4-FFF2-40B4-BE49-F238E27FC236}">
                <a16:creationId xmlns:a16="http://schemas.microsoft.com/office/drawing/2014/main" id="{D0561B93-6107-09C8-3036-3B46357D9E16}"/>
              </a:ext>
            </a:extLst>
          </p:cNvPr>
          <p:cNvPicPr>
            <a:picLocks noChangeAspect="1"/>
          </p:cNvPicPr>
          <p:nvPr/>
        </p:nvPicPr>
        <p:blipFill rotWithShape="1">
          <a:blip r:embed="rId2"/>
          <a:srcRect l="30003" r="10596" b="-2"/>
          <a:stretch/>
        </p:blipFill>
        <p:spPr>
          <a:xfrm>
            <a:off x="6096000" y="1"/>
            <a:ext cx="6102825" cy="6858000"/>
          </a:xfrm>
          <a:prstGeom prst="rect">
            <a:avLst/>
          </a:prstGeom>
        </p:spPr>
      </p:pic>
    </p:spTree>
    <p:extLst>
      <p:ext uri="{BB962C8B-B14F-4D97-AF65-F5344CB8AC3E}">
        <p14:creationId xmlns:p14="http://schemas.microsoft.com/office/powerpoint/2010/main" val="754771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2D5DED5-425D-9DF7-12B3-82438358D633}"/>
              </a:ext>
            </a:extLst>
          </p:cNvPr>
          <p:cNvSpPr>
            <a:spLocks noGrp="1"/>
          </p:cNvSpPr>
          <p:nvPr>
            <p:ph type="title"/>
          </p:nvPr>
        </p:nvSpPr>
        <p:spPr>
          <a:xfrm>
            <a:off x="1006900" y="1188637"/>
            <a:ext cx="3152097" cy="4480726"/>
          </a:xfrm>
        </p:spPr>
        <p:txBody>
          <a:bodyPr>
            <a:normAutofit/>
          </a:bodyPr>
          <a:lstStyle/>
          <a:p>
            <a:pPr algn="r"/>
            <a:r>
              <a:rPr lang="nl-BE" sz="3600"/>
              <a:t>Mogelijkheden voor Rotaryclubs</a:t>
            </a:r>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232" y="623275"/>
            <a:ext cx="6896595"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ijdelijke aanduiding voor inhoud 2">
            <a:extLst>
              <a:ext uri="{FF2B5EF4-FFF2-40B4-BE49-F238E27FC236}">
                <a16:creationId xmlns:a16="http://schemas.microsoft.com/office/drawing/2014/main" id="{F4C64E08-9FD9-EB9E-9A75-2B6A616DF78E}"/>
              </a:ext>
            </a:extLst>
          </p:cNvPr>
          <p:cNvGraphicFramePr>
            <a:graphicFrameLocks noGrp="1"/>
          </p:cNvGraphicFramePr>
          <p:nvPr>
            <p:ph idx="1"/>
            <p:extLst>
              <p:ext uri="{D42A27DB-BD31-4B8C-83A1-F6EECF244321}">
                <p14:modId xmlns:p14="http://schemas.microsoft.com/office/powerpoint/2010/main" val="643263678"/>
              </p:ext>
            </p:extLst>
          </p:nvPr>
        </p:nvGraphicFramePr>
        <p:xfrm>
          <a:off x="5293698" y="1265230"/>
          <a:ext cx="4840901" cy="4310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7959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Afbeelding 4" descr="Afbeelding met tekst, maandverband&#10;&#10;Automatisch gegenereerde beschrijving">
            <a:extLst>
              <a:ext uri="{FF2B5EF4-FFF2-40B4-BE49-F238E27FC236}">
                <a16:creationId xmlns:a16="http://schemas.microsoft.com/office/drawing/2014/main" id="{44879C75-315A-DF0F-1B35-65DCA609EBCB}"/>
              </a:ext>
            </a:extLst>
          </p:cNvPr>
          <p:cNvPicPr>
            <a:picLocks noChangeAspect="1"/>
          </p:cNvPicPr>
          <p:nvPr/>
        </p:nvPicPr>
        <p:blipFill rotWithShape="1">
          <a:blip r:embed="rId2"/>
          <a:srcRect t="22964" b="9481"/>
          <a:stretch/>
        </p:blipFill>
        <p:spPr>
          <a:xfrm>
            <a:off x="20" y="1282"/>
            <a:ext cx="12191980" cy="6856718"/>
          </a:xfrm>
          <a:prstGeom prst="rect">
            <a:avLst/>
          </a:prstGeom>
        </p:spPr>
      </p:pic>
    </p:spTree>
    <p:extLst>
      <p:ext uri="{BB962C8B-B14F-4D97-AF65-F5344CB8AC3E}">
        <p14:creationId xmlns:p14="http://schemas.microsoft.com/office/powerpoint/2010/main" val="3621842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BD79D18-7B8B-9A7C-0D6A-771AF8160734}"/>
              </a:ext>
            </a:extLst>
          </p:cNvPr>
          <p:cNvSpPr>
            <a:spLocks noGrp="1"/>
          </p:cNvSpPr>
          <p:nvPr>
            <p:ph type="title"/>
          </p:nvPr>
        </p:nvSpPr>
        <p:spPr>
          <a:xfrm>
            <a:off x="1006900" y="1188637"/>
            <a:ext cx="3060848" cy="4480726"/>
          </a:xfrm>
        </p:spPr>
        <p:txBody>
          <a:bodyPr>
            <a:normAutofit/>
          </a:bodyPr>
          <a:lstStyle/>
          <a:p>
            <a:pPr algn="r"/>
            <a:r>
              <a:rPr lang="nl-BE" sz="4100" dirty="0"/>
              <a:t>Belangrijk vanaf de  start</a:t>
            </a:r>
          </a:p>
        </p:txBody>
      </p:sp>
      <p:sp>
        <p:nvSpPr>
          <p:cNvPr id="11" name="Freeform: Shape 10">
            <a:extLst>
              <a:ext uri="{FF2B5EF4-FFF2-40B4-BE49-F238E27FC236}">
                <a16:creationId xmlns:a16="http://schemas.microsoft.com/office/drawing/2014/main" id="{79FCBE05-E963-41B2-97FD-8631A61EB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250" y="323519"/>
            <a:ext cx="7217311" cy="6212748"/>
          </a:xfrm>
          <a:custGeom>
            <a:avLst/>
            <a:gdLst>
              <a:gd name="connsiteX0" fmla="*/ 0 w 7217311"/>
              <a:gd name="connsiteY0" fmla="*/ 0 h 6212748"/>
              <a:gd name="connsiteX1" fmla="*/ 1121310 w 7217311"/>
              <a:gd name="connsiteY1" fmla="*/ 0 h 6212748"/>
              <a:gd name="connsiteX2" fmla="*/ 1837014 w 7217311"/>
              <a:gd name="connsiteY2" fmla="*/ 0 h 6212748"/>
              <a:gd name="connsiteX3" fmla="*/ 2893412 w 7217311"/>
              <a:gd name="connsiteY3" fmla="*/ 0 h 6212748"/>
              <a:gd name="connsiteX4" fmla="*/ 3635911 w 7217311"/>
              <a:gd name="connsiteY4" fmla="*/ 0 h 6212748"/>
              <a:gd name="connsiteX5" fmla="*/ 3635913 w 7217311"/>
              <a:gd name="connsiteY5" fmla="*/ 0 h 6212748"/>
              <a:gd name="connsiteX6" fmla="*/ 7217311 w 7217311"/>
              <a:gd name="connsiteY6" fmla="*/ 0 h 6212748"/>
              <a:gd name="connsiteX7" fmla="*/ 7217311 w 7217311"/>
              <a:gd name="connsiteY7" fmla="*/ 2864954 h 6212748"/>
              <a:gd name="connsiteX8" fmla="*/ 3773866 w 7217311"/>
              <a:gd name="connsiteY8" fmla="*/ 6212748 h 6212748"/>
              <a:gd name="connsiteX9" fmla="*/ 2893412 w 7217311"/>
              <a:gd name="connsiteY9" fmla="*/ 6212748 h 6212748"/>
              <a:gd name="connsiteX10" fmla="*/ 2893412 w 7217311"/>
              <a:gd name="connsiteY10" fmla="*/ 6210962 h 6212748"/>
              <a:gd name="connsiteX11" fmla="*/ 1837014 w 7217311"/>
              <a:gd name="connsiteY11" fmla="*/ 6210962 h 6212748"/>
              <a:gd name="connsiteX12" fmla="*/ 1837014 w 7217311"/>
              <a:gd name="connsiteY12" fmla="*/ 6212748 h 6212748"/>
              <a:gd name="connsiteX13" fmla="*/ 0 w 7217311"/>
              <a:gd name="connsiteY13"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7311" h="6212748">
                <a:moveTo>
                  <a:pt x="0" y="0"/>
                </a:moveTo>
                <a:lnTo>
                  <a:pt x="1121310" y="0"/>
                </a:lnTo>
                <a:lnTo>
                  <a:pt x="1837014" y="0"/>
                </a:lnTo>
                <a:lnTo>
                  <a:pt x="2893412" y="0"/>
                </a:lnTo>
                <a:lnTo>
                  <a:pt x="3635911" y="0"/>
                </a:lnTo>
                <a:lnTo>
                  <a:pt x="3635913" y="0"/>
                </a:lnTo>
                <a:lnTo>
                  <a:pt x="7217311" y="0"/>
                </a:lnTo>
                <a:lnTo>
                  <a:pt x="7217311" y="2864954"/>
                </a:lnTo>
                <a:lnTo>
                  <a:pt x="3773866" y="6212748"/>
                </a:lnTo>
                <a:lnTo>
                  <a:pt x="2893412" y="6212748"/>
                </a:lnTo>
                <a:lnTo>
                  <a:pt x="2893412" y="6210962"/>
                </a:lnTo>
                <a:lnTo>
                  <a:pt x="1837014" y="6210962"/>
                </a:lnTo>
                <a:lnTo>
                  <a:pt x="1837014"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D233ACE-F3A1-4543-B9F4-425DDA579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Tijdelijke aanduiding voor inhoud 15" descr="Afbeelding met tekst, schermopname, Lettertype, groen&#10;&#10;Automatisch gegenereerde beschrijving">
            <a:hlinkClick r:id="rId2"/>
            <a:extLst>
              <a:ext uri="{FF2B5EF4-FFF2-40B4-BE49-F238E27FC236}">
                <a16:creationId xmlns:a16="http://schemas.microsoft.com/office/drawing/2014/main" id="{9CAFD962-9A76-99B9-7D26-256B534510C3}"/>
              </a:ext>
            </a:extLst>
          </p:cNvPr>
          <p:cNvPicPr>
            <a:picLocks noGrp="1" noChangeAspect="1"/>
          </p:cNvPicPr>
          <p:nvPr>
            <p:ph idx="1"/>
          </p:nvPr>
        </p:nvPicPr>
        <p:blipFill>
          <a:blip r:embed="rId3"/>
          <a:stretch>
            <a:fillRect/>
          </a:stretch>
        </p:blipFill>
        <p:spPr>
          <a:xfrm>
            <a:off x="-1" y="-135809"/>
            <a:ext cx="12188601" cy="6858000"/>
          </a:xfrm>
        </p:spPr>
      </p:pic>
      <p:sp>
        <p:nvSpPr>
          <p:cNvPr id="17" name="Tekstvak 16">
            <a:extLst>
              <a:ext uri="{FF2B5EF4-FFF2-40B4-BE49-F238E27FC236}">
                <a16:creationId xmlns:a16="http://schemas.microsoft.com/office/drawing/2014/main" id="{63654361-613E-A857-A2C5-C759ECB46A44}"/>
              </a:ext>
            </a:extLst>
          </p:cNvPr>
          <p:cNvSpPr txBox="1"/>
          <p:nvPr/>
        </p:nvSpPr>
        <p:spPr>
          <a:xfrm>
            <a:off x="507259" y="6114396"/>
            <a:ext cx="10663038" cy="369332"/>
          </a:xfrm>
          <a:prstGeom prst="rect">
            <a:avLst/>
          </a:prstGeom>
          <a:noFill/>
        </p:spPr>
        <p:txBody>
          <a:bodyPr wrap="square" rtlCol="0">
            <a:spAutoFit/>
          </a:bodyPr>
          <a:lstStyle/>
          <a:p>
            <a:r>
              <a:rPr lang="nl-BE" dirty="0"/>
              <a:t>https://youtu.be/O_ERAq00ZzI?si=KO8X7eOD9xR1A_j5https://youtu.be/O_ERAq00ZzI?si=KO8X7eOD9xR1A_j5</a:t>
            </a:r>
          </a:p>
        </p:txBody>
      </p:sp>
    </p:spTree>
    <p:extLst>
      <p:ext uri="{BB962C8B-B14F-4D97-AF65-F5344CB8AC3E}">
        <p14:creationId xmlns:p14="http://schemas.microsoft.com/office/powerpoint/2010/main" val="2092912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5E1722-39D7-7663-0BD7-12B883D61DA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AED58F6-46DE-F6FF-CBC1-2491EC32C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957EEE2-40B8-F646-2FEC-7E4D42B19F5E}"/>
              </a:ext>
            </a:extLst>
          </p:cNvPr>
          <p:cNvSpPr>
            <a:spLocks noGrp="1"/>
          </p:cNvSpPr>
          <p:nvPr>
            <p:ph type="title"/>
          </p:nvPr>
        </p:nvSpPr>
        <p:spPr>
          <a:xfrm>
            <a:off x="1006900" y="1188637"/>
            <a:ext cx="3060848" cy="4480726"/>
          </a:xfrm>
        </p:spPr>
        <p:txBody>
          <a:bodyPr>
            <a:normAutofit/>
          </a:bodyPr>
          <a:lstStyle/>
          <a:p>
            <a:pPr algn="r"/>
            <a:r>
              <a:rPr lang="nl-BE" sz="4100" dirty="0"/>
              <a:t>Belangrijk vanaf de  start</a:t>
            </a:r>
          </a:p>
        </p:txBody>
      </p:sp>
      <p:sp>
        <p:nvSpPr>
          <p:cNvPr id="11" name="Freeform: Shape 10">
            <a:extLst>
              <a:ext uri="{FF2B5EF4-FFF2-40B4-BE49-F238E27FC236}">
                <a16:creationId xmlns:a16="http://schemas.microsoft.com/office/drawing/2014/main" id="{32316BEF-DBC3-2002-11FC-50CECA801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250" y="323519"/>
            <a:ext cx="7217311" cy="6212748"/>
          </a:xfrm>
          <a:custGeom>
            <a:avLst/>
            <a:gdLst>
              <a:gd name="connsiteX0" fmla="*/ 0 w 7217311"/>
              <a:gd name="connsiteY0" fmla="*/ 0 h 6212748"/>
              <a:gd name="connsiteX1" fmla="*/ 1121310 w 7217311"/>
              <a:gd name="connsiteY1" fmla="*/ 0 h 6212748"/>
              <a:gd name="connsiteX2" fmla="*/ 1837014 w 7217311"/>
              <a:gd name="connsiteY2" fmla="*/ 0 h 6212748"/>
              <a:gd name="connsiteX3" fmla="*/ 2893412 w 7217311"/>
              <a:gd name="connsiteY3" fmla="*/ 0 h 6212748"/>
              <a:gd name="connsiteX4" fmla="*/ 3635911 w 7217311"/>
              <a:gd name="connsiteY4" fmla="*/ 0 h 6212748"/>
              <a:gd name="connsiteX5" fmla="*/ 3635913 w 7217311"/>
              <a:gd name="connsiteY5" fmla="*/ 0 h 6212748"/>
              <a:gd name="connsiteX6" fmla="*/ 7217311 w 7217311"/>
              <a:gd name="connsiteY6" fmla="*/ 0 h 6212748"/>
              <a:gd name="connsiteX7" fmla="*/ 7217311 w 7217311"/>
              <a:gd name="connsiteY7" fmla="*/ 2864954 h 6212748"/>
              <a:gd name="connsiteX8" fmla="*/ 3773866 w 7217311"/>
              <a:gd name="connsiteY8" fmla="*/ 6212748 h 6212748"/>
              <a:gd name="connsiteX9" fmla="*/ 2893412 w 7217311"/>
              <a:gd name="connsiteY9" fmla="*/ 6212748 h 6212748"/>
              <a:gd name="connsiteX10" fmla="*/ 2893412 w 7217311"/>
              <a:gd name="connsiteY10" fmla="*/ 6210962 h 6212748"/>
              <a:gd name="connsiteX11" fmla="*/ 1837014 w 7217311"/>
              <a:gd name="connsiteY11" fmla="*/ 6210962 h 6212748"/>
              <a:gd name="connsiteX12" fmla="*/ 1837014 w 7217311"/>
              <a:gd name="connsiteY12" fmla="*/ 6212748 h 6212748"/>
              <a:gd name="connsiteX13" fmla="*/ 0 w 7217311"/>
              <a:gd name="connsiteY13"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7311" h="6212748">
                <a:moveTo>
                  <a:pt x="0" y="0"/>
                </a:moveTo>
                <a:lnTo>
                  <a:pt x="1121310" y="0"/>
                </a:lnTo>
                <a:lnTo>
                  <a:pt x="1837014" y="0"/>
                </a:lnTo>
                <a:lnTo>
                  <a:pt x="2893412" y="0"/>
                </a:lnTo>
                <a:lnTo>
                  <a:pt x="3635911" y="0"/>
                </a:lnTo>
                <a:lnTo>
                  <a:pt x="3635913" y="0"/>
                </a:lnTo>
                <a:lnTo>
                  <a:pt x="7217311" y="0"/>
                </a:lnTo>
                <a:lnTo>
                  <a:pt x="7217311" y="2864954"/>
                </a:lnTo>
                <a:lnTo>
                  <a:pt x="3773866" y="6212748"/>
                </a:lnTo>
                <a:lnTo>
                  <a:pt x="2893412" y="6212748"/>
                </a:lnTo>
                <a:lnTo>
                  <a:pt x="2893412" y="6210962"/>
                </a:lnTo>
                <a:lnTo>
                  <a:pt x="1837014" y="6210962"/>
                </a:lnTo>
                <a:lnTo>
                  <a:pt x="1837014"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24434894-2D27-4679-CCF0-E6D0B30F0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0DCC0E9-7C75-A399-7C8C-6E156579E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inhoud 5" descr="Afbeelding met Menselijk gezicht, pak, kleding, persoon&#10;&#10;Automatisch gegenereerde beschrijving">
            <a:hlinkClick r:id="rId2"/>
            <a:extLst>
              <a:ext uri="{FF2B5EF4-FFF2-40B4-BE49-F238E27FC236}">
                <a16:creationId xmlns:a16="http://schemas.microsoft.com/office/drawing/2014/main" id="{FDEF3A77-5C96-2790-365A-83C7FED85E3F}"/>
              </a:ext>
            </a:extLst>
          </p:cNvPr>
          <p:cNvPicPr>
            <a:picLocks noGrp="1" noChangeAspect="1"/>
          </p:cNvPicPr>
          <p:nvPr>
            <p:ph idx="1"/>
          </p:nvPr>
        </p:nvPicPr>
        <p:blipFill>
          <a:blip r:embed="rId3"/>
          <a:stretch>
            <a:fillRect/>
          </a:stretch>
        </p:blipFill>
        <p:spPr>
          <a:xfrm>
            <a:off x="0" y="56299"/>
            <a:ext cx="12192000" cy="6835039"/>
          </a:xfrm>
        </p:spPr>
      </p:pic>
      <p:sp>
        <p:nvSpPr>
          <p:cNvPr id="10" name="Tekstvak 9">
            <a:extLst>
              <a:ext uri="{FF2B5EF4-FFF2-40B4-BE49-F238E27FC236}">
                <a16:creationId xmlns:a16="http://schemas.microsoft.com/office/drawing/2014/main" id="{87CF91BB-2B44-A138-75FA-26B9A75543ED}"/>
              </a:ext>
            </a:extLst>
          </p:cNvPr>
          <p:cNvSpPr txBox="1"/>
          <p:nvPr/>
        </p:nvSpPr>
        <p:spPr>
          <a:xfrm>
            <a:off x="10114805" y="988612"/>
            <a:ext cx="1915475" cy="1200329"/>
          </a:xfrm>
          <a:prstGeom prst="rect">
            <a:avLst/>
          </a:prstGeom>
          <a:noFill/>
        </p:spPr>
        <p:txBody>
          <a:bodyPr wrap="square" rtlCol="0">
            <a:spAutoFit/>
          </a:bodyPr>
          <a:lstStyle/>
          <a:p>
            <a:r>
              <a:rPr lang="nl-BE" dirty="0"/>
              <a:t>https://youtu.be/j5HocdbMQRc?si=Urk0XTHUwPrF4Q3O</a:t>
            </a:r>
          </a:p>
        </p:txBody>
      </p:sp>
    </p:spTree>
    <p:extLst>
      <p:ext uri="{BB962C8B-B14F-4D97-AF65-F5344CB8AC3E}">
        <p14:creationId xmlns:p14="http://schemas.microsoft.com/office/powerpoint/2010/main" val="3006540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E6D6B0-DFAE-1AE4-EF24-BA99FB1907C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ABD128-4252-D626-5F05-D4524A1B9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DFC8B1-BFA9-D5DC-351F-570334436D29}"/>
              </a:ext>
            </a:extLst>
          </p:cNvPr>
          <p:cNvSpPr>
            <a:spLocks noGrp="1"/>
          </p:cNvSpPr>
          <p:nvPr>
            <p:ph type="title"/>
          </p:nvPr>
        </p:nvSpPr>
        <p:spPr>
          <a:xfrm>
            <a:off x="1006900" y="1188637"/>
            <a:ext cx="3060848" cy="4480726"/>
          </a:xfrm>
        </p:spPr>
        <p:txBody>
          <a:bodyPr>
            <a:normAutofit/>
          </a:bodyPr>
          <a:lstStyle/>
          <a:p>
            <a:pPr algn="r"/>
            <a:r>
              <a:rPr lang="nl-BE" sz="4100" dirty="0"/>
              <a:t>Belangrijk vanaf de  start</a:t>
            </a:r>
          </a:p>
        </p:txBody>
      </p:sp>
      <p:sp>
        <p:nvSpPr>
          <p:cNvPr id="11" name="Freeform: Shape 10">
            <a:extLst>
              <a:ext uri="{FF2B5EF4-FFF2-40B4-BE49-F238E27FC236}">
                <a16:creationId xmlns:a16="http://schemas.microsoft.com/office/drawing/2014/main" id="{4D866BE6-CB9F-F13E-0EC0-666D1A3E5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250" y="323519"/>
            <a:ext cx="7217311" cy="6212748"/>
          </a:xfrm>
          <a:custGeom>
            <a:avLst/>
            <a:gdLst>
              <a:gd name="connsiteX0" fmla="*/ 0 w 7217311"/>
              <a:gd name="connsiteY0" fmla="*/ 0 h 6212748"/>
              <a:gd name="connsiteX1" fmla="*/ 1121310 w 7217311"/>
              <a:gd name="connsiteY1" fmla="*/ 0 h 6212748"/>
              <a:gd name="connsiteX2" fmla="*/ 1837014 w 7217311"/>
              <a:gd name="connsiteY2" fmla="*/ 0 h 6212748"/>
              <a:gd name="connsiteX3" fmla="*/ 2893412 w 7217311"/>
              <a:gd name="connsiteY3" fmla="*/ 0 h 6212748"/>
              <a:gd name="connsiteX4" fmla="*/ 3635911 w 7217311"/>
              <a:gd name="connsiteY4" fmla="*/ 0 h 6212748"/>
              <a:gd name="connsiteX5" fmla="*/ 3635913 w 7217311"/>
              <a:gd name="connsiteY5" fmla="*/ 0 h 6212748"/>
              <a:gd name="connsiteX6" fmla="*/ 7217311 w 7217311"/>
              <a:gd name="connsiteY6" fmla="*/ 0 h 6212748"/>
              <a:gd name="connsiteX7" fmla="*/ 7217311 w 7217311"/>
              <a:gd name="connsiteY7" fmla="*/ 2864954 h 6212748"/>
              <a:gd name="connsiteX8" fmla="*/ 3773866 w 7217311"/>
              <a:gd name="connsiteY8" fmla="*/ 6212748 h 6212748"/>
              <a:gd name="connsiteX9" fmla="*/ 2893412 w 7217311"/>
              <a:gd name="connsiteY9" fmla="*/ 6212748 h 6212748"/>
              <a:gd name="connsiteX10" fmla="*/ 2893412 w 7217311"/>
              <a:gd name="connsiteY10" fmla="*/ 6210962 h 6212748"/>
              <a:gd name="connsiteX11" fmla="*/ 1837014 w 7217311"/>
              <a:gd name="connsiteY11" fmla="*/ 6210962 h 6212748"/>
              <a:gd name="connsiteX12" fmla="*/ 1837014 w 7217311"/>
              <a:gd name="connsiteY12" fmla="*/ 6212748 h 6212748"/>
              <a:gd name="connsiteX13" fmla="*/ 0 w 7217311"/>
              <a:gd name="connsiteY13"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7311" h="6212748">
                <a:moveTo>
                  <a:pt x="0" y="0"/>
                </a:moveTo>
                <a:lnTo>
                  <a:pt x="1121310" y="0"/>
                </a:lnTo>
                <a:lnTo>
                  <a:pt x="1837014" y="0"/>
                </a:lnTo>
                <a:lnTo>
                  <a:pt x="2893412" y="0"/>
                </a:lnTo>
                <a:lnTo>
                  <a:pt x="3635911" y="0"/>
                </a:lnTo>
                <a:lnTo>
                  <a:pt x="3635913" y="0"/>
                </a:lnTo>
                <a:lnTo>
                  <a:pt x="7217311" y="0"/>
                </a:lnTo>
                <a:lnTo>
                  <a:pt x="7217311" y="2864954"/>
                </a:lnTo>
                <a:lnTo>
                  <a:pt x="3773866" y="6212748"/>
                </a:lnTo>
                <a:lnTo>
                  <a:pt x="2893412" y="6212748"/>
                </a:lnTo>
                <a:lnTo>
                  <a:pt x="2893412" y="6210962"/>
                </a:lnTo>
                <a:lnTo>
                  <a:pt x="1837014" y="6210962"/>
                </a:lnTo>
                <a:lnTo>
                  <a:pt x="1837014"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880DD3DD-67A1-64BE-D630-4DD5B79B5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D1A4A60-A499-394F-5A36-CD7566F56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kstvak 13">
            <a:extLst>
              <a:ext uri="{FF2B5EF4-FFF2-40B4-BE49-F238E27FC236}">
                <a16:creationId xmlns:a16="http://schemas.microsoft.com/office/drawing/2014/main" id="{971EDAC3-A730-D46F-B3D9-051139184E7E}"/>
              </a:ext>
            </a:extLst>
          </p:cNvPr>
          <p:cNvSpPr txBox="1"/>
          <p:nvPr/>
        </p:nvSpPr>
        <p:spPr>
          <a:xfrm>
            <a:off x="7998715" y="2588812"/>
            <a:ext cx="2925761" cy="1200329"/>
          </a:xfrm>
          <a:prstGeom prst="rect">
            <a:avLst/>
          </a:prstGeom>
          <a:noFill/>
        </p:spPr>
        <p:txBody>
          <a:bodyPr wrap="square" rtlCol="0">
            <a:spAutoFit/>
          </a:bodyPr>
          <a:lstStyle/>
          <a:p>
            <a:r>
              <a:rPr lang="nl-BE" b="1" dirty="0">
                <a:solidFill>
                  <a:srgbClr val="FF0000"/>
                </a:solidFill>
              </a:rPr>
              <a:t>Uitnodiging om digitaal te verspreiden met de nodige documenten en videos in het inschrijvingsformulier</a:t>
            </a:r>
          </a:p>
        </p:txBody>
      </p:sp>
      <p:pic>
        <p:nvPicPr>
          <p:cNvPr id="20" name="Tijdelijke aanduiding voor inhoud 19" descr="Afbeelding met tekst, schermopname, Lettertype, nummer&#10;&#10;Automatisch gegenereerde beschrijving">
            <a:extLst>
              <a:ext uri="{FF2B5EF4-FFF2-40B4-BE49-F238E27FC236}">
                <a16:creationId xmlns:a16="http://schemas.microsoft.com/office/drawing/2014/main" id="{B7AC1C92-B7E4-1B0E-0602-97B343AFE0EC}"/>
              </a:ext>
            </a:extLst>
          </p:cNvPr>
          <p:cNvPicPr>
            <a:picLocks noGrp="1" noChangeAspect="1"/>
          </p:cNvPicPr>
          <p:nvPr>
            <p:ph idx="1"/>
          </p:nvPr>
        </p:nvPicPr>
        <p:blipFill>
          <a:blip r:embed="rId2"/>
          <a:stretch>
            <a:fillRect/>
          </a:stretch>
        </p:blipFill>
        <p:spPr>
          <a:xfrm>
            <a:off x="318335" y="157163"/>
            <a:ext cx="7096878" cy="6401000"/>
          </a:xfrm>
        </p:spPr>
      </p:pic>
    </p:spTree>
    <p:extLst>
      <p:ext uri="{BB962C8B-B14F-4D97-AF65-F5344CB8AC3E}">
        <p14:creationId xmlns:p14="http://schemas.microsoft.com/office/powerpoint/2010/main" val="2432631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338328"/>
            <a:ext cx="8229600" cy="1722520"/>
          </a:xfrm>
          <a:ln>
            <a:solidFill>
              <a:schemeClr val="bg2">
                <a:lumMod val="50000"/>
              </a:schemeClr>
            </a:solidFill>
          </a:ln>
        </p:spPr>
        <p:txBody>
          <a:bodyPr>
            <a:normAutofit/>
          </a:bodyPr>
          <a:lstStyle/>
          <a:p>
            <a:r>
              <a:rPr lang="nl-BE" b="1" dirty="0">
                <a:solidFill>
                  <a:srgbClr val="FFC000"/>
                </a:solidFill>
                <a:latin typeface="Calibri" panose="020F0502020204030204" pitchFamily="34" charset="0"/>
                <a:cs typeface="Calibri" panose="020F0502020204030204" pitchFamily="34" charset="0"/>
              </a:rPr>
              <a:t>Rotary Action </a:t>
            </a:r>
            <a:r>
              <a:rPr lang="nl-BE" b="1" dirty="0" err="1">
                <a:solidFill>
                  <a:srgbClr val="FFC000"/>
                </a:solidFill>
                <a:latin typeface="Calibri" panose="020F0502020204030204" pitchFamily="34" charset="0"/>
                <a:cs typeface="Calibri" panose="020F0502020204030204" pitchFamily="34" charset="0"/>
              </a:rPr>
              <a:t>Groups</a:t>
            </a:r>
            <a:r>
              <a:rPr lang="nl-BE" b="1" dirty="0">
                <a:solidFill>
                  <a:srgbClr val="FFC000"/>
                </a:solidFill>
                <a:latin typeface="Calibri" panose="020F0502020204030204" pitchFamily="34" charset="0"/>
                <a:cs typeface="Calibri" panose="020F0502020204030204" pitchFamily="34" charset="0"/>
              </a:rPr>
              <a:t>  </a:t>
            </a:r>
            <a:r>
              <a:rPr lang="nl-BE" dirty="0">
                <a:solidFill>
                  <a:srgbClr val="FFC000"/>
                </a:solidFill>
                <a:latin typeface="Calibri" panose="020F0502020204030204" pitchFamily="34" charset="0"/>
                <a:cs typeface="Calibri" panose="020F0502020204030204" pitchFamily="34" charset="0"/>
              </a:rPr>
              <a:t>: </a:t>
            </a:r>
            <a:r>
              <a:rPr lang="nl-BE" sz="3600" dirty="0">
                <a:solidFill>
                  <a:srgbClr val="FFC000"/>
                </a:solidFill>
                <a:latin typeface="Calibri" panose="020F0502020204030204" pitchFamily="34" charset="0"/>
                <a:cs typeface="Calibri" panose="020F0502020204030204" pitchFamily="34" charset="0"/>
              </a:rPr>
              <a:t>focus area</a:t>
            </a:r>
            <a:r>
              <a:rPr lang="nl-BE" dirty="0">
                <a:solidFill>
                  <a:srgbClr val="FFC000"/>
                </a:solidFill>
                <a:latin typeface="Calibri" panose="020F0502020204030204" pitchFamily="34" charset="0"/>
                <a:cs typeface="Calibri" panose="020F0502020204030204" pitchFamily="34" charset="0"/>
              </a:rPr>
              <a:t>                       </a:t>
            </a:r>
            <a:r>
              <a:rPr lang="nl-BE" dirty="0">
                <a:solidFill>
                  <a:schemeClr val="tx2"/>
                </a:solidFill>
                <a:latin typeface="Calibri" panose="020F0502020204030204" pitchFamily="34" charset="0"/>
                <a:cs typeface="Calibri" panose="020F0502020204030204" pitchFamily="34" charset="0"/>
              </a:rPr>
              <a:t>28 </a:t>
            </a:r>
            <a:r>
              <a:rPr lang="nl-BE" dirty="0" err="1">
                <a:solidFill>
                  <a:schemeClr val="tx2"/>
                </a:solidFill>
                <a:latin typeface="Calibri" panose="020F0502020204030204" pitchFamily="34" charset="0"/>
                <a:cs typeface="Calibri" panose="020F0502020204030204" pitchFamily="34" charset="0"/>
              </a:rPr>
              <a:t>RAG’s</a:t>
            </a:r>
            <a:r>
              <a:rPr lang="nl-BE" dirty="0">
                <a:solidFill>
                  <a:schemeClr val="tx2"/>
                </a:solidFill>
                <a:latin typeface="Calibri" panose="020F0502020204030204" pitchFamily="34" charset="0"/>
                <a:cs typeface="Calibri" panose="020F0502020204030204" pitchFamily="34" charset="0"/>
              </a:rPr>
              <a:t>  </a:t>
            </a:r>
            <a:r>
              <a:rPr lang="nl-BE" dirty="0">
                <a:solidFill>
                  <a:schemeClr val="tx2"/>
                </a:solidFill>
                <a:latin typeface="Calibri" panose="020F0502020204030204" pitchFamily="34" charset="0"/>
                <a:cs typeface="Calibri" panose="020F0502020204030204" pitchFamily="34" charset="0"/>
                <a:sym typeface="Wingdings" panose="05000000000000000000" pitchFamily="2" charset="2"/>
              </a:rPr>
              <a:t> RI : </a:t>
            </a:r>
            <a:r>
              <a:rPr lang="nl-BE" dirty="0">
                <a:solidFill>
                  <a:schemeClr val="tx2"/>
                </a:solidFill>
                <a:latin typeface="Calibri" panose="020F0502020204030204" pitchFamily="34" charset="0"/>
                <a:cs typeface="Calibri" panose="020F0502020204030204" pitchFamily="34" charset="0"/>
              </a:rPr>
              <a:t>7 focus </a:t>
            </a:r>
            <a:r>
              <a:rPr lang="nl-BE" dirty="0" err="1">
                <a:solidFill>
                  <a:schemeClr val="tx2"/>
                </a:solidFill>
                <a:latin typeface="Calibri" panose="020F0502020204030204" pitchFamily="34" charset="0"/>
                <a:cs typeface="Calibri" panose="020F0502020204030204" pitchFamily="34" charset="0"/>
              </a:rPr>
              <a:t>areas</a:t>
            </a:r>
            <a:r>
              <a:rPr lang="nl-BE" dirty="0">
                <a:solidFill>
                  <a:schemeClr val="tx2"/>
                </a:solidFill>
                <a:latin typeface="Calibri" panose="020F0502020204030204" pitchFamily="34" charset="0"/>
                <a:cs typeface="Calibri" panose="020F0502020204030204" pitchFamily="34" charset="0"/>
              </a:rPr>
              <a:t> </a:t>
            </a:r>
          </a:p>
        </p:txBody>
      </p:sp>
      <p:sp>
        <p:nvSpPr>
          <p:cNvPr id="3" name="Tijdelijke aanduiding voor inhoud 2"/>
          <p:cNvSpPr>
            <a:spLocks noGrp="1"/>
          </p:cNvSpPr>
          <p:nvPr>
            <p:ph sz="quarter" idx="13"/>
          </p:nvPr>
        </p:nvSpPr>
        <p:spPr>
          <a:xfrm>
            <a:off x="1415481" y="2060848"/>
            <a:ext cx="4604931" cy="4797152"/>
          </a:xfrm>
          <a:solidFill>
            <a:schemeClr val="bg2"/>
          </a:solidFill>
        </p:spPr>
        <p:txBody>
          <a:bodyPr>
            <a:normAutofit fontScale="77500" lnSpcReduction="20000"/>
          </a:bodyPr>
          <a:lstStyle/>
          <a:p>
            <a:pPr algn="l" rtl="0"/>
            <a:r>
              <a:rPr lang="en-US" sz="2900" b="1" dirty="0">
                <a:solidFill>
                  <a:schemeClr val="tx2">
                    <a:lumMod val="75000"/>
                  </a:schemeClr>
                </a:solidFill>
                <a:latin typeface="Open Sans" panose="020B0606030504020204" pitchFamily="34" charset="0"/>
              </a:rPr>
              <a:t>Promoting peace</a:t>
            </a:r>
            <a:br>
              <a:rPr lang="en-US" sz="2900" dirty="0">
                <a:solidFill>
                  <a:schemeClr val="tx2">
                    <a:lumMod val="75000"/>
                  </a:schemeClr>
                </a:solidFill>
                <a:latin typeface="Open Sans" panose="020B0606030504020204" pitchFamily="34" charset="0"/>
              </a:rPr>
            </a:br>
            <a:r>
              <a:rPr lang="en-US" sz="2900" dirty="0">
                <a:solidFill>
                  <a:srgbClr val="005DAA"/>
                </a:solidFill>
                <a:latin typeface="Open Sans" panose="020B0606030504020204" pitchFamily="34" charset="0"/>
                <a:hlinkClick r:id="rId3"/>
              </a:rPr>
              <a:t>Domestic Violence Prevention</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4"/>
              </a:rPr>
              <a:t>Peace</a:t>
            </a:r>
            <a:br>
              <a:rPr lang="en-US" sz="2900" dirty="0">
                <a:solidFill>
                  <a:srgbClr val="005DAA"/>
                </a:solidFill>
                <a:latin typeface="Open Sans" panose="020B0606030504020204" pitchFamily="34" charset="0"/>
                <a:hlinkClick r:id="rId4"/>
              </a:rPr>
            </a:br>
            <a:r>
              <a:rPr lang="en-US" sz="2900" dirty="0">
                <a:solidFill>
                  <a:srgbClr val="005DAA"/>
                </a:solidFill>
                <a:latin typeface="Open Sans" panose="020B0606030504020204" pitchFamily="34" charset="0"/>
                <a:hlinkClick r:id="rId5"/>
              </a:rPr>
              <a:t>Refugees</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6"/>
              </a:rPr>
              <a:t>Slavery Prevention</a:t>
            </a:r>
            <a:endParaRPr lang="en-US" sz="2900" dirty="0">
              <a:solidFill>
                <a:srgbClr val="000000"/>
              </a:solidFill>
              <a:latin typeface="Open Sans" panose="020B0606030504020204" pitchFamily="34" charset="0"/>
            </a:endParaRPr>
          </a:p>
          <a:p>
            <a:pPr algn="l" rtl="0"/>
            <a:r>
              <a:rPr lang="en-US" sz="2900" b="1" dirty="0">
                <a:solidFill>
                  <a:schemeClr val="tx2">
                    <a:lumMod val="75000"/>
                  </a:schemeClr>
                </a:solidFill>
                <a:latin typeface="Open Sans" panose="020B0606030504020204" pitchFamily="34" charset="0"/>
              </a:rPr>
              <a:t>Fighting disease</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7"/>
              </a:rPr>
              <a:t>Addiction Prevention</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8"/>
              </a:rPr>
              <a:t>Alzheimer's/Dementia</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9"/>
              </a:rPr>
              <a:t>Blindness Prevention</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10"/>
              </a:rPr>
              <a:t>Blood Donation</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11"/>
              </a:rPr>
              <a:t>Diabetes</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12"/>
              </a:rPr>
              <a:t>Family Health/AIDS Prevention</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13"/>
              </a:rPr>
              <a:t>Health Education and Wellness</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14"/>
              </a:rPr>
              <a:t>Hearing</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15"/>
              </a:rPr>
              <a:t>Hepatitis Eradication</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16"/>
              </a:rPr>
              <a:t>Malaria</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17"/>
              </a:rPr>
              <a:t>Mental Health Initiatives</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18"/>
              </a:rPr>
              <a:t>Multiple Sclerosis</a:t>
            </a:r>
            <a:br>
              <a:rPr lang="en-US" sz="2900" dirty="0">
                <a:solidFill>
                  <a:srgbClr val="000000"/>
                </a:solidFill>
                <a:latin typeface="Open Sans" panose="020B0606030504020204" pitchFamily="34" charset="0"/>
              </a:rPr>
            </a:br>
            <a:r>
              <a:rPr lang="en-US" sz="2900" dirty="0">
                <a:solidFill>
                  <a:srgbClr val="005DAA"/>
                </a:solidFill>
                <a:latin typeface="Open Sans" panose="020B0606030504020204" pitchFamily="34" charset="0"/>
                <a:hlinkClick r:id="rId19"/>
              </a:rPr>
              <a:t>Polio Survivors</a:t>
            </a:r>
            <a:endParaRPr lang="en-US" sz="2900" dirty="0">
              <a:solidFill>
                <a:srgbClr val="000000"/>
              </a:solidFill>
              <a:latin typeface="Open Sans" panose="020B0606030504020204" pitchFamily="34" charset="0"/>
            </a:endParaRPr>
          </a:p>
          <a:p>
            <a:endParaRPr lang="nl-BE" dirty="0">
              <a:latin typeface="Calibri" panose="020F0502020204030204" pitchFamily="34" charset="0"/>
              <a:cs typeface="Calibri" panose="020F0502020204030204" pitchFamily="34" charset="0"/>
            </a:endParaRPr>
          </a:p>
        </p:txBody>
      </p:sp>
      <p:sp>
        <p:nvSpPr>
          <p:cNvPr id="4" name="Tijdelijke aanduiding voor inhoud 3"/>
          <p:cNvSpPr>
            <a:spLocks noGrp="1"/>
          </p:cNvSpPr>
          <p:nvPr>
            <p:ph sz="quarter" idx="14"/>
          </p:nvPr>
        </p:nvSpPr>
        <p:spPr>
          <a:xfrm>
            <a:off x="5072016" y="2060849"/>
            <a:ext cx="5595985" cy="4787991"/>
          </a:xfrm>
          <a:solidFill>
            <a:schemeClr val="bg2"/>
          </a:solidFill>
        </p:spPr>
        <p:txBody>
          <a:bodyPr>
            <a:normAutofit fontScale="70000" lnSpcReduction="20000"/>
          </a:bodyPr>
          <a:lstStyle/>
          <a:p>
            <a:pPr algn="l" rtl="0"/>
            <a:r>
              <a:rPr lang="en-US" b="1" i="0" dirty="0">
                <a:solidFill>
                  <a:schemeClr val="tx2">
                    <a:lumMod val="75000"/>
                  </a:schemeClr>
                </a:solidFill>
                <a:effectLst/>
                <a:latin typeface="Open Sans" panose="020B0606030504020204" pitchFamily="34" charset="0"/>
              </a:rPr>
              <a:t>Providing clean water and sanitation</a:t>
            </a:r>
            <a:br>
              <a:rPr lang="en-US" b="1" i="0" dirty="0">
                <a:solidFill>
                  <a:srgbClr val="000000"/>
                </a:solidFill>
                <a:effectLst/>
                <a:latin typeface="Open Sans" panose="020B0606030504020204" pitchFamily="34" charset="0"/>
              </a:rPr>
            </a:br>
            <a:r>
              <a:rPr lang="en-US" b="0" i="0" u="none" strike="noStrike" dirty="0">
                <a:solidFill>
                  <a:srgbClr val="005DAA"/>
                </a:solidFill>
                <a:effectLst/>
                <a:latin typeface="Open Sans" panose="020B0606030504020204" pitchFamily="34" charset="0"/>
                <a:hlinkClick r:id="rId20"/>
              </a:rPr>
              <a:t>Menstrual Health and Hygiene</a:t>
            </a:r>
            <a:br>
              <a:rPr lang="en-US" b="0" i="0" dirty="0">
                <a:solidFill>
                  <a:srgbClr val="000000"/>
                </a:solidFill>
                <a:effectLst/>
                <a:latin typeface="Open Sans" panose="020B0606030504020204" pitchFamily="34" charset="0"/>
              </a:rPr>
            </a:br>
            <a:r>
              <a:rPr lang="en-US" b="0" i="0" u="none" strike="noStrike" dirty="0">
                <a:solidFill>
                  <a:srgbClr val="005DAA"/>
                </a:solidFill>
                <a:effectLst/>
                <a:latin typeface="Open Sans" panose="020B0606030504020204" pitchFamily="34" charset="0"/>
                <a:hlinkClick r:id="rId21"/>
              </a:rPr>
              <a:t>Water, Sanitation and Hygiene</a:t>
            </a:r>
            <a:endParaRPr lang="en-US" b="0" i="0" dirty="0">
              <a:solidFill>
                <a:srgbClr val="000000"/>
              </a:solidFill>
              <a:effectLst/>
              <a:latin typeface="Open Sans" panose="020B0606030504020204" pitchFamily="34" charset="0"/>
            </a:endParaRPr>
          </a:p>
          <a:p>
            <a:pPr algn="l" rtl="0"/>
            <a:r>
              <a:rPr lang="en-US" b="1" i="0" dirty="0">
                <a:solidFill>
                  <a:schemeClr val="tx2">
                    <a:lumMod val="75000"/>
                  </a:schemeClr>
                </a:solidFill>
                <a:effectLst/>
                <a:latin typeface="Open Sans" panose="020B0606030504020204" pitchFamily="34" charset="0"/>
              </a:rPr>
              <a:t>Saving mothers and children</a:t>
            </a:r>
            <a:br>
              <a:rPr lang="en-US" b="0" i="0" dirty="0">
                <a:solidFill>
                  <a:srgbClr val="000000"/>
                </a:solidFill>
                <a:effectLst/>
                <a:latin typeface="Open Sans" panose="020B0606030504020204" pitchFamily="34" charset="0"/>
              </a:rPr>
            </a:br>
            <a:r>
              <a:rPr lang="en-US" b="0" i="0" u="none" strike="noStrike" dirty="0">
                <a:solidFill>
                  <a:srgbClr val="005DAA"/>
                </a:solidFill>
                <a:effectLst/>
                <a:latin typeface="Open Sans" panose="020B0606030504020204" pitchFamily="34" charset="0"/>
                <a:hlinkClick r:id="rId22"/>
              </a:rPr>
              <a:t>Clubfoot</a:t>
            </a:r>
            <a:br>
              <a:rPr lang="en-US" b="0" i="0" dirty="0">
                <a:solidFill>
                  <a:srgbClr val="000000"/>
                </a:solidFill>
                <a:effectLst/>
                <a:latin typeface="Open Sans" panose="020B0606030504020204" pitchFamily="34" charset="0"/>
              </a:rPr>
            </a:br>
            <a:r>
              <a:rPr lang="en-US" b="0" i="0" u="none" strike="noStrike" dirty="0">
                <a:solidFill>
                  <a:srgbClr val="005DAA"/>
                </a:solidFill>
                <a:effectLst/>
                <a:latin typeface="Open Sans" panose="020B0606030504020204" pitchFamily="34" charset="0"/>
                <a:hlinkClick r:id="rId23"/>
              </a:rPr>
              <a:t>Reproductive Maternal and Child Health</a:t>
            </a:r>
            <a:br>
              <a:rPr lang="en-US" b="0" i="0" u="none" strike="noStrike" dirty="0">
                <a:solidFill>
                  <a:srgbClr val="005DAA"/>
                </a:solidFill>
                <a:effectLst/>
                <a:latin typeface="Open Sans" panose="020B0606030504020204" pitchFamily="34" charset="0"/>
                <a:hlinkClick r:id="rId24"/>
              </a:rPr>
            </a:br>
            <a:endParaRPr lang="en-US" b="0" i="0" dirty="0">
              <a:solidFill>
                <a:srgbClr val="000000"/>
              </a:solidFill>
              <a:effectLst/>
              <a:latin typeface="Open Sans" panose="020B0606030504020204" pitchFamily="34" charset="0"/>
            </a:endParaRPr>
          </a:p>
          <a:p>
            <a:pPr algn="l" rtl="0"/>
            <a:r>
              <a:rPr lang="en-US" b="1" i="0" dirty="0">
                <a:solidFill>
                  <a:schemeClr val="tx2">
                    <a:lumMod val="75000"/>
                  </a:schemeClr>
                </a:solidFill>
                <a:effectLst/>
                <a:latin typeface="Open Sans" panose="020B0606030504020204" pitchFamily="34" charset="0"/>
              </a:rPr>
              <a:t>Supporting education</a:t>
            </a:r>
            <a:br>
              <a:rPr lang="en-US" b="0" i="0" dirty="0">
                <a:solidFill>
                  <a:srgbClr val="000000"/>
                </a:solidFill>
                <a:effectLst/>
                <a:latin typeface="Open Sans" panose="020B0606030504020204" pitchFamily="34" charset="0"/>
              </a:rPr>
            </a:br>
            <a:r>
              <a:rPr lang="en-US" b="0" i="0" u="none" strike="noStrike" dirty="0">
                <a:solidFill>
                  <a:srgbClr val="005DAA"/>
                </a:solidFill>
                <a:effectLst/>
                <a:latin typeface="Open Sans" panose="020B0606030504020204" pitchFamily="34" charset="0"/>
                <a:hlinkClick r:id="rId25"/>
              </a:rPr>
              <a:t>Basic Education and Literacy</a:t>
            </a:r>
            <a:endParaRPr lang="en-US" b="0" i="0" dirty="0">
              <a:solidFill>
                <a:srgbClr val="000000"/>
              </a:solidFill>
              <a:effectLst/>
              <a:latin typeface="Open Sans" panose="020B0606030504020204" pitchFamily="34" charset="0"/>
            </a:endParaRPr>
          </a:p>
          <a:p>
            <a:pPr algn="l" rtl="0"/>
            <a:r>
              <a:rPr lang="en-US" b="1" i="0" dirty="0">
                <a:solidFill>
                  <a:schemeClr val="tx2">
                    <a:lumMod val="75000"/>
                  </a:schemeClr>
                </a:solidFill>
                <a:effectLst/>
                <a:latin typeface="Open Sans" panose="020B0606030504020204" pitchFamily="34" charset="0"/>
              </a:rPr>
              <a:t>Growing local economies</a:t>
            </a:r>
            <a:br>
              <a:rPr lang="en-US" b="0" i="0" dirty="0">
                <a:solidFill>
                  <a:schemeClr val="tx2">
                    <a:lumMod val="75000"/>
                  </a:schemeClr>
                </a:solidFill>
                <a:effectLst/>
                <a:latin typeface="Open Sans" panose="020B0606030504020204" pitchFamily="34" charset="0"/>
              </a:rPr>
            </a:br>
            <a:r>
              <a:rPr lang="en-US" b="0" i="0" u="none" strike="noStrike" dirty="0">
                <a:solidFill>
                  <a:srgbClr val="005DAA"/>
                </a:solidFill>
                <a:effectLst/>
                <a:latin typeface="Open Sans" panose="020B0606030504020204" pitchFamily="34" charset="0"/>
                <a:hlinkClick r:id="rId26"/>
              </a:rPr>
              <a:t>Community Economic Development</a:t>
            </a:r>
            <a:br>
              <a:rPr lang="en-US" b="0" i="0" dirty="0">
                <a:solidFill>
                  <a:srgbClr val="000000"/>
                </a:solidFill>
                <a:effectLst/>
                <a:latin typeface="Open Sans" panose="020B0606030504020204" pitchFamily="34" charset="0"/>
              </a:rPr>
            </a:br>
            <a:r>
              <a:rPr lang="en-US" b="0" i="0" u="none" strike="noStrike" dirty="0">
                <a:solidFill>
                  <a:srgbClr val="005DAA"/>
                </a:solidFill>
                <a:effectLst/>
                <a:latin typeface="Open Sans" panose="020B0606030504020204" pitchFamily="34" charset="0"/>
                <a:hlinkClick r:id="rId27"/>
              </a:rPr>
              <a:t>Disaster Assistance</a:t>
            </a:r>
            <a:endParaRPr lang="en-US" b="0" i="0" dirty="0">
              <a:solidFill>
                <a:srgbClr val="000000"/>
              </a:solidFill>
              <a:effectLst/>
              <a:latin typeface="Open Sans" panose="020B0606030504020204" pitchFamily="34" charset="0"/>
            </a:endParaRPr>
          </a:p>
          <a:p>
            <a:pPr algn="l" rtl="0"/>
            <a:r>
              <a:rPr lang="en-US" b="1" i="0" dirty="0">
                <a:solidFill>
                  <a:schemeClr val="tx2">
                    <a:lumMod val="75000"/>
                  </a:schemeClr>
                </a:solidFill>
                <a:effectLst/>
                <a:latin typeface="Open Sans" panose="020B0606030504020204" pitchFamily="34" charset="0"/>
              </a:rPr>
              <a:t>Protecting the environment</a:t>
            </a:r>
            <a:br>
              <a:rPr lang="en-US" b="0" i="0" dirty="0">
                <a:solidFill>
                  <a:srgbClr val="000000"/>
                </a:solidFill>
                <a:effectLst/>
                <a:latin typeface="Open Sans" panose="020B0606030504020204" pitchFamily="34" charset="0"/>
              </a:rPr>
            </a:br>
            <a:r>
              <a:rPr lang="en-US" b="0" i="0" u="none" strike="noStrike" dirty="0">
                <a:solidFill>
                  <a:srgbClr val="005DAA"/>
                </a:solidFill>
                <a:effectLst/>
                <a:latin typeface="Open Sans" panose="020B0606030504020204" pitchFamily="34" charset="0"/>
                <a:hlinkClick r:id="rId28"/>
              </a:rPr>
              <a:t>Endangered Species</a:t>
            </a:r>
            <a:br>
              <a:rPr lang="en-US" b="0" i="0" u="none" strike="noStrike" dirty="0">
                <a:solidFill>
                  <a:srgbClr val="005DAA"/>
                </a:solidFill>
                <a:effectLst/>
                <a:latin typeface="Open Sans" panose="020B0606030504020204" pitchFamily="34" charset="0"/>
                <a:hlinkClick r:id="rId29"/>
              </a:rPr>
            </a:br>
            <a:r>
              <a:rPr lang="en-US" b="0" i="0" u="none" strike="noStrike" dirty="0">
                <a:solidFill>
                  <a:srgbClr val="005DAA"/>
                </a:solidFill>
                <a:effectLst/>
                <a:latin typeface="Open Sans" panose="020B0606030504020204" pitchFamily="34" charset="0"/>
                <a:hlinkClick r:id="rId29"/>
              </a:rPr>
              <a:t>Environmental Sustainability</a:t>
            </a:r>
            <a:endParaRPr lang="en-US" b="0" i="0" dirty="0">
              <a:solidFill>
                <a:srgbClr val="000000"/>
              </a:solidFill>
              <a:effectLst/>
              <a:latin typeface="Open Sans" panose="020B0606030504020204" pitchFamily="34" charset="0"/>
            </a:endParaRPr>
          </a:p>
          <a:p>
            <a:pPr algn="l" rtl="0"/>
            <a:r>
              <a:rPr lang="en-US" b="1" i="0" dirty="0">
                <a:solidFill>
                  <a:schemeClr val="tx2">
                    <a:lumMod val="75000"/>
                  </a:schemeClr>
                </a:solidFill>
                <a:effectLst/>
                <a:latin typeface="Open Sans" panose="020B0606030504020204" pitchFamily="34" charset="0"/>
              </a:rPr>
              <a:t>More than one area of focus</a:t>
            </a:r>
            <a:br>
              <a:rPr lang="en-US" b="0" i="0" dirty="0">
                <a:solidFill>
                  <a:srgbClr val="000000"/>
                </a:solidFill>
                <a:effectLst/>
                <a:latin typeface="Open Sans" panose="020B0606030504020204" pitchFamily="34" charset="0"/>
              </a:rPr>
            </a:br>
            <a:r>
              <a:rPr lang="en-US" b="0" i="0" u="none" strike="noStrike" dirty="0">
                <a:solidFill>
                  <a:srgbClr val="005DAA"/>
                </a:solidFill>
                <a:effectLst/>
                <a:latin typeface="Open Sans" panose="020B0606030504020204" pitchFamily="34" charset="0"/>
                <a:hlinkClick r:id="rId30"/>
              </a:rPr>
              <a:t>Food Plant Solutions</a:t>
            </a:r>
            <a:endParaRPr lang="en-US" b="0" i="0" dirty="0">
              <a:solidFill>
                <a:srgbClr val="000000"/>
              </a:solidFill>
              <a:effectLst/>
              <a:latin typeface="Open Sans" panose="020B0606030504020204" pitchFamily="34" charset="0"/>
            </a:endParaRPr>
          </a:p>
          <a:p>
            <a:endParaRPr lang="nl-BE" dirty="0"/>
          </a:p>
        </p:txBody>
      </p:sp>
    </p:spTree>
    <p:extLst>
      <p:ext uri="{BB962C8B-B14F-4D97-AF65-F5344CB8AC3E}">
        <p14:creationId xmlns:p14="http://schemas.microsoft.com/office/powerpoint/2010/main" val="2925060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16632"/>
            <a:ext cx="7787208" cy="1368152"/>
          </a:xfrm>
        </p:spPr>
        <p:txBody>
          <a:bodyPr>
            <a:normAutofit/>
          </a:bodyPr>
          <a:lstStyle/>
          <a:p>
            <a:r>
              <a:rPr lang="nl-BE" sz="4000" b="1" u="sng" dirty="0">
                <a:solidFill>
                  <a:srgbClr val="FFC000"/>
                </a:solidFill>
              </a:rPr>
              <a:t>*part 2 *</a:t>
            </a:r>
            <a:r>
              <a:rPr lang="nl-BE" sz="4000" dirty="0">
                <a:solidFill>
                  <a:srgbClr val="FFC000"/>
                </a:solidFill>
              </a:rPr>
              <a:t>             </a:t>
            </a:r>
            <a:r>
              <a:rPr lang="nl-BE" b="1" dirty="0">
                <a:solidFill>
                  <a:srgbClr val="FFC000"/>
                </a:solidFill>
                <a:latin typeface="Calibri" panose="020F0502020204030204" pitchFamily="34" charset="0"/>
                <a:cs typeface="Calibri" panose="020F0502020204030204" pitchFamily="34" charset="0"/>
              </a:rPr>
              <a:t>RAG-AP : </a:t>
            </a:r>
            <a:br>
              <a:rPr lang="nl-BE" dirty="0">
                <a:solidFill>
                  <a:srgbClr val="FFC000"/>
                </a:solidFill>
                <a:latin typeface="Calibri" panose="020F0502020204030204" pitchFamily="34" charset="0"/>
                <a:cs typeface="Calibri" panose="020F0502020204030204" pitchFamily="34" charset="0"/>
              </a:rPr>
            </a:br>
            <a:r>
              <a:rPr lang="nl-BE" dirty="0" err="1">
                <a:solidFill>
                  <a:srgbClr val="FFC000"/>
                </a:solidFill>
                <a:latin typeface="Calibri" panose="020F0502020204030204" pitchFamily="34" charset="0"/>
                <a:cs typeface="Calibri" panose="020F0502020204030204" pitchFamily="34" charset="0"/>
              </a:rPr>
              <a:t>History</a:t>
            </a:r>
            <a:r>
              <a:rPr lang="nl-BE" dirty="0">
                <a:solidFill>
                  <a:srgbClr val="FFC000"/>
                </a:solidFill>
                <a:latin typeface="Calibri" panose="020F0502020204030204" pitchFamily="34" charset="0"/>
                <a:cs typeface="Calibri" panose="020F0502020204030204" pitchFamily="34" charset="0"/>
              </a:rPr>
              <a:t> and focus area </a:t>
            </a:r>
          </a:p>
        </p:txBody>
      </p:sp>
      <p:sp>
        <p:nvSpPr>
          <p:cNvPr id="3" name="Rechthoek 2"/>
          <p:cNvSpPr/>
          <p:nvPr/>
        </p:nvSpPr>
        <p:spPr>
          <a:xfrm>
            <a:off x="1811524" y="2780929"/>
            <a:ext cx="8568952" cy="2923877"/>
          </a:xfrm>
          <a:prstGeom prst="rect">
            <a:avLst/>
          </a:prstGeom>
          <a:solidFill>
            <a:schemeClr val="bg2"/>
          </a:solidFill>
        </p:spPr>
        <p:txBody>
          <a:bodyPr wrap="square">
            <a:spAutoFit/>
          </a:bodyPr>
          <a:lstStyle/>
          <a:p>
            <a:r>
              <a:rPr lang="en-US" sz="2000" dirty="0">
                <a:solidFill>
                  <a:schemeClr val="tx2"/>
                </a:solidFill>
                <a:highlight>
                  <a:srgbClr val="FFFF00"/>
                </a:highlight>
                <a:latin typeface="Calibri" panose="020F0502020204030204" pitchFamily="34" charset="0"/>
                <a:cs typeface="Calibri" panose="020F0502020204030204" pitchFamily="34" charset="0"/>
              </a:rPr>
              <a:t>RAG AP </a:t>
            </a:r>
            <a:r>
              <a:rPr lang="en-US" sz="2000" dirty="0">
                <a:solidFill>
                  <a:schemeClr val="tx2"/>
                </a:solidFill>
                <a:latin typeface="Calibri" panose="020F0502020204030204" pitchFamily="34" charset="0"/>
                <a:cs typeface="Calibri" panose="020F0502020204030204" pitchFamily="34" charset="0"/>
              </a:rPr>
              <a:t>Origins in </a:t>
            </a:r>
            <a:r>
              <a:rPr lang="en-US" sz="2000" b="1" dirty="0">
                <a:solidFill>
                  <a:schemeClr val="tx2"/>
                </a:solidFill>
                <a:latin typeface="Calibri" panose="020F0502020204030204" pitchFamily="34" charset="0"/>
                <a:cs typeface="Calibri" panose="020F0502020204030204" pitchFamily="34" charset="0"/>
              </a:rPr>
              <a:t>RC Maldegem </a:t>
            </a:r>
            <a:r>
              <a:rPr lang="en-US" sz="2000" dirty="0">
                <a:solidFill>
                  <a:schemeClr val="tx2"/>
                </a:solidFill>
                <a:latin typeface="Calibri" panose="020F0502020204030204" pitchFamily="34" charset="0"/>
                <a:cs typeface="Calibri" panose="020F0502020204030204" pitchFamily="34" charset="0"/>
              </a:rPr>
              <a:t>and </a:t>
            </a:r>
            <a:r>
              <a:rPr lang="en-US" sz="2000" b="1" dirty="0">
                <a:solidFill>
                  <a:schemeClr val="tx2"/>
                </a:solidFill>
                <a:latin typeface="Calibri" panose="020F0502020204030204" pitchFamily="34" charset="0"/>
                <a:cs typeface="Calibri" panose="020F0502020204030204" pitchFamily="34" charset="0"/>
              </a:rPr>
              <a:t>RD 1620  </a:t>
            </a:r>
            <a:r>
              <a:rPr lang="en-US" sz="1600" dirty="0">
                <a:solidFill>
                  <a:schemeClr val="tx2"/>
                </a:solidFill>
                <a:latin typeface="Calibri" panose="020F0502020204030204" pitchFamily="34" charset="0"/>
                <a:cs typeface="Calibri" panose="020F0502020204030204" pitchFamily="34" charset="0"/>
              </a:rPr>
              <a:t>(</a:t>
            </a:r>
            <a:r>
              <a:rPr lang="en-US" sz="1600" dirty="0">
                <a:solidFill>
                  <a:schemeClr val="tx2"/>
                </a:solidFill>
                <a:latin typeface="Calibri" panose="020F0502020204030204" pitchFamily="34" charset="0"/>
                <a:cs typeface="Calibri" panose="020F0502020204030204" pitchFamily="34" charset="0"/>
                <a:sym typeface="Wingdings" panose="05000000000000000000" pitchFamily="2" charset="2"/>
              </a:rPr>
              <a:t>D2130)</a:t>
            </a:r>
            <a:endParaRPr lang="en-US" sz="1600" dirty="0">
              <a:solidFill>
                <a:schemeClr val="tx2"/>
              </a:solidFill>
              <a:latin typeface="Calibri" panose="020F0502020204030204" pitchFamily="34" charset="0"/>
              <a:cs typeface="Calibri" panose="020F0502020204030204" pitchFamily="34" charset="0"/>
            </a:endParaRPr>
          </a:p>
          <a:p>
            <a:r>
              <a:rPr lang="en-US" sz="2000" dirty="0">
                <a:solidFill>
                  <a:schemeClr val="tx2"/>
                </a:solidFill>
                <a:latin typeface="Calibri" panose="020F0502020204030204" pitchFamily="34" charset="0"/>
                <a:cs typeface="Calibri" panose="020F0502020204030204" pitchFamily="34" charset="0"/>
              </a:rPr>
              <a:t>Was</a:t>
            </a:r>
            <a:r>
              <a:rPr lang="en-US" sz="2000" b="1" dirty="0">
                <a:solidFill>
                  <a:schemeClr val="tx2"/>
                </a:solidFill>
                <a:latin typeface="Calibri" panose="020F0502020204030204" pitchFamily="34" charset="0"/>
                <a:cs typeface="Calibri" panose="020F0502020204030204" pitchFamily="34" charset="0"/>
              </a:rPr>
              <a:t> founded </a:t>
            </a:r>
            <a:r>
              <a:rPr lang="en-US" sz="2000" dirty="0">
                <a:solidFill>
                  <a:schemeClr val="tx2"/>
                </a:solidFill>
                <a:latin typeface="Calibri" panose="020F0502020204030204" pitchFamily="34" charset="0"/>
                <a:cs typeface="Calibri" panose="020F0502020204030204" pitchFamily="34" charset="0"/>
              </a:rPr>
              <a:t>in</a:t>
            </a:r>
            <a:r>
              <a:rPr lang="en-US" sz="2000" b="1" dirty="0">
                <a:solidFill>
                  <a:schemeClr val="tx2"/>
                </a:solidFill>
                <a:latin typeface="Calibri" panose="020F0502020204030204" pitchFamily="34" charset="0"/>
                <a:cs typeface="Calibri" panose="020F0502020204030204" pitchFamily="34" charset="0"/>
              </a:rPr>
              <a:t> </a:t>
            </a:r>
            <a:r>
              <a:rPr lang="en-US" sz="2000" dirty="0">
                <a:solidFill>
                  <a:schemeClr val="tx2"/>
                </a:solidFill>
                <a:latin typeface="Calibri" panose="020F0502020204030204" pitchFamily="34" charset="0"/>
                <a:cs typeface="Calibri" panose="020F0502020204030204" pitchFamily="34" charset="0"/>
              </a:rPr>
              <a:t>February </a:t>
            </a:r>
            <a:r>
              <a:rPr lang="en-US" sz="2000" b="1" dirty="0">
                <a:solidFill>
                  <a:schemeClr val="tx2"/>
                </a:solidFill>
                <a:latin typeface="Calibri" panose="020F0502020204030204" pitchFamily="34" charset="0"/>
                <a:cs typeface="Calibri" panose="020F0502020204030204" pitchFamily="34" charset="0"/>
              </a:rPr>
              <a:t>2013 </a:t>
            </a:r>
          </a:p>
          <a:p>
            <a:r>
              <a:rPr lang="en-US" sz="2000" b="1" dirty="0">
                <a:solidFill>
                  <a:schemeClr val="tx2"/>
                </a:solidFill>
                <a:latin typeface="Calibri" panose="020F0502020204030204" pitchFamily="34" charset="0"/>
                <a:cs typeface="Calibri" panose="020F0502020204030204" pitchFamily="34" charset="0"/>
              </a:rPr>
              <a:t>Developed </a:t>
            </a:r>
            <a:r>
              <a:rPr lang="en-US" sz="2000" dirty="0">
                <a:solidFill>
                  <a:schemeClr val="tx2"/>
                </a:solidFill>
                <a:latin typeface="Calibri" panose="020F0502020204030204" pitchFamily="34" charset="0"/>
                <a:cs typeface="Calibri" panose="020F0502020204030204" pitchFamily="34" charset="0"/>
              </a:rPr>
              <a:t>to India and grew towards WORLDWIDE </a:t>
            </a:r>
          </a:p>
          <a:p>
            <a:r>
              <a:rPr lang="en-US" sz="2000" b="1" dirty="0">
                <a:solidFill>
                  <a:schemeClr val="tx2"/>
                </a:solidFill>
                <a:latin typeface="Calibri" panose="020F0502020204030204" pitchFamily="34" charset="0"/>
                <a:cs typeface="Calibri" panose="020F0502020204030204" pitchFamily="34" charset="0"/>
              </a:rPr>
              <a:t>Recognized by RI </a:t>
            </a:r>
            <a:r>
              <a:rPr lang="en-US" sz="2000" dirty="0">
                <a:solidFill>
                  <a:schemeClr val="tx2"/>
                </a:solidFill>
                <a:latin typeface="Calibri" panose="020F0502020204030204" pitchFamily="34" charset="0"/>
                <a:cs typeface="Calibri" panose="020F0502020204030204" pitchFamily="34" charset="0"/>
              </a:rPr>
              <a:t>in January </a:t>
            </a:r>
            <a:r>
              <a:rPr lang="en-US" sz="2000" b="1" dirty="0">
                <a:solidFill>
                  <a:schemeClr val="tx2"/>
                </a:solidFill>
                <a:latin typeface="Calibri" panose="020F0502020204030204" pitchFamily="34" charset="0"/>
                <a:cs typeface="Calibri" panose="020F0502020204030204" pitchFamily="34" charset="0"/>
              </a:rPr>
              <a:t>2016</a:t>
            </a:r>
          </a:p>
          <a:p>
            <a:r>
              <a:rPr lang="en-US" sz="2000" b="1" dirty="0">
                <a:solidFill>
                  <a:schemeClr val="tx2"/>
                </a:solidFill>
                <a:latin typeface="Calibri" panose="020F0502020204030204" pitchFamily="34" charset="0"/>
                <a:cs typeface="Calibri" panose="020F0502020204030204" pitchFamily="34" charset="0"/>
              </a:rPr>
              <a:t>ECOSOC special Consultative status at UN </a:t>
            </a:r>
            <a:r>
              <a:rPr lang="en-US" sz="2000" dirty="0">
                <a:solidFill>
                  <a:schemeClr val="tx2"/>
                </a:solidFill>
                <a:latin typeface="Calibri" panose="020F0502020204030204" pitchFamily="34" charset="0"/>
                <a:cs typeface="Calibri" panose="020F0502020204030204" pitchFamily="34" charset="0"/>
              </a:rPr>
              <a:t>May </a:t>
            </a:r>
            <a:r>
              <a:rPr lang="en-US" sz="2000" b="1" dirty="0">
                <a:solidFill>
                  <a:schemeClr val="tx2"/>
                </a:solidFill>
                <a:latin typeface="Calibri" panose="020F0502020204030204" pitchFamily="34" charset="0"/>
                <a:cs typeface="Calibri" panose="020F0502020204030204" pitchFamily="34" charset="0"/>
              </a:rPr>
              <a:t>2021</a:t>
            </a:r>
            <a:r>
              <a:rPr lang="en-US" sz="2000" dirty="0">
                <a:solidFill>
                  <a:schemeClr val="tx2"/>
                </a:solidFill>
                <a:latin typeface="Calibri" panose="020F0502020204030204" pitchFamily="34" charset="0"/>
                <a:cs typeface="Calibri" panose="020F0502020204030204" pitchFamily="34" charset="0"/>
              </a:rPr>
              <a:t> </a:t>
            </a:r>
          </a:p>
          <a:p>
            <a:r>
              <a:rPr lang="en-US" sz="1400" dirty="0">
                <a:solidFill>
                  <a:srgbClr val="1A0DAB"/>
                </a:solidFill>
                <a:latin typeface="arial" panose="020B0604020202020204" pitchFamily="34" charset="0"/>
                <a:hlinkClick r:id="rId3"/>
              </a:rPr>
              <a:t>Economic and Social Council - the United Nations</a:t>
            </a:r>
          </a:p>
          <a:p>
            <a:endParaRPr lang="en-US" sz="2000" dirty="0">
              <a:solidFill>
                <a:schemeClr val="tx2"/>
              </a:solidFill>
              <a:latin typeface="Calibri" panose="020F0502020204030204" pitchFamily="34" charset="0"/>
              <a:cs typeface="Calibri" panose="020F0502020204030204" pitchFamily="34" charset="0"/>
            </a:endParaRPr>
          </a:p>
          <a:p>
            <a:endParaRPr lang="en-US" sz="1000" dirty="0">
              <a:solidFill>
                <a:schemeClr val="tx2"/>
              </a:solidFill>
              <a:latin typeface="Calibri" panose="020F0502020204030204" pitchFamily="34" charset="0"/>
              <a:cs typeface="Calibri" panose="020F0502020204030204" pitchFamily="34" charset="0"/>
            </a:endParaRPr>
          </a:p>
          <a:p>
            <a:r>
              <a:rPr lang="en-US" sz="2000" dirty="0">
                <a:solidFill>
                  <a:schemeClr val="tx2"/>
                </a:solidFill>
                <a:highlight>
                  <a:srgbClr val="FFFF00"/>
                </a:highlight>
                <a:latin typeface="Calibri" panose="020F0502020204030204" pitchFamily="34" charset="0"/>
                <a:cs typeface="Calibri" panose="020F0502020204030204" pitchFamily="34" charset="0"/>
              </a:rPr>
              <a:t>RAG AP </a:t>
            </a:r>
            <a:r>
              <a:rPr lang="en-US" sz="2000" dirty="0">
                <a:solidFill>
                  <a:schemeClr val="tx2"/>
                </a:solidFill>
                <a:latin typeface="Calibri" panose="020F0502020204030204" pitchFamily="34" charset="0"/>
                <a:cs typeface="Calibri" panose="020F0502020204030204" pitchFamily="34" charset="0"/>
              </a:rPr>
              <a:t>attends and organizes </a:t>
            </a:r>
            <a:r>
              <a:rPr lang="en-US" sz="2000" b="1" dirty="0">
                <a:solidFill>
                  <a:schemeClr val="tx2"/>
                </a:solidFill>
                <a:latin typeface="Calibri" panose="020F0502020204030204" pitchFamily="34" charset="0"/>
                <a:cs typeface="Calibri" panose="020F0502020204030204" pitchFamily="34" charset="0"/>
              </a:rPr>
              <a:t>trainings, UN, RI conventions , district prevention conferences, </a:t>
            </a:r>
            <a:r>
              <a:rPr lang="en-US" sz="2000" b="1" dirty="0" err="1">
                <a:solidFill>
                  <a:schemeClr val="tx2"/>
                </a:solidFill>
                <a:latin typeface="Calibri" panose="020F0502020204030204" pitchFamily="34" charset="0"/>
                <a:cs typeface="Calibri" panose="020F0502020204030204" pitchFamily="34" charset="0"/>
              </a:rPr>
              <a:t>etc</a:t>
            </a:r>
            <a:r>
              <a:rPr lang="en-US" sz="2000" b="1" dirty="0">
                <a:solidFill>
                  <a:schemeClr val="tx2"/>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324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338328"/>
            <a:ext cx="8229600" cy="1002440"/>
          </a:xfrm>
        </p:spPr>
        <p:txBody>
          <a:bodyPr>
            <a:noAutofit/>
          </a:bodyPr>
          <a:lstStyle/>
          <a:p>
            <a:r>
              <a:rPr lang="nl-BE" sz="4000" b="1" dirty="0">
                <a:solidFill>
                  <a:srgbClr val="FFC000"/>
                </a:solidFill>
                <a:latin typeface="Calibri" panose="020F0502020204030204" pitchFamily="34" charset="0"/>
                <a:cs typeface="Calibri" panose="020F0502020204030204" pitchFamily="34" charset="0"/>
              </a:rPr>
              <a:t>RAG-AP :</a:t>
            </a:r>
            <a:br>
              <a:rPr lang="nl-BE" sz="4000" dirty="0">
                <a:solidFill>
                  <a:srgbClr val="FFC000"/>
                </a:solidFill>
                <a:latin typeface="Calibri" panose="020F0502020204030204" pitchFamily="34" charset="0"/>
                <a:cs typeface="Calibri" panose="020F0502020204030204" pitchFamily="34" charset="0"/>
              </a:rPr>
            </a:br>
            <a:r>
              <a:rPr lang="nl-BE" sz="4000" dirty="0" err="1">
                <a:solidFill>
                  <a:srgbClr val="FFC000"/>
                </a:solidFill>
                <a:latin typeface="Calibri" panose="020F0502020204030204" pitchFamily="34" charset="0"/>
                <a:cs typeface="Calibri" panose="020F0502020204030204" pitchFamily="34" charset="0"/>
              </a:rPr>
              <a:t>membership</a:t>
            </a:r>
            <a:r>
              <a:rPr lang="nl-BE" sz="4000" dirty="0">
                <a:solidFill>
                  <a:srgbClr val="FFC000"/>
                </a:solidFill>
                <a:latin typeface="Calibri" panose="020F0502020204030204" pitchFamily="34" charset="0"/>
                <a:cs typeface="Calibri" panose="020F0502020204030204" pitchFamily="34" charset="0"/>
              </a:rPr>
              <a:t> </a:t>
            </a:r>
            <a:r>
              <a:rPr lang="nl-BE" sz="4000" dirty="0" err="1">
                <a:solidFill>
                  <a:srgbClr val="FFC000"/>
                </a:solidFill>
                <a:latin typeface="Calibri" panose="020F0502020204030204" pitchFamily="34" charset="0"/>
                <a:cs typeface="Calibri" panose="020F0502020204030204" pitchFamily="34" charset="0"/>
              </a:rPr>
              <a:t>and</a:t>
            </a:r>
            <a:r>
              <a:rPr lang="nl-BE" sz="4000" dirty="0">
                <a:solidFill>
                  <a:srgbClr val="FFC000"/>
                </a:solidFill>
                <a:latin typeface="Calibri" panose="020F0502020204030204" pitchFamily="34" charset="0"/>
                <a:cs typeface="Calibri" panose="020F0502020204030204" pitchFamily="34" charset="0"/>
              </a:rPr>
              <a:t> </a:t>
            </a:r>
            <a:r>
              <a:rPr lang="nl-BE" sz="4000" dirty="0" err="1">
                <a:solidFill>
                  <a:srgbClr val="FFC000"/>
                </a:solidFill>
                <a:latin typeface="Calibri" panose="020F0502020204030204" pitchFamily="34" charset="0"/>
                <a:cs typeface="Calibri" panose="020F0502020204030204" pitchFamily="34" charset="0"/>
              </a:rPr>
              <a:t>organisation</a:t>
            </a:r>
            <a:endParaRPr lang="nl-BE" sz="4000" dirty="0">
              <a:solidFill>
                <a:srgbClr val="FFC000"/>
              </a:solidFill>
              <a:latin typeface="Calibri" panose="020F0502020204030204" pitchFamily="34" charset="0"/>
              <a:cs typeface="Calibri" panose="020F0502020204030204" pitchFamily="34" charset="0"/>
            </a:endParaRPr>
          </a:p>
        </p:txBody>
      </p:sp>
      <p:sp>
        <p:nvSpPr>
          <p:cNvPr id="3" name="Rechthoek 2"/>
          <p:cNvSpPr/>
          <p:nvPr/>
        </p:nvSpPr>
        <p:spPr>
          <a:xfrm>
            <a:off x="1739516" y="2924944"/>
            <a:ext cx="8712968" cy="2185214"/>
          </a:xfrm>
          <a:prstGeom prst="rect">
            <a:avLst/>
          </a:prstGeom>
          <a:solidFill>
            <a:schemeClr val="bg2"/>
          </a:solidFill>
        </p:spPr>
        <p:txBody>
          <a:bodyPr wrap="square">
            <a:spAutoFit/>
          </a:bodyPr>
          <a:lstStyle/>
          <a:p>
            <a:r>
              <a:rPr lang="en-US" sz="2000" dirty="0">
                <a:solidFill>
                  <a:schemeClr val="tx2"/>
                </a:solidFill>
                <a:highlight>
                  <a:srgbClr val="FFFF00"/>
                </a:highlight>
                <a:latin typeface="Calibri" panose="020F0502020204030204" pitchFamily="34" charset="0"/>
                <a:cs typeface="Calibri" panose="020F0502020204030204" pitchFamily="34" charset="0"/>
              </a:rPr>
              <a:t>RAG AP  </a:t>
            </a:r>
            <a:r>
              <a:rPr lang="en-US" sz="2000" dirty="0">
                <a:solidFill>
                  <a:schemeClr val="tx2"/>
                </a:solidFill>
                <a:latin typeface="Calibri" panose="020F0502020204030204" pitchFamily="34" charset="0"/>
                <a:cs typeface="Calibri" panose="020F0502020204030204" pitchFamily="34" charset="0"/>
              </a:rPr>
              <a:t>has +/- </a:t>
            </a:r>
            <a:r>
              <a:rPr lang="en-US" sz="2000" b="1" dirty="0">
                <a:solidFill>
                  <a:schemeClr val="tx2"/>
                </a:solidFill>
                <a:latin typeface="Calibri" panose="020F0502020204030204" pitchFamily="34" charset="0"/>
                <a:cs typeface="Calibri" panose="020F0502020204030204" pitchFamily="34" charset="0"/>
              </a:rPr>
              <a:t>1443 contacts</a:t>
            </a:r>
            <a:r>
              <a:rPr lang="en-US" sz="2800" b="1" dirty="0">
                <a:solidFill>
                  <a:schemeClr val="tx2"/>
                </a:solidFill>
                <a:latin typeface="Calibri" panose="020F0502020204030204" pitchFamily="34" charset="0"/>
                <a:cs typeface="Calibri" panose="020F0502020204030204" pitchFamily="34" charset="0"/>
              </a:rPr>
              <a:t> </a:t>
            </a:r>
            <a:r>
              <a:rPr lang="en-US" sz="2000" dirty="0">
                <a:solidFill>
                  <a:schemeClr val="tx2"/>
                </a:solidFill>
                <a:latin typeface="Calibri" panose="020F0502020204030204" pitchFamily="34" charset="0"/>
                <a:cs typeface="Calibri" panose="020F0502020204030204" pitchFamily="34" charset="0"/>
              </a:rPr>
              <a:t>in </a:t>
            </a:r>
            <a:r>
              <a:rPr lang="en-US" sz="2000" b="1" dirty="0">
                <a:solidFill>
                  <a:schemeClr val="tx2"/>
                </a:solidFill>
                <a:latin typeface="Calibri" panose="020F0502020204030204" pitchFamily="34" charset="0"/>
                <a:cs typeface="Calibri" panose="020F0502020204030204" pitchFamily="34" charset="0"/>
              </a:rPr>
              <a:t>97 countries</a:t>
            </a:r>
            <a:r>
              <a:rPr lang="en-US" sz="2000" dirty="0">
                <a:solidFill>
                  <a:schemeClr val="tx2"/>
                </a:solidFill>
                <a:latin typeface="Calibri" panose="020F0502020204030204" pitchFamily="34" charset="0"/>
                <a:cs typeface="Calibri" panose="020F0502020204030204" pitchFamily="34" charset="0"/>
              </a:rPr>
              <a:t>.</a:t>
            </a:r>
          </a:p>
          <a:p>
            <a:r>
              <a:rPr lang="en-US" sz="2000" dirty="0">
                <a:solidFill>
                  <a:schemeClr val="tx2"/>
                </a:solidFill>
                <a:latin typeface="Calibri" panose="020F0502020204030204" pitchFamily="34" charset="0"/>
                <a:cs typeface="Calibri" panose="020F0502020204030204" pitchFamily="34" charset="0"/>
              </a:rPr>
              <a:t>Rotarians, </a:t>
            </a:r>
            <a:r>
              <a:rPr lang="en-US" sz="2000" dirty="0" err="1">
                <a:solidFill>
                  <a:schemeClr val="tx2"/>
                </a:solidFill>
                <a:latin typeface="Calibri" panose="020F0502020204030204" pitchFamily="34" charset="0"/>
                <a:cs typeface="Calibri" panose="020F0502020204030204" pitchFamily="34" charset="0"/>
              </a:rPr>
              <a:t>Rotaractors</a:t>
            </a:r>
            <a:r>
              <a:rPr lang="en-US" sz="2000" dirty="0">
                <a:solidFill>
                  <a:schemeClr val="tx2"/>
                </a:solidFill>
                <a:latin typeface="Calibri" panose="020F0502020204030204" pitchFamily="34" charset="0"/>
                <a:cs typeface="Calibri" panose="020F0502020204030204" pitchFamily="34" charset="0"/>
              </a:rPr>
              <a:t>, and non-Rotarians/non-</a:t>
            </a:r>
            <a:r>
              <a:rPr lang="en-US" sz="2000" dirty="0" err="1">
                <a:solidFill>
                  <a:schemeClr val="tx2"/>
                </a:solidFill>
                <a:latin typeface="Calibri" panose="020F0502020204030204" pitchFamily="34" charset="0"/>
                <a:cs typeface="Calibri" panose="020F0502020204030204" pitchFamily="34" charset="0"/>
              </a:rPr>
              <a:t>Rotaractors</a:t>
            </a:r>
            <a:r>
              <a:rPr lang="en-US" sz="2000" dirty="0">
                <a:solidFill>
                  <a:schemeClr val="tx2"/>
                </a:solidFill>
                <a:latin typeface="Calibri" panose="020F0502020204030204" pitchFamily="34" charset="0"/>
                <a:cs typeface="Calibri" panose="020F0502020204030204" pitchFamily="34" charset="0"/>
              </a:rPr>
              <a:t>.                                                                                    </a:t>
            </a:r>
            <a:endParaRPr lang="en-US" sz="2800" b="1" dirty="0">
              <a:solidFill>
                <a:schemeClr val="tx2"/>
              </a:solidFill>
              <a:latin typeface="Calibri" panose="020F0502020204030204" pitchFamily="34" charset="0"/>
              <a:cs typeface="Calibri" panose="020F0502020204030204" pitchFamily="34" charset="0"/>
            </a:endParaRPr>
          </a:p>
          <a:p>
            <a:r>
              <a:rPr lang="en-US" sz="2000" dirty="0">
                <a:solidFill>
                  <a:schemeClr val="tx2"/>
                </a:solidFill>
                <a:latin typeface="Calibri" panose="020F0502020204030204" pitchFamily="34" charset="0"/>
                <a:cs typeface="Calibri" panose="020F0502020204030204" pitchFamily="34" charset="0"/>
              </a:rPr>
              <a:t>RAG AP is now administered by 11 Rotarian </a:t>
            </a:r>
            <a:r>
              <a:rPr lang="en-US" sz="2000" b="1" dirty="0">
                <a:solidFill>
                  <a:schemeClr val="tx2"/>
                </a:solidFill>
                <a:latin typeface="Calibri" panose="020F0502020204030204" pitchFamily="34" charset="0"/>
                <a:cs typeface="Calibri" panose="020F0502020204030204" pitchFamily="34" charset="0"/>
              </a:rPr>
              <a:t>board members </a:t>
            </a:r>
          </a:p>
          <a:p>
            <a:r>
              <a:rPr lang="en-US" sz="1400" b="1" dirty="0">
                <a:solidFill>
                  <a:schemeClr val="tx2"/>
                </a:solidFill>
                <a:latin typeface="Calibri" panose="020F0502020204030204" pitchFamily="34" charset="0"/>
                <a:cs typeface="Calibri" panose="020F0502020204030204" pitchFamily="34" charset="0"/>
              </a:rPr>
              <a:t>(6 continental chapters : N-America, Europe, Asia, Oceania, Africa and S-America). </a:t>
            </a:r>
          </a:p>
          <a:p>
            <a:endParaRPr lang="en-US" sz="1400" b="1" dirty="0">
              <a:solidFill>
                <a:schemeClr val="tx2"/>
              </a:solidFill>
              <a:latin typeface="Calibri" panose="020F0502020204030204" pitchFamily="34" charset="0"/>
              <a:cs typeface="Calibri" panose="020F0502020204030204" pitchFamily="34" charset="0"/>
            </a:endParaRPr>
          </a:p>
          <a:p>
            <a:r>
              <a:rPr lang="en-US" sz="2000" b="1" dirty="0">
                <a:solidFill>
                  <a:schemeClr val="tx2"/>
                </a:solidFill>
                <a:latin typeface="Calibri" panose="020F0502020204030204" pitchFamily="34" charset="0"/>
                <a:cs typeface="Calibri" panose="020F0502020204030204" pitchFamily="34" charset="0"/>
              </a:rPr>
              <a:t>Forming of sub-chapters </a:t>
            </a:r>
            <a:r>
              <a:rPr lang="en-US" sz="2000" dirty="0">
                <a:solidFill>
                  <a:schemeClr val="tx2"/>
                </a:solidFill>
                <a:latin typeface="Calibri" panose="020F0502020204030204" pitchFamily="34" charset="0"/>
                <a:cs typeface="Calibri" panose="020F0502020204030204" pitchFamily="34" charset="0"/>
              </a:rPr>
              <a:t>per country or region </a:t>
            </a:r>
          </a:p>
          <a:p>
            <a:endParaRPr lang="en-US" sz="2000" b="1"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5225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338328"/>
            <a:ext cx="8229600" cy="1002440"/>
          </a:xfrm>
        </p:spPr>
        <p:txBody>
          <a:bodyPr>
            <a:noAutofit/>
          </a:bodyPr>
          <a:lstStyle/>
          <a:p>
            <a:r>
              <a:rPr lang="nl-BE" sz="4000" b="1" dirty="0">
                <a:solidFill>
                  <a:srgbClr val="FFC000"/>
                </a:solidFill>
                <a:latin typeface="Calibri" panose="020F0502020204030204" pitchFamily="34" charset="0"/>
                <a:cs typeface="Calibri" panose="020F0502020204030204" pitchFamily="34" charset="0"/>
              </a:rPr>
              <a:t>RAG-AP :</a:t>
            </a:r>
            <a:br>
              <a:rPr lang="nl-BE" sz="4000" dirty="0">
                <a:solidFill>
                  <a:srgbClr val="FFC000"/>
                </a:solidFill>
                <a:latin typeface="Calibri" panose="020F0502020204030204" pitchFamily="34" charset="0"/>
                <a:cs typeface="Calibri" panose="020F0502020204030204" pitchFamily="34" charset="0"/>
              </a:rPr>
            </a:br>
            <a:r>
              <a:rPr lang="nl-BE" sz="4000" dirty="0" err="1">
                <a:solidFill>
                  <a:srgbClr val="FFC000"/>
                </a:solidFill>
                <a:latin typeface="Calibri" panose="020F0502020204030204" pitchFamily="34" charset="0"/>
                <a:cs typeface="Calibri" panose="020F0502020204030204" pitchFamily="34" charset="0"/>
              </a:rPr>
              <a:t>membership</a:t>
            </a:r>
            <a:r>
              <a:rPr lang="nl-BE" sz="4000" dirty="0">
                <a:solidFill>
                  <a:srgbClr val="FFC000"/>
                </a:solidFill>
                <a:latin typeface="Calibri" panose="020F0502020204030204" pitchFamily="34" charset="0"/>
                <a:cs typeface="Calibri" panose="020F0502020204030204" pitchFamily="34" charset="0"/>
              </a:rPr>
              <a:t> </a:t>
            </a:r>
            <a:r>
              <a:rPr lang="nl-BE" sz="4000" dirty="0" err="1">
                <a:solidFill>
                  <a:srgbClr val="FFC000"/>
                </a:solidFill>
                <a:latin typeface="Calibri" panose="020F0502020204030204" pitchFamily="34" charset="0"/>
                <a:cs typeface="Calibri" panose="020F0502020204030204" pitchFamily="34" charset="0"/>
              </a:rPr>
              <a:t>and</a:t>
            </a:r>
            <a:r>
              <a:rPr lang="nl-BE" sz="4000" dirty="0">
                <a:solidFill>
                  <a:srgbClr val="FFC000"/>
                </a:solidFill>
                <a:latin typeface="Calibri" panose="020F0502020204030204" pitchFamily="34" charset="0"/>
                <a:cs typeface="Calibri" panose="020F0502020204030204" pitchFamily="34" charset="0"/>
              </a:rPr>
              <a:t> </a:t>
            </a:r>
            <a:r>
              <a:rPr lang="nl-BE" sz="4000" dirty="0" err="1">
                <a:solidFill>
                  <a:srgbClr val="FFC000"/>
                </a:solidFill>
                <a:latin typeface="Calibri" panose="020F0502020204030204" pitchFamily="34" charset="0"/>
                <a:cs typeface="Calibri" panose="020F0502020204030204" pitchFamily="34" charset="0"/>
              </a:rPr>
              <a:t>funding</a:t>
            </a:r>
            <a:r>
              <a:rPr lang="nl-BE" sz="4000" dirty="0">
                <a:solidFill>
                  <a:srgbClr val="FFC000"/>
                </a:solidFill>
                <a:latin typeface="Calibri" panose="020F0502020204030204" pitchFamily="34" charset="0"/>
                <a:cs typeface="Calibri" panose="020F0502020204030204" pitchFamily="34" charset="0"/>
              </a:rPr>
              <a:t> </a:t>
            </a:r>
          </a:p>
        </p:txBody>
      </p:sp>
      <p:sp>
        <p:nvSpPr>
          <p:cNvPr id="3" name="Rechthoek 2"/>
          <p:cNvSpPr/>
          <p:nvPr/>
        </p:nvSpPr>
        <p:spPr>
          <a:xfrm>
            <a:off x="1739516" y="2852937"/>
            <a:ext cx="8712968" cy="3108543"/>
          </a:xfrm>
          <a:prstGeom prst="rect">
            <a:avLst/>
          </a:prstGeom>
          <a:solidFill>
            <a:schemeClr val="bg2"/>
          </a:solidFill>
        </p:spPr>
        <p:txBody>
          <a:bodyPr wrap="square">
            <a:spAutoFit/>
          </a:bodyPr>
          <a:lstStyle/>
          <a:p>
            <a:r>
              <a:rPr lang="en-US" sz="2000" b="1" dirty="0">
                <a:solidFill>
                  <a:schemeClr val="tx2"/>
                </a:solidFill>
                <a:latin typeface="Calibri" panose="020F0502020204030204" pitchFamily="34" charset="0"/>
                <a:cs typeface="Calibri" panose="020F0502020204030204" pitchFamily="34" charset="0"/>
              </a:rPr>
              <a:t>MEMBERSHIP FEE :</a:t>
            </a:r>
          </a:p>
          <a:p>
            <a:r>
              <a:rPr lang="en-US" sz="2000" u="sng" dirty="0">
                <a:solidFill>
                  <a:schemeClr val="tx2"/>
                </a:solidFill>
                <a:latin typeface="Calibri" panose="020F0502020204030204" pitchFamily="34" charset="0"/>
                <a:cs typeface="Calibri" panose="020F0502020204030204" pitchFamily="34" charset="0"/>
              </a:rPr>
              <a:t>Personal</a:t>
            </a:r>
            <a:r>
              <a:rPr lang="en-US" sz="2000" dirty="0">
                <a:solidFill>
                  <a:schemeClr val="tx2"/>
                </a:solidFill>
                <a:latin typeface="Calibri" panose="020F0502020204030204" pitchFamily="34" charset="0"/>
                <a:cs typeface="Calibri" panose="020F0502020204030204" pitchFamily="34" charset="0"/>
              </a:rPr>
              <a:t> annual Membership 30,- US $  -  Lifetime 500,- US $ </a:t>
            </a:r>
          </a:p>
          <a:p>
            <a:r>
              <a:rPr lang="en-US" sz="2000" u="sng" dirty="0">
                <a:solidFill>
                  <a:schemeClr val="tx2"/>
                </a:solidFill>
                <a:latin typeface="Calibri" panose="020F0502020204030204" pitchFamily="34" charset="0"/>
                <a:cs typeface="Calibri" panose="020F0502020204030204" pitchFamily="34" charset="0"/>
              </a:rPr>
              <a:t>Rotary Club </a:t>
            </a:r>
            <a:r>
              <a:rPr lang="en-US" sz="2000" dirty="0">
                <a:solidFill>
                  <a:schemeClr val="tx2"/>
                </a:solidFill>
                <a:latin typeface="Calibri" panose="020F0502020204030204" pitchFamily="34" charset="0"/>
                <a:cs typeface="Calibri" panose="020F0502020204030204" pitchFamily="34" charset="0"/>
              </a:rPr>
              <a:t>lifelong 500,- US $                                                     </a:t>
            </a:r>
          </a:p>
          <a:p>
            <a:r>
              <a:rPr lang="en-US" sz="2000" u="sng" dirty="0">
                <a:solidFill>
                  <a:schemeClr val="tx2"/>
                </a:solidFill>
                <a:latin typeface="Calibri" panose="020F0502020204030204" pitchFamily="34" charset="0"/>
                <a:cs typeface="Calibri" panose="020F0502020204030204" pitchFamily="34" charset="0"/>
              </a:rPr>
              <a:t>Rotary District </a:t>
            </a:r>
            <a:r>
              <a:rPr lang="en-US" sz="2000" dirty="0">
                <a:solidFill>
                  <a:schemeClr val="tx2"/>
                </a:solidFill>
                <a:latin typeface="Calibri" panose="020F0502020204030204" pitchFamily="34" charset="0"/>
                <a:cs typeface="Calibri" panose="020F0502020204030204" pitchFamily="34" charset="0"/>
              </a:rPr>
              <a:t>lifelong 1000,- US $</a:t>
            </a:r>
          </a:p>
          <a:p>
            <a:endParaRPr lang="en-US" sz="1600" dirty="0">
              <a:solidFill>
                <a:schemeClr val="tx2"/>
              </a:solidFill>
              <a:latin typeface="Calibri" panose="020F0502020204030204" pitchFamily="34" charset="0"/>
              <a:cs typeface="Calibri" panose="020F0502020204030204" pitchFamily="34" charset="0"/>
            </a:endParaRPr>
          </a:p>
          <a:p>
            <a:r>
              <a:rPr lang="en-US" sz="2000" b="1" dirty="0">
                <a:solidFill>
                  <a:schemeClr val="tx2"/>
                </a:solidFill>
                <a:latin typeface="Calibri" panose="020F0502020204030204" pitchFamily="34" charset="0"/>
                <a:cs typeface="Calibri" panose="020F0502020204030204" pitchFamily="34" charset="0"/>
              </a:rPr>
              <a:t>FUNDRAISING :                                                                                                                                  </a:t>
            </a:r>
            <a:r>
              <a:rPr lang="en-US" sz="2000" dirty="0">
                <a:solidFill>
                  <a:schemeClr val="tx2"/>
                </a:solidFill>
                <a:latin typeface="Calibri" panose="020F0502020204030204" pitchFamily="34" charset="0"/>
                <a:cs typeface="Calibri" panose="020F0502020204030204" pitchFamily="34" charset="0"/>
              </a:rPr>
              <a:t>                                                                        Funds for projects from various resources.                                                                                                     (memberships, Rotary network,                                                                                                            donors outside of Rotary and external organizations/corporations                                                and sponsorship.)</a:t>
            </a:r>
            <a:endParaRPr lang="nl-BE" sz="20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481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12640" y="188640"/>
            <a:ext cx="8229600" cy="1252728"/>
          </a:xfrm>
        </p:spPr>
        <p:txBody>
          <a:bodyPr>
            <a:noAutofit/>
          </a:bodyPr>
          <a:lstStyle/>
          <a:p>
            <a:r>
              <a:rPr lang="nl-BE" sz="4000" b="1" dirty="0">
                <a:solidFill>
                  <a:srgbClr val="FFC000"/>
                </a:solidFill>
                <a:latin typeface="Calibri" panose="020F0502020204030204" pitchFamily="34" charset="0"/>
                <a:cs typeface="Calibri" panose="020F0502020204030204" pitchFamily="34" charset="0"/>
              </a:rPr>
              <a:t>RAG-AP :</a:t>
            </a:r>
            <a:br>
              <a:rPr lang="nl-BE" sz="4000" dirty="0">
                <a:solidFill>
                  <a:srgbClr val="FFC000"/>
                </a:solidFill>
                <a:latin typeface="Calibri" panose="020F0502020204030204" pitchFamily="34" charset="0"/>
                <a:cs typeface="Calibri" panose="020F0502020204030204" pitchFamily="34" charset="0"/>
              </a:rPr>
            </a:br>
            <a:r>
              <a:rPr lang="nl-BE" sz="4000" dirty="0">
                <a:solidFill>
                  <a:srgbClr val="FFC000"/>
                </a:solidFill>
                <a:latin typeface="Calibri" panose="020F0502020204030204" pitchFamily="34" charset="0"/>
                <a:cs typeface="Calibri" panose="020F0502020204030204" pitchFamily="34" charset="0"/>
              </a:rPr>
              <a:t>partnerships </a:t>
            </a:r>
            <a:r>
              <a:rPr lang="nl-BE" sz="4000" dirty="0" err="1">
                <a:solidFill>
                  <a:srgbClr val="FFC000"/>
                </a:solidFill>
                <a:latin typeface="Calibri" panose="020F0502020204030204" pitchFamily="34" charset="0"/>
                <a:cs typeface="Calibri" panose="020F0502020204030204" pitchFamily="34" charset="0"/>
              </a:rPr>
              <a:t>and</a:t>
            </a:r>
            <a:r>
              <a:rPr lang="nl-BE" sz="4000" dirty="0">
                <a:solidFill>
                  <a:srgbClr val="FFC000"/>
                </a:solidFill>
                <a:latin typeface="Calibri" panose="020F0502020204030204" pitchFamily="34" charset="0"/>
                <a:cs typeface="Calibri" panose="020F0502020204030204" pitchFamily="34" charset="0"/>
              </a:rPr>
              <a:t> </a:t>
            </a:r>
            <a:r>
              <a:rPr lang="nl-BE" sz="4000" dirty="0" err="1">
                <a:solidFill>
                  <a:srgbClr val="FFC000"/>
                </a:solidFill>
                <a:latin typeface="Calibri" panose="020F0502020204030204" pitchFamily="34" charset="0"/>
                <a:cs typeface="Calibri" panose="020F0502020204030204" pitchFamily="34" charset="0"/>
              </a:rPr>
              <a:t>collaboration</a:t>
            </a:r>
            <a:endParaRPr lang="nl-BE" sz="4000" dirty="0">
              <a:solidFill>
                <a:srgbClr val="FFC000"/>
              </a:solidFill>
              <a:latin typeface="Calibri" panose="020F0502020204030204" pitchFamily="34" charset="0"/>
              <a:cs typeface="Calibri" panose="020F0502020204030204" pitchFamily="34" charset="0"/>
            </a:endParaRPr>
          </a:p>
        </p:txBody>
      </p:sp>
      <p:sp>
        <p:nvSpPr>
          <p:cNvPr id="3" name="Rechthoek 2"/>
          <p:cNvSpPr/>
          <p:nvPr/>
        </p:nvSpPr>
        <p:spPr>
          <a:xfrm>
            <a:off x="1739516" y="2360488"/>
            <a:ext cx="8712968" cy="4308872"/>
          </a:xfrm>
          <a:prstGeom prst="rect">
            <a:avLst/>
          </a:prstGeom>
          <a:solidFill>
            <a:schemeClr val="bg2"/>
          </a:solidFill>
        </p:spPr>
        <p:txBody>
          <a:bodyPr wrap="square">
            <a:spAutoFit/>
          </a:bodyPr>
          <a:lstStyle/>
          <a:p>
            <a:r>
              <a:rPr lang="en-US" sz="2000" b="1" i="1" u="sng" dirty="0">
                <a:solidFill>
                  <a:schemeClr val="tx2"/>
                </a:solidFill>
                <a:highlight>
                  <a:srgbClr val="FFFF00"/>
                </a:highlight>
                <a:latin typeface="Calibri" panose="020F0502020204030204" pitchFamily="34" charset="0"/>
                <a:cs typeface="Calibri" panose="020F0502020204030204" pitchFamily="34" charset="0"/>
              </a:rPr>
              <a:t>Partnerships</a:t>
            </a:r>
            <a:r>
              <a:rPr lang="en-US" sz="2000" dirty="0">
                <a:solidFill>
                  <a:schemeClr val="tx2"/>
                </a:solidFill>
                <a:highlight>
                  <a:srgbClr val="FFFF00"/>
                </a:highlight>
                <a:latin typeface="Calibri" panose="020F0502020204030204" pitchFamily="34" charset="0"/>
                <a:cs typeface="Calibri" panose="020F0502020204030204" pitchFamily="34" charset="0"/>
              </a:rPr>
              <a:t> </a:t>
            </a:r>
          </a:p>
          <a:p>
            <a:r>
              <a:rPr lang="en-US" sz="2000" b="1" dirty="0">
                <a:solidFill>
                  <a:schemeClr val="tx2"/>
                </a:solidFill>
                <a:latin typeface="Calibri" panose="020F0502020204030204" pitchFamily="34" charset="0"/>
                <a:cs typeface="Calibri" panose="020F0502020204030204" pitchFamily="34" charset="0"/>
              </a:rPr>
              <a:t>- member of several NGO’s in addiction prevention</a:t>
            </a:r>
            <a:r>
              <a:rPr lang="en-US" sz="2000" dirty="0">
                <a:solidFill>
                  <a:schemeClr val="tx2"/>
                </a:solidFill>
                <a:latin typeface="Calibri" panose="020F0502020204030204" pitchFamily="34" charset="0"/>
                <a:cs typeface="Calibri" panose="020F0502020204030204" pitchFamily="34" charset="0"/>
              </a:rPr>
              <a:t>.                                                - -  - </a:t>
            </a:r>
            <a:r>
              <a:rPr lang="en-US" sz="2000" dirty="0">
                <a:solidFill>
                  <a:srgbClr val="002060"/>
                </a:solidFill>
                <a:latin typeface="Calibri" panose="020F0502020204030204" pitchFamily="34" charset="0"/>
                <a:cs typeface="Calibri" panose="020F0502020204030204" pitchFamily="34" charset="0"/>
              </a:rPr>
              <a:t>facilitates</a:t>
            </a:r>
            <a:r>
              <a:rPr lang="en-US" sz="2000" dirty="0">
                <a:solidFill>
                  <a:schemeClr val="tx2"/>
                </a:solidFill>
                <a:latin typeface="Calibri" panose="020F0502020204030204" pitchFamily="34" charset="0"/>
                <a:cs typeface="Calibri" panose="020F0502020204030204" pitchFamily="34" charset="0"/>
              </a:rPr>
              <a:t> </a:t>
            </a:r>
            <a:r>
              <a:rPr lang="en-US" sz="2000" b="1" dirty="0">
                <a:solidFill>
                  <a:schemeClr val="tx2"/>
                </a:solidFill>
                <a:latin typeface="Calibri" panose="020F0502020204030204" pitchFamily="34" charset="0"/>
                <a:cs typeface="Calibri" panose="020F0502020204030204" pitchFamily="34" charset="0"/>
              </a:rPr>
              <a:t>cooperation between the NGOs and Rotary clubs                                                                </a:t>
            </a:r>
            <a:r>
              <a:rPr lang="en-US" sz="1400" dirty="0">
                <a:solidFill>
                  <a:schemeClr val="tx2"/>
                </a:solidFill>
                <a:latin typeface="Calibri" panose="020F0502020204030204" pitchFamily="34" charset="0"/>
                <a:cs typeface="Calibri" panose="020F0502020204030204" pitchFamily="34" charset="0"/>
              </a:rPr>
              <a:t>that are involved with addiction prevention programs and projects.                                                                                                                  </a:t>
            </a:r>
            <a:r>
              <a:rPr lang="en-US" sz="2000" dirty="0">
                <a:solidFill>
                  <a:schemeClr val="tx2"/>
                </a:solidFill>
                <a:latin typeface="Calibri" panose="020F0502020204030204" pitchFamily="34" charset="0"/>
                <a:cs typeface="Calibri" panose="020F0502020204030204" pitchFamily="34" charset="0"/>
              </a:rPr>
              <a:t>- Informs AP representatives from several countries at the yearly </a:t>
            </a:r>
            <a:r>
              <a:rPr lang="en-US" sz="2000" b="1" dirty="0">
                <a:solidFill>
                  <a:schemeClr val="tx2"/>
                </a:solidFill>
                <a:latin typeface="Calibri" panose="020F0502020204030204" pitchFamily="34" charset="0"/>
                <a:cs typeface="Calibri" panose="020F0502020204030204" pitchFamily="34" charset="0"/>
              </a:rPr>
              <a:t>UN-ODC</a:t>
            </a:r>
            <a:r>
              <a:rPr lang="en-US" sz="2000" dirty="0">
                <a:solidFill>
                  <a:schemeClr val="tx2"/>
                </a:solidFill>
                <a:latin typeface="Calibri" panose="020F0502020204030204" pitchFamily="34" charset="0"/>
                <a:cs typeface="Calibri" panose="020F0502020204030204" pitchFamily="34" charset="0"/>
              </a:rPr>
              <a:t> CND session </a:t>
            </a:r>
            <a:r>
              <a:rPr lang="en-US" sz="2000" b="1" dirty="0">
                <a:solidFill>
                  <a:schemeClr val="tx2"/>
                </a:solidFill>
                <a:latin typeface="Calibri" panose="020F0502020204030204" pitchFamily="34" charset="0"/>
                <a:cs typeface="Calibri" panose="020F0502020204030204" pitchFamily="34" charset="0"/>
              </a:rPr>
              <a:t>about RC programs that are running in their country. </a:t>
            </a:r>
          </a:p>
          <a:p>
            <a:endParaRPr lang="en-US" sz="2000" b="1" i="1" u="sng" dirty="0">
              <a:solidFill>
                <a:schemeClr val="tx2"/>
              </a:solidFill>
              <a:latin typeface="Calibri" panose="020F0502020204030204" pitchFamily="34" charset="0"/>
              <a:cs typeface="Calibri" panose="020F0502020204030204" pitchFamily="34" charset="0"/>
            </a:endParaRPr>
          </a:p>
          <a:p>
            <a:r>
              <a:rPr lang="en-US" sz="2000" b="1" i="1" u="sng" dirty="0">
                <a:solidFill>
                  <a:schemeClr val="tx2"/>
                </a:solidFill>
                <a:latin typeface="Calibri" panose="020F0502020204030204" pitchFamily="34" charset="0"/>
                <a:cs typeface="Calibri" panose="020F0502020204030204" pitchFamily="34" charset="0"/>
              </a:rPr>
              <a:t>Notable and Formal </a:t>
            </a:r>
            <a:r>
              <a:rPr lang="en-US" sz="2000" b="1" i="1" u="sng" dirty="0">
                <a:solidFill>
                  <a:schemeClr val="tx2"/>
                </a:solidFill>
                <a:highlight>
                  <a:srgbClr val="FFFF00"/>
                </a:highlight>
                <a:latin typeface="Calibri" panose="020F0502020204030204" pitchFamily="34" charset="0"/>
                <a:cs typeface="Calibri" panose="020F0502020204030204" pitchFamily="34" charset="0"/>
              </a:rPr>
              <a:t>Collaborations</a:t>
            </a:r>
            <a:r>
              <a:rPr lang="en-US" sz="2000" b="1" dirty="0">
                <a:solidFill>
                  <a:schemeClr val="tx2"/>
                </a:solidFill>
                <a:highlight>
                  <a:srgbClr val="FFFF00"/>
                </a:highlight>
                <a:latin typeface="Calibri" panose="020F0502020204030204" pitchFamily="34" charset="0"/>
                <a:cs typeface="Calibri" panose="020F0502020204030204" pitchFamily="34" charset="0"/>
              </a:rPr>
              <a:t>: </a:t>
            </a:r>
            <a:r>
              <a:rPr lang="en-US" sz="2000" dirty="0" err="1">
                <a:solidFill>
                  <a:schemeClr val="tx2"/>
                </a:solidFill>
                <a:latin typeface="Calibri" panose="020F0502020204030204" pitchFamily="34" charset="0"/>
                <a:cs typeface="Calibri" panose="020F0502020204030204" pitchFamily="34" charset="0"/>
              </a:rPr>
              <a:t>Edventi</a:t>
            </a:r>
            <a:r>
              <a:rPr lang="en-US" sz="2000" dirty="0">
                <a:solidFill>
                  <a:schemeClr val="tx2"/>
                </a:solidFill>
                <a:latin typeface="Calibri" panose="020F0502020204030204" pitchFamily="34" charset="0"/>
                <a:cs typeface="Calibri" panose="020F0502020204030204" pitchFamily="34" charset="0"/>
              </a:rPr>
              <a:t>, UNODC </a:t>
            </a:r>
            <a:r>
              <a:rPr lang="en-US" sz="1400" dirty="0">
                <a:solidFill>
                  <a:schemeClr val="tx2"/>
                </a:solidFill>
                <a:latin typeface="Calibri" panose="020F0502020204030204" pitchFamily="34" charset="0"/>
                <a:cs typeface="Calibri" panose="020F0502020204030204" pitchFamily="34" charset="0"/>
              </a:rPr>
              <a:t>(United Nations office for drugs and crime), </a:t>
            </a:r>
            <a:r>
              <a:rPr lang="en-US" sz="2000" dirty="0">
                <a:solidFill>
                  <a:schemeClr val="tx2"/>
                </a:solidFill>
                <a:latin typeface="Calibri" panose="020F0502020204030204" pitchFamily="34" charset="0"/>
                <a:cs typeface="Calibri" panose="020F0502020204030204" pitchFamily="34" charset="0"/>
              </a:rPr>
              <a:t>WFAD</a:t>
            </a:r>
            <a:r>
              <a:rPr lang="en-US" sz="1400" dirty="0">
                <a:solidFill>
                  <a:schemeClr val="tx2"/>
                </a:solidFill>
                <a:latin typeface="Calibri" panose="020F0502020204030204" pitchFamily="34" charset="0"/>
                <a:cs typeface="Calibri" panose="020F0502020204030204" pitchFamily="34" charset="0"/>
              </a:rPr>
              <a:t> (World Federation Against Drugs)</a:t>
            </a:r>
            <a:r>
              <a:rPr lang="en-US" sz="2000" dirty="0">
                <a:solidFill>
                  <a:schemeClr val="tx2"/>
                </a:solidFill>
                <a:latin typeface="Calibri" panose="020F0502020204030204" pitchFamily="34" charset="0"/>
                <a:cs typeface="Calibri" panose="020F0502020204030204" pitchFamily="34" charset="0"/>
              </a:rPr>
              <a:t>, SNDT (</a:t>
            </a:r>
            <a:r>
              <a:rPr lang="en-US" sz="1400" dirty="0" err="1">
                <a:solidFill>
                  <a:schemeClr val="tx2"/>
                </a:solidFill>
                <a:latin typeface="Calibri" panose="020F0502020204030204" pitchFamily="34" charset="0"/>
                <a:cs typeface="Calibri" panose="020F0502020204030204" pitchFamily="34" charset="0"/>
              </a:rPr>
              <a:t>Womens</a:t>
            </a:r>
            <a:r>
              <a:rPr lang="en-US" sz="1400" dirty="0">
                <a:solidFill>
                  <a:schemeClr val="tx2"/>
                </a:solidFill>
                <a:latin typeface="Calibri" panose="020F0502020204030204" pitchFamily="34" charset="0"/>
                <a:cs typeface="Calibri" panose="020F0502020204030204" pitchFamily="34" charset="0"/>
              </a:rPr>
              <a:t> University Mumbai)</a:t>
            </a:r>
            <a:r>
              <a:rPr lang="en-US" sz="2000" dirty="0">
                <a:solidFill>
                  <a:schemeClr val="tx2"/>
                </a:solidFill>
                <a:latin typeface="Calibri" panose="020F0502020204030204" pitchFamily="34" charset="0"/>
                <a:cs typeface="Calibri" panose="020F0502020204030204" pitchFamily="34" charset="0"/>
              </a:rPr>
              <a:t>,  EMCDDA  </a:t>
            </a:r>
            <a:r>
              <a:rPr lang="en-US" sz="1400" dirty="0">
                <a:solidFill>
                  <a:schemeClr val="tx2"/>
                </a:solidFill>
                <a:latin typeface="Calibri" panose="020F0502020204030204" pitchFamily="34" charset="0"/>
                <a:cs typeface="Calibri" panose="020F0502020204030204" pitchFamily="34" charset="0"/>
              </a:rPr>
              <a:t>(European Monitoring Center for Drugs and Drug Addictions)</a:t>
            </a:r>
            <a:r>
              <a:rPr lang="en-US" sz="2000" dirty="0">
                <a:solidFill>
                  <a:schemeClr val="tx2"/>
                </a:solidFill>
                <a:latin typeface="Calibri" panose="020F0502020204030204" pitchFamily="34" charset="0"/>
                <a:cs typeface="Calibri" panose="020F0502020204030204" pitchFamily="34" charset="0"/>
              </a:rPr>
              <a:t>, </a:t>
            </a:r>
            <a:r>
              <a:rPr lang="en-US" sz="2000" dirty="0" err="1">
                <a:solidFill>
                  <a:schemeClr val="tx2"/>
                </a:solidFill>
                <a:latin typeface="Calibri" panose="020F0502020204030204" pitchFamily="34" charset="0"/>
                <a:cs typeface="Calibri" panose="020F0502020204030204" pitchFamily="34" charset="0"/>
              </a:rPr>
              <a:t>Dianova</a:t>
            </a:r>
            <a:r>
              <a:rPr lang="en-US" sz="2000" dirty="0">
                <a:solidFill>
                  <a:schemeClr val="tx2"/>
                </a:solidFill>
                <a:latin typeface="Calibri" panose="020F0502020204030204" pitchFamily="34" charset="0"/>
                <a:cs typeface="Calibri" panose="020F0502020204030204" pitchFamily="34" charset="0"/>
              </a:rPr>
              <a:t> International, Massachusetts Prevention Alliance,  </a:t>
            </a:r>
            <a:r>
              <a:rPr lang="en-US" sz="2000" dirty="0" err="1">
                <a:solidFill>
                  <a:schemeClr val="tx2"/>
                </a:solidFill>
                <a:latin typeface="Calibri" panose="020F0502020204030204" pitchFamily="34" charset="0"/>
                <a:cs typeface="Calibri" panose="020F0502020204030204" pitchFamily="34" charset="0"/>
              </a:rPr>
              <a:t>Movendi</a:t>
            </a:r>
            <a:r>
              <a:rPr lang="en-US" sz="2000" dirty="0">
                <a:solidFill>
                  <a:schemeClr val="tx2"/>
                </a:solidFill>
                <a:latin typeface="Calibri" panose="020F0502020204030204" pitchFamily="34" charset="0"/>
                <a:cs typeface="Calibri" panose="020F0502020204030204" pitchFamily="34" charset="0"/>
              </a:rPr>
              <a:t> International, </a:t>
            </a:r>
            <a:r>
              <a:rPr lang="en-US" sz="2000" dirty="0" err="1">
                <a:solidFill>
                  <a:schemeClr val="tx2"/>
                </a:solidFill>
                <a:latin typeface="Calibri" panose="020F0502020204030204" pitchFamily="34" charset="0"/>
                <a:cs typeface="Calibri" panose="020F0502020204030204" pitchFamily="34" charset="0"/>
              </a:rPr>
              <a:t>Muktaa</a:t>
            </a:r>
            <a:r>
              <a:rPr lang="en-US" sz="2000" dirty="0">
                <a:solidFill>
                  <a:schemeClr val="tx2"/>
                </a:solidFill>
                <a:latin typeface="Calibri" panose="020F0502020204030204" pitchFamily="34" charset="0"/>
                <a:cs typeface="Calibri" panose="020F0502020204030204" pitchFamily="34" charset="0"/>
              </a:rPr>
              <a:t> Mumbai, Child Nepal, CADCA US, De </a:t>
            </a:r>
            <a:r>
              <a:rPr lang="en-US" sz="2000" dirty="0" err="1">
                <a:solidFill>
                  <a:schemeClr val="tx2"/>
                </a:solidFill>
                <a:latin typeface="Calibri" panose="020F0502020204030204" pitchFamily="34" charset="0"/>
                <a:cs typeface="Calibri" panose="020F0502020204030204" pitchFamily="34" charset="0"/>
              </a:rPr>
              <a:t>Sleutel</a:t>
            </a:r>
            <a:r>
              <a:rPr lang="en-US" sz="2000" dirty="0">
                <a:solidFill>
                  <a:schemeClr val="tx2"/>
                </a:solidFill>
                <a:latin typeface="Calibri" panose="020F0502020204030204" pitchFamily="34" charset="0"/>
                <a:cs typeface="Calibri" panose="020F0502020204030204" pitchFamily="34" charset="0"/>
              </a:rPr>
              <a:t> Belgium, Communities that Care Coalition NY, Prevention Network of Central New York, International Order of Good Templars, Vienna NGO Committee</a:t>
            </a:r>
            <a:endParaRPr lang="nl-BE" sz="20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7586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45250" y="224248"/>
            <a:ext cx="8724412" cy="1332545"/>
          </a:xfrm>
        </p:spPr>
        <p:txBody>
          <a:bodyPr>
            <a:noAutofit/>
          </a:bodyPr>
          <a:lstStyle/>
          <a:p>
            <a:r>
              <a:rPr lang="nl-BE" sz="4000" b="1" dirty="0">
                <a:solidFill>
                  <a:srgbClr val="FFC000"/>
                </a:solidFill>
                <a:latin typeface="Calibri" panose="020F0502020204030204" pitchFamily="34" charset="0"/>
                <a:cs typeface="Calibri" panose="020F0502020204030204" pitchFamily="34" charset="0"/>
              </a:rPr>
              <a:t>RAG-AP :  </a:t>
            </a:r>
            <a:r>
              <a:rPr lang="nl-BE" sz="4000" dirty="0">
                <a:solidFill>
                  <a:srgbClr val="FFC000"/>
                </a:solidFill>
                <a:latin typeface="Calibri" panose="020F0502020204030204" pitchFamily="34" charset="0"/>
                <a:cs typeface="Calibri" panose="020F0502020204030204" pitchFamily="34" charset="0"/>
              </a:rPr>
              <a:t>actions</a:t>
            </a:r>
          </a:p>
        </p:txBody>
      </p:sp>
      <p:sp>
        <p:nvSpPr>
          <p:cNvPr id="3" name="Rechthoek 2"/>
          <p:cNvSpPr/>
          <p:nvPr/>
        </p:nvSpPr>
        <p:spPr>
          <a:xfrm>
            <a:off x="1847528" y="1700808"/>
            <a:ext cx="5760640" cy="5201424"/>
          </a:xfrm>
          <a:prstGeom prst="rect">
            <a:avLst/>
          </a:prstGeom>
          <a:solidFill>
            <a:schemeClr val="bg2"/>
          </a:solidFill>
        </p:spPr>
        <p:txBody>
          <a:bodyPr wrap="square">
            <a:spAutoFit/>
          </a:bodyPr>
          <a:lstStyle/>
          <a:p>
            <a:r>
              <a:rPr lang="nl-BE" sz="2000" dirty="0">
                <a:solidFill>
                  <a:srgbClr val="002060"/>
                </a:solidFill>
              </a:rPr>
              <a:t>-    </a:t>
            </a:r>
            <a:r>
              <a:rPr lang="nl-BE" sz="2000" b="1" dirty="0">
                <a:solidFill>
                  <a:srgbClr val="002060"/>
                </a:solidFill>
              </a:rPr>
              <a:t>SEMINARS :</a:t>
            </a:r>
            <a:r>
              <a:rPr lang="nl-BE" sz="2000" dirty="0">
                <a:solidFill>
                  <a:srgbClr val="002060"/>
                </a:solidFill>
              </a:rPr>
              <a:t> </a:t>
            </a:r>
            <a:r>
              <a:rPr lang="nl-BE" sz="2000" u="sng" dirty="0">
                <a:solidFill>
                  <a:srgbClr val="002060"/>
                </a:solidFill>
              </a:rPr>
              <a:t>World </a:t>
            </a:r>
            <a:r>
              <a:rPr lang="nl-BE" sz="2000" u="sng" dirty="0" err="1">
                <a:solidFill>
                  <a:srgbClr val="002060"/>
                </a:solidFill>
              </a:rPr>
              <a:t>against</a:t>
            </a:r>
            <a:r>
              <a:rPr lang="nl-BE" sz="2000" u="sng" dirty="0">
                <a:solidFill>
                  <a:srgbClr val="002060"/>
                </a:solidFill>
              </a:rPr>
              <a:t> drugs </a:t>
            </a:r>
            <a:r>
              <a:rPr lang="nl-BE" sz="2000" u="sng" dirty="0" err="1">
                <a:solidFill>
                  <a:srgbClr val="002060"/>
                </a:solidFill>
              </a:rPr>
              <a:t>day</a:t>
            </a:r>
            <a:r>
              <a:rPr lang="nl-BE" sz="2000" b="1" dirty="0">
                <a:solidFill>
                  <a:srgbClr val="002060"/>
                </a:solidFill>
              </a:rPr>
              <a:t>  </a:t>
            </a:r>
            <a:r>
              <a:rPr lang="nl-BE" sz="1600" dirty="0">
                <a:solidFill>
                  <a:srgbClr val="002060"/>
                </a:solidFill>
              </a:rPr>
              <a:t>(</a:t>
            </a:r>
            <a:r>
              <a:rPr lang="nl-BE" sz="1600" dirty="0" err="1">
                <a:solidFill>
                  <a:srgbClr val="002060"/>
                </a:solidFill>
              </a:rPr>
              <a:t>June</a:t>
            </a:r>
            <a:r>
              <a:rPr lang="nl-BE" sz="1600" dirty="0">
                <a:solidFill>
                  <a:srgbClr val="002060"/>
                </a:solidFill>
              </a:rPr>
              <a:t> 2021)  </a:t>
            </a:r>
            <a:r>
              <a:rPr lang="nl-BE" sz="2000" dirty="0">
                <a:solidFill>
                  <a:srgbClr val="002060"/>
                </a:solidFill>
              </a:rPr>
              <a:t>: </a:t>
            </a:r>
          </a:p>
          <a:p>
            <a:r>
              <a:rPr lang="nl-BE" sz="2000" dirty="0">
                <a:solidFill>
                  <a:srgbClr val="002060"/>
                </a:solidFill>
              </a:rPr>
              <a:t>      </a:t>
            </a:r>
            <a:r>
              <a:rPr lang="nl-BE" sz="1600" dirty="0" err="1">
                <a:solidFill>
                  <a:srgbClr val="002060"/>
                </a:solidFill>
              </a:rPr>
              <a:t>webinar</a:t>
            </a:r>
            <a:r>
              <a:rPr lang="nl-BE" sz="1600" dirty="0">
                <a:solidFill>
                  <a:srgbClr val="002060"/>
                </a:solidFill>
              </a:rPr>
              <a:t> </a:t>
            </a:r>
            <a:r>
              <a:rPr lang="nl-BE" sz="1600" dirty="0" err="1">
                <a:solidFill>
                  <a:srgbClr val="002060"/>
                </a:solidFill>
              </a:rPr>
              <a:t>with</a:t>
            </a:r>
            <a:r>
              <a:rPr lang="nl-BE" sz="1600" dirty="0">
                <a:solidFill>
                  <a:srgbClr val="002060"/>
                </a:solidFill>
              </a:rPr>
              <a:t> </a:t>
            </a:r>
            <a:r>
              <a:rPr lang="nl-BE" sz="1600" dirty="0" err="1">
                <a:solidFill>
                  <a:srgbClr val="002060"/>
                </a:solidFill>
              </a:rPr>
              <a:t>international</a:t>
            </a:r>
            <a:r>
              <a:rPr lang="nl-BE" sz="1600" dirty="0">
                <a:solidFill>
                  <a:srgbClr val="002060"/>
                </a:solidFill>
              </a:rPr>
              <a:t> speakers </a:t>
            </a:r>
            <a:r>
              <a:rPr lang="nl-BE" sz="1600" dirty="0" err="1">
                <a:solidFill>
                  <a:srgbClr val="002060"/>
                </a:solidFill>
              </a:rPr>
              <a:t>planned</a:t>
            </a:r>
            <a:r>
              <a:rPr lang="nl-BE" sz="1600" dirty="0">
                <a:solidFill>
                  <a:srgbClr val="002060"/>
                </a:solidFill>
              </a:rPr>
              <a:t> </a:t>
            </a:r>
            <a:r>
              <a:rPr lang="nl-BE" sz="1600" dirty="0" err="1">
                <a:solidFill>
                  <a:srgbClr val="002060"/>
                </a:solidFill>
              </a:rPr>
              <a:t>for</a:t>
            </a:r>
            <a:r>
              <a:rPr lang="nl-BE" sz="1600" dirty="0">
                <a:solidFill>
                  <a:srgbClr val="002060"/>
                </a:solidFill>
              </a:rPr>
              <a:t> 2023</a:t>
            </a:r>
          </a:p>
          <a:p>
            <a:endParaRPr lang="nl-BE" sz="1600" dirty="0">
              <a:solidFill>
                <a:srgbClr val="002060"/>
              </a:solidFill>
            </a:endParaRPr>
          </a:p>
          <a:p>
            <a:pPr marL="342900" indent="-342900">
              <a:buFontTx/>
              <a:buChar char="-"/>
            </a:pPr>
            <a:r>
              <a:rPr lang="nl-BE" sz="2000" b="1" dirty="0">
                <a:solidFill>
                  <a:srgbClr val="002060"/>
                </a:solidFill>
              </a:rPr>
              <a:t>ACTIONS </a:t>
            </a:r>
            <a:r>
              <a:rPr lang="nl-BE" sz="2000" b="1" dirty="0" err="1">
                <a:solidFill>
                  <a:srgbClr val="002060"/>
                </a:solidFill>
              </a:rPr>
              <a:t>and</a:t>
            </a:r>
            <a:r>
              <a:rPr lang="nl-BE" sz="2000" b="1" dirty="0">
                <a:solidFill>
                  <a:srgbClr val="002060"/>
                </a:solidFill>
              </a:rPr>
              <a:t> GRANTS </a:t>
            </a:r>
            <a:r>
              <a:rPr lang="nl-BE" sz="2000" b="1" dirty="0" err="1">
                <a:solidFill>
                  <a:srgbClr val="002060"/>
                </a:solidFill>
              </a:rPr>
              <a:t>the</a:t>
            </a:r>
            <a:r>
              <a:rPr lang="nl-BE" sz="2000" b="1" dirty="0">
                <a:solidFill>
                  <a:srgbClr val="002060"/>
                </a:solidFill>
              </a:rPr>
              <a:t> moment : </a:t>
            </a:r>
            <a:r>
              <a:rPr lang="nl-BE" sz="2000" dirty="0">
                <a:solidFill>
                  <a:srgbClr val="002060"/>
                </a:solidFill>
              </a:rPr>
              <a:t> </a:t>
            </a:r>
          </a:p>
          <a:p>
            <a:r>
              <a:rPr lang="nl-BE" sz="2000" b="1" dirty="0">
                <a:solidFill>
                  <a:srgbClr val="002060"/>
                </a:solidFill>
              </a:rPr>
              <a:t>      </a:t>
            </a:r>
            <a:r>
              <a:rPr lang="nl-BE" sz="2000" u="sng" dirty="0">
                <a:solidFill>
                  <a:srgbClr val="002060"/>
                </a:solidFill>
              </a:rPr>
              <a:t>Spain : </a:t>
            </a:r>
            <a:r>
              <a:rPr lang="nl-BE" sz="2000" dirty="0">
                <a:solidFill>
                  <a:srgbClr val="002060"/>
                </a:solidFill>
              </a:rPr>
              <a:t>“</a:t>
            </a:r>
            <a:r>
              <a:rPr lang="nl-BE" sz="2000" dirty="0" err="1">
                <a:solidFill>
                  <a:srgbClr val="002060"/>
                </a:solidFill>
              </a:rPr>
              <a:t>together</a:t>
            </a:r>
            <a:r>
              <a:rPr lang="nl-BE" sz="2000" dirty="0">
                <a:solidFill>
                  <a:srgbClr val="002060"/>
                </a:solidFill>
              </a:rPr>
              <a:t> we </a:t>
            </a:r>
            <a:r>
              <a:rPr lang="nl-BE" sz="2000" dirty="0" err="1">
                <a:solidFill>
                  <a:srgbClr val="002060"/>
                </a:solidFill>
              </a:rPr>
              <a:t>grow</a:t>
            </a:r>
            <a:r>
              <a:rPr lang="nl-BE" sz="2000" dirty="0">
                <a:solidFill>
                  <a:srgbClr val="002060"/>
                </a:solidFill>
              </a:rPr>
              <a:t>”</a:t>
            </a:r>
          </a:p>
          <a:p>
            <a:r>
              <a:rPr lang="nl-BE" sz="2000" b="1" dirty="0">
                <a:solidFill>
                  <a:srgbClr val="002060"/>
                </a:solidFill>
              </a:rPr>
              <a:t>      </a:t>
            </a:r>
            <a:r>
              <a:rPr lang="nl-BE" sz="2000" u="sng" dirty="0">
                <a:solidFill>
                  <a:srgbClr val="002060"/>
                </a:solidFill>
              </a:rPr>
              <a:t>India :</a:t>
            </a:r>
            <a:r>
              <a:rPr lang="nl-BE" sz="2000" b="1" dirty="0">
                <a:solidFill>
                  <a:srgbClr val="002060"/>
                </a:solidFill>
              </a:rPr>
              <a:t> </a:t>
            </a:r>
            <a:r>
              <a:rPr lang="nl-BE" sz="2000" dirty="0">
                <a:solidFill>
                  <a:srgbClr val="002060"/>
                </a:solidFill>
              </a:rPr>
              <a:t>15-tal projecten</a:t>
            </a:r>
          </a:p>
          <a:p>
            <a:r>
              <a:rPr lang="nl-BE" sz="2000" dirty="0">
                <a:solidFill>
                  <a:srgbClr val="002060"/>
                </a:solidFill>
              </a:rPr>
              <a:t>      </a:t>
            </a:r>
            <a:r>
              <a:rPr lang="nl-BE" sz="2000" u="sng" dirty="0">
                <a:solidFill>
                  <a:srgbClr val="002060"/>
                </a:solidFill>
              </a:rPr>
              <a:t>USA :</a:t>
            </a:r>
            <a:r>
              <a:rPr lang="nl-BE" sz="2000" b="1" dirty="0">
                <a:solidFill>
                  <a:srgbClr val="002060"/>
                </a:solidFill>
              </a:rPr>
              <a:t> </a:t>
            </a:r>
            <a:r>
              <a:rPr lang="nl-BE" sz="2000" dirty="0" err="1">
                <a:solidFill>
                  <a:srgbClr val="002060"/>
                </a:solidFill>
              </a:rPr>
              <a:t>Fentanyl</a:t>
            </a:r>
            <a:r>
              <a:rPr lang="nl-BE" sz="2000" dirty="0">
                <a:solidFill>
                  <a:srgbClr val="002060"/>
                </a:solidFill>
              </a:rPr>
              <a:t> </a:t>
            </a:r>
            <a:r>
              <a:rPr lang="nl-BE" sz="2000" dirty="0" err="1">
                <a:solidFill>
                  <a:srgbClr val="002060"/>
                </a:solidFill>
              </a:rPr>
              <a:t>related</a:t>
            </a:r>
            <a:r>
              <a:rPr lang="nl-BE" sz="2000" dirty="0">
                <a:solidFill>
                  <a:srgbClr val="002060"/>
                </a:solidFill>
              </a:rPr>
              <a:t> </a:t>
            </a:r>
            <a:r>
              <a:rPr lang="nl-BE" sz="2000" dirty="0" err="1">
                <a:solidFill>
                  <a:srgbClr val="002060"/>
                </a:solidFill>
              </a:rPr>
              <a:t>and</a:t>
            </a:r>
            <a:r>
              <a:rPr lang="nl-BE" sz="2000" dirty="0">
                <a:solidFill>
                  <a:srgbClr val="002060"/>
                </a:solidFill>
              </a:rPr>
              <a:t> drugs </a:t>
            </a:r>
            <a:r>
              <a:rPr lang="nl-BE" sz="2000" dirty="0" err="1">
                <a:solidFill>
                  <a:srgbClr val="002060"/>
                </a:solidFill>
              </a:rPr>
              <a:t>disposal</a:t>
            </a:r>
            <a:endParaRPr lang="nl-BE" sz="2000" dirty="0">
              <a:solidFill>
                <a:srgbClr val="002060"/>
              </a:solidFill>
            </a:endParaRPr>
          </a:p>
          <a:p>
            <a:r>
              <a:rPr lang="nl-BE" sz="2000" dirty="0">
                <a:solidFill>
                  <a:srgbClr val="002060"/>
                </a:solidFill>
              </a:rPr>
              <a:t>      </a:t>
            </a:r>
            <a:r>
              <a:rPr lang="nl-BE" sz="2000" u="sng" dirty="0">
                <a:solidFill>
                  <a:srgbClr val="002060"/>
                </a:solidFill>
              </a:rPr>
              <a:t>Australia :</a:t>
            </a:r>
            <a:r>
              <a:rPr lang="nl-BE" sz="2000" b="1" dirty="0">
                <a:solidFill>
                  <a:srgbClr val="002060"/>
                </a:solidFill>
              </a:rPr>
              <a:t> </a:t>
            </a:r>
            <a:r>
              <a:rPr lang="nl-BE" sz="2000" dirty="0">
                <a:solidFill>
                  <a:srgbClr val="002060"/>
                </a:solidFill>
              </a:rPr>
              <a:t>promoting drug free schools..</a:t>
            </a:r>
          </a:p>
          <a:p>
            <a:r>
              <a:rPr lang="nl-BE" sz="2000" b="1" dirty="0">
                <a:solidFill>
                  <a:srgbClr val="002060"/>
                </a:solidFill>
                <a:hlinkClick r:id="rId2"/>
              </a:rPr>
              <a:t>      https://www.rag-ap.org/en</a:t>
            </a:r>
            <a:endParaRPr lang="nl-BE" sz="2000" b="1" dirty="0">
              <a:solidFill>
                <a:srgbClr val="002060"/>
              </a:solidFill>
            </a:endParaRPr>
          </a:p>
          <a:p>
            <a:endParaRPr lang="nl-BE" sz="2000" b="1" dirty="0">
              <a:solidFill>
                <a:srgbClr val="002060"/>
              </a:solidFill>
            </a:endParaRPr>
          </a:p>
          <a:p>
            <a:pPr marL="342900" indent="-342900">
              <a:buFontTx/>
              <a:buChar char="-"/>
            </a:pPr>
            <a:r>
              <a:rPr lang="nl-BE" sz="2000" b="1" dirty="0">
                <a:solidFill>
                  <a:srgbClr val="002060"/>
                </a:solidFill>
              </a:rPr>
              <a:t>Applications</a:t>
            </a:r>
            <a:r>
              <a:rPr lang="nl-BE" sz="2000" dirty="0">
                <a:solidFill>
                  <a:srgbClr val="002060"/>
                </a:solidFill>
              </a:rPr>
              <a:t> </a:t>
            </a:r>
            <a:r>
              <a:rPr lang="nl-BE" sz="2000" dirty="0" err="1">
                <a:solidFill>
                  <a:srgbClr val="002060"/>
                </a:solidFill>
              </a:rPr>
              <a:t>from</a:t>
            </a:r>
            <a:r>
              <a:rPr lang="nl-BE" sz="2000" dirty="0">
                <a:solidFill>
                  <a:srgbClr val="002060"/>
                </a:solidFill>
              </a:rPr>
              <a:t> : </a:t>
            </a:r>
          </a:p>
          <a:p>
            <a:r>
              <a:rPr lang="nl-BE" sz="2000" dirty="0">
                <a:solidFill>
                  <a:srgbClr val="002060"/>
                </a:solidFill>
              </a:rPr>
              <a:t>      South Korea : </a:t>
            </a:r>
            <a:r>
              <a:rPr lang="nl-BE" sz="1600" dirty="0" err="1">
                <a:solidFill>
                  <a:srgbClr val="002060"/>
                </a:solidFill>
              </a:rPr>
              <a:t>youth</a:t>
            </a:r>
            <a:r>
              <a:rPr lang="nl-BE" sz="1600" dirty="0">
                <a:solidFill>
                  <a:srgbClr val="002060"/>
                </a:solidFill>
              </a:rPr>
              <a:t> </a:t>
            </a:r>
            <a:r>
              <a:rPr lang="nl-BE" sz="1600" dirty="0" err="1">
                <a:solidFill>
                  <a:srgbClr val="002060"/>
                </a:solidFill>
              </a:rPr>
              <a:t>all</a:t>
            </a:r>
            <a:r>
              <a:rPr lang="nl-BE" sz="1600" dirty="0">
                <a:solidFill>
                  <a:srgbClr val="002060"/>
                </a:solidFill>
              </a:rPr>
              <a:t> </a:t>
            </a:r>
            <a:r>
              <a:rPr lang="nl-BE" sz="1600" dirty="0" err="1">
                <a:solidFill>
                  <a:srgbClr val="002060"/>
                </a:solidFill>
              </a:rPr>
              <a:t>addictions</a:t>
            </a:r>
            <a:endParaRPr lang="nl-BE" sz="2000" dirty="0">
              <a:solidFill>
                <a:srgbClr val="002060"/>
              </a:solidFill>
            </a:endParaRPr>
          </a:p>
          <a:p>
            <a:r>
              <a:rPr lang="nl-BE" sz="2000" dirty="0">
                <a:solidFill>
                  <a:srgbClr val="002060"/>
                </a:solidFill>
              </a:rPr>
              <a:t>      Kenya, Uganda, South </a:t>
            </a:r>
            <a:r>
              <a:rPr lang="nl-BE" sz="2000" dirty="0" err="1">
                <a:solidFill>
                  <a:srgbClr val="002060"/>
                </a:solidFill>
              </a:rPr>
              <a:t>Africa</a:t>
            </a:r>
            <a:r>
              <a:rPr lang="nl-BE" sz="2000" dirty="0">
                <a:solidFill>
                  <a:srgbClr val="002060"/>
                </a:solidFill>
              </a:rPr>
              <a:t> : </a:t>
            </a:r>
            <a:r>
              <a:rPr lang="nl-BE" sz="1600" dirty="0">
                <a:solidFill>
                  <a:srgbClr val="002060"/>
                </a:solidFill>
              </a:rPr>
              <a:t>Alcohol </a:t>
            </a:r>
            <a:r>
              <a:rPr lang="nl-BE" sz="1600" dirty="0" err="1">
                <a:solidFill>
                  <a:srgbClr val="002060"/>
                </a:solidFill>
              </a:rPr>
              <a:t>abuse</a:t>
            </a:r>
            <a:r>
              <a:rPr lang="nl-BE" sz="1600" dirty="0">
                <a:solidFill>
                  <a:srgbClr val="002060"/>
                </a:solidFill>
              </a:rPr>
              <a:t>  </a:t>
            </a:r>
            <a:r>
              <a:rPr lang="nl-BE" sz="1600" dirty="0" err="1">
                <a:solidFill>
                  <a:srgbClr val="002060"/>
                </a:solidFill>
              </a:rPr>
              <a:t>youth</a:t>
            </a:r>
            <a:endParaRPr lang="nl-BE" sz="1600" dirty="0">
              <a:solidFill>
                <a:srgbClr val="002060"/>
              </a:solidFill>
            </a:endParaRPr>
          </a:p>
          <a:p>
            <a:r>
              <a:rPr lang="nl-BE" sz="2000" dirty="0">
                <a:solidFill>
                  <a:srgbClr val="002060"/>
                </a:solidFill>
              </a:rPr>
              <a:t>      Malaysia, </a:t>
            </a:r>
            <a:r>
              <a:rPr lang="nl-BE" sz="2000" dirty="0" err="1">
                <a:solidFill>
                  <a:srgbClr val="002060"/>
                </a:solidFill>
              </a:rPr>
              <a:t>Phillippines</a:t>
            </a:r>
            <a:r>
              <a:rPr lang="nl-BE" sz="2000" dirty="0">
                <a:solidFill>
                  <a:srgbClr val="002060"/>
                </a:solidFill>
              </a:rPr>
              <a:t>  : </a:t>
            </a:r>
            <a:r>
              <a:rPr lang="nl-BE" sz="1600" dirty="0">
                <a:solidFill>
                  <a:srgbClr val="002060"/>
                </a:solidFill>
              </a:rPr>
              <a:t>alcohol </a:t>
            </a:r>
            <a:r>
              <a:rPr lang="nl-BE" sz="1600" dirty="0" err="1">
                <a:solidFill>
                  <a:srgbClr val="002060"/>
                </a:solidFill>
              </a:rPr>
              <a:t>abuse</a:t>
            </a:r>
            <a:r>
              <a:rPr lang="nl-BE" sz="1600" dirty="0">
                <a:solidFill>
                  <a:srgbClr val="002060"/>
                </a:solidFill>
              </a:rPr>
              <a:t> </a:t>
            </a:r>
            <a:r>
              <a:rPr lang="nl-BE" sz="1600" dirty="0" err="1">
                <a:solidFill>
                  <a:srgbClr val="002060"/>
                </a:solidFill>
              </a:rPr>
              <a:t>young</a:t>
            </a:r>
            <a:r>
              <a:rPr lang="nl-BE" sz="1600" dirty="0">
                <a:solidFill>
                  <a:srgbClr val="002060"/>
                </a:solidFill>
              </a:rPr>
              <a:t> </a:t>
            </a:r>
            <a:r>
              <a:rPr lang="nl-BE" sz="1600" dirty="0" err="1">
                <a:solidFill>
                  <a:srgbClr val="002060"/>
                </a:solidFill>
              </a:rPr>
              <a:t>adults</a:t>
            </a:r>
            <a:r>
              <a:rPr lang="nl-BE" sz="1600" dirty="0">
                <a:solidFill>
                  <a:srgbClr val="002060"/>
                </a:solidFill>
              </a:rPr>
              <a:t>  </a:t>
            </a:r>
          </a:p>
          <a:p>
            <a:r>
              <a:rPr lang="nl-BE" sz="2000" dirty="0">
                <a:solidFill>
                  <a:srgbClr val="002060"/>
                </a:solidFill>
              </a:rPr>
              <a:t>      Turkey, Slovenia, Belgium…</a:t>
            </a:r>
            <a:endParaRPr lang="nl-BE" sz="1600" dirty="0">
              <a:solidFill>
                <a:srgbClr val="002060"/>
              </a:solidFill>
            </a:endParaRPr>
          </a:p>
          <a:p>
            <a:endParaRPr lang="nl-BE" sz="1600" dirty="0">
              <a:solidFill>
                <a:srgbClr val="002060"/>
              </a:solidFill>
            </a:endParaRPr>
          </a:p>
          <a:p>
            <a:r>
              <a:rPr lang="nl-BE" sz="2000" dirty="0">
                <a:solidFill>
                  <a:srgbClr val="002060"/>
                </a:solidFill>
              </a:rPr>
              <a:t>-</a:t>
            </a:r>
            <a:endParaRPr lang="nl-BE" dirty="0"/>
          </a:p>
        </p:txBody>
      </p:sp>
      <p:graphicFrame>
        <p:nvGraphicFramePr>
          <p:cNvPr id="8" name="Object 7">
            <a:extLst>
              <a:ext uri="{FF2B5EF4-FFF2-40B4-BE49-F238E27FC236}">
                <a16:creationId xmlns:a16="http://schemas.microsoft.com/office/drawing/2014/main" id="{6182789A-83F2-9D2E-40FE-8B049E7A5143}"/>
              </a:ext>
            </a:extLst>
          </p:cNvPr>
          <p:cNvGraphicFramePr>
            <a:graphicFrameLocks noChangeAspect="1"/>
          </p:cNvGraphicFramePr>
          <p:nvPr/>
        </p:nvGraphicFramePr>
        <p:xfrm>
          <a:off x="7608168" y="1700809"/>
          <a:ext cx="2861494" cy="4932945"/>
        </p:xfrm>
        <a:graphic>
          <a:graphicData uri="http://schemas.openxmlformats.org/presentationml/2006/ole">
            <mc:AlternateContent xmlns:mc="http://schemas.openxmlformats.org/markup-compatibility/2006">
              <mc:Choice xmlns:v="urn:schemas-microsoft-com:vml" Requires="v">
                <p:oleObj name="Acrobat Document" r:id="rId3" imgW="4590961" imgH="7915173" progId="Acrobat.Document.DC">
                  <p:embed/>
                </p:oleObj>
              </mc:Choice>
              <mc:Fallback>
                <p:oleObj name="Acrobat Document" r:id="rId3" imgW="4590961" imgH="7915173" progId="Acrobat.Document.DC">
                  <p:embed/>
                  <p:pic>
                    <p:nvPicPr>
                      <p:cNvPr id="8" name="Object 7">
                        <a:extLst>
                          <a:ext uri="{FF2B5EF4-FFF2-40B4-BE49-F238E27FC236}">
                            <a16:creationId xmlns:a16="http://schemas.microsoft.com/office/drawing/2014/main" id="{6182789A-83F2-9D2E-40FE-8B049E7A5143}"/>
                          </a:ext>
                        </a:extLst>
                      </p:cNvPr>
                      <p:cNvPicPr/>
                      <p:nvPr/>
                    </p:nvPicPr>
                    <p:blipFill>
                      <a:blip r:embed="rId4"/>
                      <a:stretch>
                        <a:fillRect/>
                      </a:stretch>
                    </p:blipFill>
                    <p:spPr>
                      <a:xfrm>
                        <a:off x="7608168" y="1700809"/>
                        <a:ext cx="2861494" cy="4932945"/>
                      </a:xfrm>
                      <a:prstGeom prst="rect">
                        <a:avLst/>
                      </a:prstGeom>
                    </p:spPr>
                  </p:pic>
                </p:oleObj>
              </mc:Fallback>
            </mc:AlternateContent>
          </a:graphicData>
        </a:graphic>
      </p:graphicFrame>
    </p:spTree>
    <p:extLst>
      <p:ext uri="{BB962C8B-B14F-4D97-AF65-F5344CB8AC3E}">
        <p14:creationId xmlns:p14="http://schemas.microsoft.com/office/powerpoint/2010/main" val="343851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59496" y="476672"/>
            <a:ext cx="8651304" cy="1224136"/>
          </a:xfrm>
        </p:spPr>
        <p:txBody>
          <a:bodyPr>
            <a:normAutofit fontScale="90000"/>
          </a:bodyPr>
          <a:lstStyle/>
          <a:p>
            <a:r>
              <a:rPr lang="nl-BE" sz="4000" b="1" u="sng" dirty="0">
                <a:solidFill>
                  <a:srgbClr val="FFC000"/>
                </a:solidFill>
              </a:rPr>
              <a:t>*part 3 *</a:t>
            </a:r>
            <a:r>
              <a:rPr lang="nl-BE" sz="4000" dirty="0"/>
              <a:t>                                                                             </a:t>
            </a:r>
            <a:r>
              <a:rPr lang="nl-BE" b="1" dirty="0">
                <a:solidFill>
                  <a:srgbClr val="FFC000"/>
                </a:solidFill>
                <a:latin typeface="Calibri" panose="020F0502020204030204" pitchFamily="34" charset="0"/>
                <a:cs typeface="Calibri" panose="020F0502020204030204" pitchFamily="34" charset="0"/>
              </a:rPr>
              <a:t>RAG-AP </a:t>
            </a:r>
            <a:r>
              <a:rPr lang="nl-BE" b="1" dirty="0" err="1">
                <a:solidFill>
                  <a:srgbClr val="FFC000"/>
                </a:solidFill>
                <a:latin typeface="Calibri" panose="020F0502020204030204" pitchFamily="34" charset="0"/>
                <a:cs typeface="Calibri" panose="020F0502020204030204" pitchFamily="34" charset="0"/>
              </a:rPr>
              <a:t>c</a:t>
            </a:r>
            <a:r>
              <a:rPr lang="nl-BE" dirty="0" err="1">
                <a:solidFill>
                  <a:srgbClr val="FFC000"/>
                </a:solidFill>
                <a:latin typeface="Calibri" panose="020F0502020204030204" pitchFamily="34" charset="0"/>
                <a:cs typeface="Calibri" panose="020F0502020204030204" pitchFamily="34" charset="0"/>
              </a:rPr>
              <a:t>hapter</a:t>
            </a:r>
            <a:r>
              <a:rPr lang="nl-BE" dirty="0">
                <a:solidFill>
                  <a:srgbClr val="FFC000"/>
                </a:solidFill>
                <a:latin typeface="Calibri" panose="020F0502020204030204" pitchFamily="34" charset="0"/>
                <a:cs typeface="Calibri" panose="020F0502020204030204" pitchFamily="34" charset="0"/>
              </a:rPr>
              <a:t> Belgium</a:t>
            </a:r>
            <a:r>
              <a:rPr lang="nl-BE" dirty="0">
                <a:latin typeface="Calibri" panose="020F0502020204030204" pitchFamily="34" charset="0"/>
                <a:cs typeface="Calibri" panose="020F0502020204030204" pitchFamily="34" charset="0"/>
              </a:rPr>
              <a:t>. </a:t>
            </a:r>
          </a:p>
        </p:txBody>
      </p:sp>
      <p:sp>
        <p:nvSpPr>
          <p:cNvPr id="3" name="Rechthoek 2"/>
          <p:cNvSpPr/>
          <p:nvPr/>
        </p:nvSpPr>
        <p:spPr>
          <a:xfrm>
            <a:off x="1721514" y="3140968"/>
            <a:ext cx="8748972" cy="2862322"/>
          </a:xfrm>
          <a:prstGeom prst="rect">
            <a:avLst/>
          </a:prstGeom>
          <a:solidFill>
            <a:schemeClr val="bg2"/>
          </a:solidFill>
        </p:spPr>
        <p:txBody>
          <a:bodyPr wrap="square">
            <a:spAutoFit/>
          </a:bodyPr>
          <a:lstStyle/>
          <a:p>
            <a:pPr marL="342900" indent="-342900">
              <a:buFontTx/>
              <a:buChar char="-"/>
              <a:defRPr/>
            </a:pPr>
            <a:endParaRPr lang="en-US" sz="2000" b="1" dirty="0">
              <a:solidFill>
                <a:srgbClr val="073E87"/>
              </a:solidFill>
              <a:latin typeface="Calibri" panose="020F0502020204030204" pitchFamily="34" charset="0"/>
              <a:cs typeface="Calibri" panose="020F0502020204030204" pitchFamily="34" charset="0"/>
            </a:endParaRPr>
          </a:p>
          <a:p>
            <a:pPr marL="342900" indent="-342900">
              <a:buFontTx/>
              <a:buChar char="-"/>
              <a:defRPr/>
            </a:pPr>
            <a:endParaRPr lang="en-US" sz="2000" b="1" dirty="0">
              <a:solidFill>
                <a:srgbClr val="073E87"/>
              </a:solidFill>
              <a:latin typeface="Calibri" panose="020F0502020204030204" pitchFamily="34" charset="0"/>
              <a:cs typeface="Calibri" panose="020F0502020204030204" pitchFamily="34" charset="0"/>
            </a:endParaRPr>
          </a:p>
          <a:p>
            <a:pPr marL="342900" indent="-342900">
              <a:buFontTx/>
              <a:buChar char="-"/>
              <a:defRPr/>
            </a:pPr>
            <a:r>
              <a:rPr lang="en-US" sz="2000" b="1" dirty="0" err="1">
                <a:solidFill>
                  <a:srgbClr val="073E87"/>
                </a:solidFill>
                <a:latin typeface="Calibri" panose="020F0502020204030204" pitchFamily="34" charset="0"/>
                <a:cs typeface="Calibri" panose="020F0502020204030204" pitchFamily="34" charset="0"/>
              </a:rPr>
              <a:t>Vlaamse</a:t>
            </a:r>
            <a:r>
              <a:rPr lang="en-US" sz="2000" b="1" dirty="0">
                <a:solidFill>
                  <a:srgbClr val="073E87"/>
                </a:solidFill>
                <a:latin typeface="Calibri" panose="020F0502020204030204" pitchFamily="34" charset="0"/>
                <a:cs typeface="Calibri" panose="020F0502020204030204" pitchFamily="34" charset="0"/>
              </a:rPr>
              <a:t> </a:t>
            </a:r>
            <a:r>
              <a:rPr lang="en-US" sz="2000" b="1" dirty="0" err="1">
                <a:solidFill>
                  <a:srgbClr val="073E87"/>
                </a:solidFill>
                <a:latin typeface="Calibri" panose="020F0502020204030204" pitchFamily="34" charset="0"/>
                <a:cs typeface="Calibri" panose="020F0502020204030204" pitchFamily="34" charset="0"/>
              </a:rPr>
              <a:t>Districten</a:t>
            </a:r>
            <a:r>
              <a:rPr lang="en-US" sz="2000" b="1" dirty="0">
                <a:solidFill>
                  <a:srgbClr val="073E87"/>
                </a:solidFill>
                <a:latin typeface="Calibri" panose="020F0502020204030204" pitchFamily="34" charset="0"/>
                <a:cs typeface="Calibri" panose="020F0502020204030204" pitchFamily="34" charset="0"/>
              </a:rPr>
              <a:t> </a:t>
            </a:r>
            <a:r>
              <a:rPr lang="en-US" sz="2000" dirty="0">
                <a:solidFill>
                  <a:srgbClr val="073E87"/>
                </a:solidFill>
                <a:latin typeface="Calibri" panose="020F0502020204030204" pitchFamily="34" charset="0"/>
                <a:cs typeface="Calibri" panose="020F0502020204030204" pitchFamily="34" charset="0"/>
              </a:rPr>
              <a:t>2130 en 2140                                           </a:t>
            </a:r>
          </a:p>
          <a:p>
            <a:pPr>
              <a:defRPr/>
            </a:pPr>
            <a:r>
              <a:rPr lang="en-US" sz="1600" dirty="0">
                <a:solidFill>
                  <a:srgbClr val="073E87"/>
                </a:solidFill>
                <a:latin typeface="Calibri" panose="020F0502020204030204" pitchFamily="34" charset="0"/>
                <a:cs typeface="Calibri" panose="020F0502020204030204" pitchFamily="34" charset="0"/>
              </a:rPr>
              <a:t>-      </a:t>
            </a:r>
            <a:r>
              <a:rPr lang="en-US" sz="2000" dirty="0" err="1">
                <a:solidFill>
                  <a:srgbClr val="073E87"/>
                </a:solidFill>
                <a:latin typeface="Calibri" panose="020F0502020204030204" pitchFamily="34" charset="0"/>
                <a:cs typeface="Calibri" panose="020F0502020204030204" pitchFamily="34" charset="0"/>
              </a:rPr>
              <a:t>zal</a:t>
            </a:r>
            <a:r>
              <a:rPr lang="en-US" sz="2000" dirty="0">
                <a:solidFill>
                  <a:srgbClr val="073E87"/>
                </a:solidFill>
                <a:latin typeface="Calibri" panose="020F0502020204030204" pitchFamily="34" charset="0"/>
                <a:cs typeface="Calibri" panose="020F0502020204030204" pitchFamily="34" charset="0"/>
              </a:rPr>
              <a:t> </a:t>
            </a:r>
            <a:r>
              <a:rPr lang="en-US" sz="2000" dirty="0" err="1">
                <a:solidFill>
                  <a:srgbClr val="073E87"/>
                </a:solidFill>
                <a:latin typeface="Calibri" panose="020F0502020204030204" pitchFamily="34" charset="0"/>
                <a:cs typeface="Calibri" panose="020F0502020204030204" pitchFamily="34" charset="0"/>
              </a:rPr>
              <a:t>ook</a:t>
            </a:r>
            <a:r>
              <a:rPr lang="en-US" sz="2000" dirty="0">
                <a:solidFill>
                  <a:srgbClr val="073E87"/>
                </a:solidFill>
                <a:latin typeface="Calibri" panose="020F0502020204030204" pitchFamily="34" charset="0"/>
                <a:cs typeface="Calibri" panose="020F0502020204030204" pitchFamily="34" charset="0"/>
              </a:rPr>
              <a:t> </a:t>
            </a:r>
            <a:r>
              <a:rPr lang="en-US" sz="2000" b="1" dirty="0">
                <a:solidFill>
                  <a:srgbClr val="073E87"/>
                </a:solidFill>
                <a:latin typeface="Calibri" panose="020F0502020204030204" pitchFamily="34" charset="0"/>
                <a:cs typeface="Calibri" panose="020F0502020204030204" pitchFamily="34" charset="0"/>
              </a:rPr>
              <a:t>“scientific committee” </a:t>
            </a:r>
            <a:r>
              <a:rPr lang="en-US" sz="2000" dirty="0" err="1">
                <a:solidFill>
                  <a:srgbClr val="073E87"/>
                </a:solidFill>
                <a:latin typeface="Calibri" panose="020F0502020204030204" pitchFamily="34" charset="0"/>
                <a:cs typeface="Calibri" panose="020F0502020204030204" pitchFamily="34" charset="0"/>
              </a:rPr>
              <a:t>hebben</a:t>
            </a:r>
            <a:r>
              <a:rPr lang="en-US" sz="2000" dirty="0">
                <a:solidFill>
                  <a:srgbClr val="073E87"/>
                </a:solidFill>
                <a:latin typeface="Calibri" panose="020F0502020204030204" pitchFamily="34" charset="0"/>
                <a:cs typeface="Calibri" panose="020F0502020204030204" pitchFamily="34" charset="0"/>
              </a:rPr>
              <a:t>.</a:t>
            </a:r>
            <a:endParaRPr lang="en-US" sz="2000" u="sng" dirty="0">
              <a:solidFill>
                <a:srgbClr val="073E87"/>
              </a:solidFill>
              <a:latin typeface="Calibri" panose="020F0502020204030204" pitchFamily="34" charset="0"/>
              <a:cs typeface="Calibri" panose="020F0502020204030204" pitchFamily="34" charset="0"/>
            </a:endParaRPr>
          </a:p>
          <a:p>
            <a:pPr>
              <a:defRPr/>
            </a:pPr>
            <a:r>
              <a:rPr lang="en-US" sz="2000" dirty="0">
                <a:solidFill>
                  <a:srgbClr val="073E87"/>
                </a:solidFill>
                <a:latin typeface="Calibri" panose="020F0502020204030204" pitchFamily="34" charset="0"/>
                <a:cs typeface="Calibri" panose="020F0502020204030204" pitchFamily="34" charset="0"/>
              </a:rPr>
              <a:t>-    </a:t>
            </a:r>
            <a:r>
              <a:rPr lang="en-US" sz="2000" dirty="0" err="1">
                <a:solidFill>
                  <a:srgbClr val="073E87"/>
                </a:solidFill>
                <a:latin typeface="Calibri" panose="020F0502020204030204" pitchFamily="34" charset="0"/>
                <a:cs typeface="Calibri" panose="020F0502020204030204" pitchFamily="34" charset="0"/>
              </a:rPr>
              <a:t>Werkt</a:t>
            </a:r>
            <a:r>
              <a:rPr lang="en-US" sz="2000" dirty="0">
                <a:solidFill>
                  <a:srgbClr val="073E87"/>
                </a:solidFill>
                <a:latin typeface="Calibri" panose="020F0502020204030204" pitchFamily="34" charset="0"/>
                <a:cs typeface="Calibri" panose="020F0502020204030204" pitchFamily="34" charset="0"/>
              </a:rPr>
              <a:t> </a:t>
            </a:r>
            <a:r>
              <a:rPr lang="en-US" sz="2000" dirty="0" err="1">
                <a:solidFill>
                  <a:srgbClr val="073E87"/>
                </a:solidFill>
                <a:latin typeface="Calibri" panose="020F0502020204030204" pitchFamily="34" charset="0"/>
                <a:cs typeface="Calibri" panose="020F0502020204030204" pitchFamily="34" charset="0"/>
              </a:rPr>
              <a:t>samen</a:t>
            </a:r>
            <a:r>
              <a:rPr lang="en-US" sz="2000" dirty="0">
                <a:solidFill>
                  <a:srgbClr val="073E87"/>
                </a:solidFill>
                <a:latin typeface="Calibri" panose="020F0502020204030204" pitchFamily="34" charset="0"/>
                <a:cs typeface="Calibri" panose="020F0502020204030204" pitchFamily="34" charset="0"/>
              </a:rPr>
              <a:t> met</a:t>
            </a:r>
            <a:r>
              <a:rPr lang="en-US" sz="2000" b="1" dirty="0">
                <a:solidFill>
                  <a:srgbClr val="073E87"/>
                </a:solidFill>
                <a:latin typeface="Calibri" panose="020F0502020204030204" pitchFamily="34" charset="0"/>
                <a:cs typeface="Calibri" panose="020F0502020204030204" pitchFamily="34" charset="0"/>
              </a:rPr>
              <a:t> VAD </a:t>
            </a:r>
            <a:r>
              <a:rPr lang="en-US" sz="1600" dirty="0">
                <a:solidFill>
                  <a:srgbClr val="073E87"/>
                </a:solidFill>
                <a:latin typeface="Calibri" panose="020F0502020204030204" pitchFamily="34" charset="0"/>
                <a:cs typeface="Calibri" panose="020F0502020204030204" pitchFamily="34" charset="0"/>
              </a:rPr>
              <a:t>(</a:t>
            </a:r>
            <a:r>
              <a:rPr lang="en-US" sz="1600" dirty="0" err="1">
                <a:solidFill>
                  <a:srgbClr val="073E87"/>
                </a:solidFill>
                <a:latin typeface="Calibri" panose="020F0502020204030204" pitchFamily="34" charset="0"/>
                <a:cs typeface="Calibri" panose="020F0502020204030204" pitchFamily="34" charset="0"/>
              </a:rPr>
              <a:t>Vlaamstalig</a:t>
            </a:r>
            <a:r>
              <a:rPr lang="en-US" sz="1600" dirty="0">
                <a:solidFill>
                  <a:srgbClr val="073E87"/>
                </a:solidFill>
                <a:latin typeface="Calibri" panose="020F0502020204030204" pitchFamily="34" charset="0"/>
                <a:cs typeface="Calibri" panose="020F0502020204030204" pitchFamily="34" charset="0"/>
              </a:rPr>
              <a:t>) </a:t>
            </a:r>
            <a:r>
              <a:rPr lang="en-US" sz="2000" dirty="0">
                <a:solidFill>
                  <a:srgbClr val="073E87"/>
                </a:solidFill>
                <a:latin typeface="Calibri" panose="020F0502020204030204" pitchFamily="34" charset="0"/>
                <a:cs typeface="Calibri" panose="020F0502020204030204" pitchFamily="34" charset="0"/>
              </a:rPr>
              <a:t>en</a:t>
            </a:r>
            <a:r>
              <a:rPr lang="en-US" sz="2000" b="1" dirty="0">
                <a:solidFill>
                  <a:srgbClr val="073E87"/>
                </a:solidFill>
                <a:latin typeface="Calibri" panose="020F0502020204030204" pitchFamily="34" charset="0"/>
                <a:cs typeface="Calibri" panose="020F0502020204030204" pitchFamily="34" charset="0"/>
              </a:rPr>
              <a:t> FEDITO </a:t>
            </a:r>
            <a:r>
              <a:rPr lang="en-US" sz="1600" dirty="0">
                <a:solidFill>
                  <a:srgbClr val="073E87"/>
                </a:solidFill>
                <a:latin typeface="Calibri" panose="020F0502020204030204" pitchFamily="34" charset="0"/>
                <a:cs typeface="Calibri" panose="020F0502020204030204" pitchFamily="34" charset="0"/>
              </a:rPr>
              <a:t>(</a:t>
            </a:r>
            <a:r>
              <a:rPr lang="en-US" sz="1600" dirty="0" err="1">
                <a:solidFill>
                  <a:srgbClr val="073E87"/>
                </a:solidFill>
                <a:latin typeface="Calibri" panose="020F0502020204030204" pitchFamily="34" charset="0"/>
                <a:cs typeface="Calibri" panose="020F0502020204030204" pitchFamily="34" charset="0"/>
              </a:rPr>
              <a:t>Franstalig</a:t>
            </a:r>
            <a:r>
              <a:rPr lang="en-US" sz="1600" dirty="0">
                <a:solidFill>
                  <a:srgbClr val="073E87"/>
                </a:solidFill>
                <a:latin typeface="Calibri" panose="020F0502020204030204" pitchFamily="34" charset="0"/>
                <a:cs typeface="Calibri" panose="020F0502020204030204" pitchFamily="34" charset="0"/>
              </a:rPr>
              <a:t>)  </a:t>
            </a:r>
          </a:p>
          <a:p>
            <a:pPr>
              <a:defRPr/>
            </a:pPr>
            <a:r>
              <a:rPr lang="en-US" sz="2000" b="1" dirty="0">
                <a:solidFill>
                  <a:srgbClr val="073E87"/>
                </a:solidFill>
                <a:latin typeface="Calibri" panose="020F0502020204030204" pitchFamily="34" charset="0"/>
                <a:cs typeface="Calibri" panose="020F0502020204030204" pitchFamily="34" charset="0"/>
              </a:rPr>
              <a:t>-   </a:t>
            </a:r>
            <a:r>
              <a:rPr lang="en-US" sz="2000" b="1" dirty="0" err="1">
                <a:solidFill>
                  <a:srgbClr val="073E87"/>
                </a:solidFill>
                <a:latin typeface="Calibri" panose="020F0502020204030204" pitchFamily="34" charset="0"/>
                <a:cs typeface="Calibri" panose="020F0502020204030204" pitchFamily="34" charset="0"/>
              </a:rPr>
              <a:t>Organiseert</a:t>
            </a:r>
            <a:r>
              <a:rPr lang="en-US" sz="2000" b="1" dirty="0">
                <a:solidFill>
                  <a:srgbClr val="073E87"/>
                </a:solidFill>
                <a:latin typeface="Calibri" panose="020F0502020204030204" pitchFamily="34" charset="0"/>
                <a:cs typeface="Calibri" panose="020F0502020204030204" pitchFamily="34" charset="0"/>
              </a:rPr>
              <a:t> </a:t>
            </a:r>
            <a:r>
              <a:rPr lang="en-US" sz="2000" dirty="0" err="1">
                <a:solidFill>
                  <a:srgbClr val="073E87"/>
                </a:solidFill>
                <a:latin typeface="Calibri" panose="020F0502020204030204" pitchFamily="34" charset="0"/>
                <a:cs typeface="Calibri" panose="020F0502020204030204" pitchFamily="34" charset="0"/>
              </a:rPr>
              <a:t>voor</a:t>
            </a:r>
            <a:r>
              <a:rPr lang="en-US" sz="2000" dirty="0">
                <a:solidFill>
                  <a:srgbClr val="073E87"/>
                </a:solidFill>
                <a:latin typeface="Calibri" panose="020F0502020204030204" pitchFamily="34" charset="0"/>
                <a:cs typeface="Calibri" panose="020F0502020204030204" pitchFamily="34" charset="0"/>
              </a:rPr>
              <a:t> </a:t>
            </a:r>
            <a:r>
              <a:rPr lang="en-US" sz="2000" dirty="0" err="1">
                <a:solidFill>
                  <a:srgbClr val="073E87"/>
                </a:solidFill>
                <a:latin typeface="Calibri" panose="020F0502020204030204" pitchFamily="34" charset="0"/>
                <a:cs typeface="Calibri" panose="020F0502020204030204" pitchFamily="34" charset="0"/>
              </a:rPr>
              <a:t>Vlaamse</a:t>
            </a:r>
            <a:r>
              <a:rPr lang="en-US" sz="2000" dirty="0">
                <a:solidFill>
                  <a:srgbClr val="073E87"/>
                </a:solidFill>
                <a:latin typeface="Calibri" panose="020F0502020204030204" pitchFamily="34" charset="0"/>
                <a:cs typeface="Calibri" panose="020F0502020204030204" pitchFamily="34" charset="0"/>
              </a:rPr>
              <a:t> </a:t>
            </a:r>
            <a:r>
              <a:rPr lang="en-US" sz="2000" dirty="0" err="1">
                <a:solidFill>
                  <a:srgbClr val="073E87"/>
                </a:solidFill>
                <a:latin typeface="Calibri" panose="020F0502020204030204" pitchFamily="34" charset="0"/>
                <a:cs typeface="Calibri" panose="020F0502020204030204" pitchFamily="34" charset="0"/>
              </a:rPr>
              <a:t>Districten</a:t>
            </a:r>
            <a:r>
              <a:rPr lang="en-US" sz="2000" dirty="0">
                <a:solidFill>
                  <a:srgbClr val="073E87"/>
                </a:solidFill>
                <a:latin typeface="Calibri" panose="020F0502020204030204" pitchFamily="34" charset="0"/>
                <a:cs typeface="Calibri" panose="020F0502020204030204" pitchFamily="34" charset="0"/>
              </a:rPr>
              <a:t> </a:t>
            </a:r>
            <a:r>
              <a:rPr lang="en-US" sz="2000" b="1" dirty="0" err="1">
                <a:solidFill>
                  <a:srgbClr val="073E87"/>
                </a:solidFill>
                <a:latin typeface="Calibri" panose="020F0502020204030204" pitchFamily="34" charset="0"/>
                <a:cs typeface="Calibri" panose="020F0502020204030204" pitchFamily="34" charset="0"/>
              </a:rPr>
              <a:t>preventieseminarie</a:t>
            </a:r>
            <a:r>
              <a:rPr lang="en-US" sz="2000" dirty="0">
                <a:solidFill>
                  <a:srgbClr val="073E87"/>
                </a:solidFill>
                <a:latin typeface="Calibri" panose="020F0502020204030204" pitchFamily="34" charset="0"/>
                <a:cs typeface="Calibri" panose="020F0502020204030204" pitchFamily="34" charset="0"/>
              </a:rPr>
              <a:t>. </a:t>
            </a:r>
          </a:p>
          <a:p>
            <a:pPr>
              <a:defRPr/>
            </a:pPr>
            <a:r>
              <a:rPr lang="nl-NL" sz="2000" dirty="0">
                <a:solidFill>
                  <a:srgbClr val="073E87"/>
                </a:solidFill>
                <a:latin typeface="Calibri" panose="020F0502020204030204" pitchFamily="34" charset="0"/>
                <a:cs typeface="Calibri" panose="020F0502020204030204" pitchFamily="34" charset="0"/>
              </a:rPr>
              <a:t>      7 oktober 2023 / Antwerpen - Scherm Verslaving prof Lieven </a:t>
            </a:r>
            <a:r>
              <a:rPr lang="nl-NL" sz="2000" dirty="0" err="1">
                <a:solidFill>
                  <a:srgbClr val="073E87"/>
                </a:solidFill>
                <a:latin typeface="Calibri" panose="020F0502020204030204" pitchFamily="34" charset="0"/>
                <a:cs typeface="Calibri" panose="020F0502020204030204" pitchFamily="34" charset="0"/>
              </a:rPr>
              <a:t>Demarez</a:t>
            </a:r>
            <a:r>
              <a:rPr lang="nl-NL" sz="2000" dirty="0">
                <a:solidFill>
                  <a:srgbClr val="073E87"/>
                </a:solidFill>
                <a:latin typeface="Calibri" panose="020F0502020204030204" pitchFamily="34" charset="0"/>
                <a:cs typeface="Calibri" panose="020F0502020204030204" pitchFamily="34" charset="0"/>
              </a:rPr>
              <a:t> </a:t>
            </a:r>
            <a:r>
              <a:rPr lang="nl-NL" sz="2000" dirty="0" err="1">
                <a:solidFill>
                  <a:srgbClr val="073E87"/>
                </a:solidFill>
                <a:latin typeface="Calibri" panose="020F0502020204030204" pitchFamily="34" charset="0"/>
                <a:cs typeface="Calibri" panose="020F0502020204030204" pitchFamily="34" charset="0"/>
              </a:rPr>
              <a:t>Ugent</a:t>
            </a:r>
            <a:endParaRPr lang="nl-NL" sz="2000" dirty="0">
              <a:solidFill>
                <a:srgbClr val="073E87"/>
              </a:solidFill>
              <a:latin typeface="Calibri" panose="020F0502020204030204" pitchFamily="34" charset="0"/>
              <a:cs typeface="Calibri" panose="020F0502020204030204" pitchFamily="34" charset="0"/>
            </a:endParaRPr>
          </a:p>
          <a:p>
            <a:pPr marL="342900" indent="-342900">
              <a:buFontTx/>
              <a:buChar char="-"/>
              <a:defRPr/>
            </a:pPr>
            <a:r>
              <a:rPr lang="en-US" sz="2000" dirty="0" err="1">
                <a:solidFill>
                  <a:srgbClr val="073E87"/>
                </a:solidFill>
                <a:latin typeface="Calibri" panose="020F0502020204030204" pitchFamily="34" charset="0"/>
                <a:cs typeface="Calibri" panose="020F0502020204030204" pitchFamily="34" charset="0"/>
              </a:rPr>
              <a:t>werkt</a:t>
            </a:r>
            <a:r>
              <a:rPr lang="en-US" sz="2000" dirty="0">
                <a:solidFill>
                  <a:srgbClr val="073E87"/>
                </a:solidFill>
                <a:latin typeface="Calibri" panose="020F0502020204030204" pitchFamily="34" charset="0"/>
                <a:cs typeface="Calibri" panose="020F0502020204030204" pitchFamily="34" charset="0"/>
              </a:rPr>
              <a:t> </a:t>
            </a:r>
            <a:r>
              <a:rPr lang="en-US" sz="2000" dirty="0" err="1">
                <a:solidFill>
                  <a:srgbClr val="073E87"/>
                </a:solidFill>
                <a:latin typeface="Calibri" panose="020F0502020204030204" pitchFamily="34" charset="0"/>
                <a:cs typeface="Calibri" panose="020F0502020204030204" pitchFamily="34" charset="0"/>
              </a:rPr>
              <a:t>samen</a:t>
            </a:r>
            <a:r>
              <a:rPr lang="en-US" sz="2000" dirty="0">
                <a:solidFill>
                  <a:srgbClr val="073E87"/>
                </a:solidFill>
                <a:latin typeface="Calibri" panose="020F0502020204030204" pitchFamily="34" charset="0"/>
                <a:cs typeface="Calibri" panose="020F0502020204030204" pitchFamily="34" charset="0"/>
              </a:rPr>
              <a:t> met </a:t>
            </a:r>
            <a:r>
              <a:rPr lang="en-US" sz="2000" dirty="0" err="1">
                <a:solidFill>
                  <a:srgbClr val="073E87"/>
                </a:solidFill>
                <a:latin typeface="Calibri" panose="020F0502020204030204" pitchFamily="34" charset="0"/>
                <a:cs typeface="Calibri" panose="020F0502020204030204" pitchFamily="34" charset="0"/>
              </a:rPr>
              <a:t>Belgische</a:t>
            </a:r>
            <a:r>
              <a:rPr lang="en-US" sz="2000" dirty="0">
                <a:solidFill>
                  <a:srgbClr val="073E87"/>
                </a:solidFill>
                <a:latin typeface="Calibri" panose="020F0502020204030204" pitchFamily="34" charset="0"/>
                <a:cs typeface="Calibri" panose="020F0502020204030204" pitchFamily="34" charset="0"/>
              </a:rPr>
              <a:t> Rotary </a:t>
            </a:r>
            <a:r>
              <a:rPr lang="en-US" sz="2000" dirty="0" err="1">
                <a:solidFill>
                  <a:srgbClr val="073E87"/>
                </a:solidFill>
                <a:latin typeface="Calibri" panose="020F0502020204030204" pitchFamily="34" charset="0"/>
                <a:cs typeface="Calibri" panose="020F0502020204030204" pitchFamily="34" charset="0"/>
              </a:rPr>
              <a:t>Districtsscommissies</a:t>
            </a:r>
            <a:r>
              <a:rPr lang="en-US" sz="2000" dirty="0">
                <a:solidFill>
                  <a:srgbClr val="073E87"/>
                </a:solidFill>
                <a:latin typeface="Calibri" panose="020F0502020204030204" pitchFamily="34" charset="0"/>
                <a:cs typeface="Calibri" panose="020F0502020204030204" pitchFamily="34" charset="0"/>
              </a:rPr>
              <a:t> preventive </a:t>
            </a:r>
            <a:r>
              <a:rPr lang="en-US" sz="2000" dirty="0" err="1">
                <a:solidFill>
                  <a:srgbClr val="073E87"/>
                </a:solidFill>
                <a:latin typeface="Calibri" panose="020F0502020204030204" pitchFamily="34" charset="0"/>
                <a:cs typeface="Calibri" panose="020F0502020204030204" pitchFamily="34" charset="0"/>
              </a:rPr>
              <a:t>verslaving</a:t>
            </a:r>
            <a:r>
              <a:rPr lang="en-US" sz="2000" b="1" dirty="0">
                <a:solidFill>
                  <a:srgbClr val="073E87"/>
                </a:solidFill>
                <a:latin typeface="Calibri" panose="020F0502020204030204" pitchFamily="34" charset="0"/>
                <a:cs typeface="Calibri" panose="020F0502020204030204" pitchFamily="34" charset="0"/>
              </a:rPr>
              <a:t>    </a:t>
            </a:r>
            <a:r>
              <a:rPr lang="en-US" sz="2000" dirty="0">
                <a:solidFill>
                  <a:srgbClr val="073E87"/>
                </a:solidFill>
                <a:latin typeface="Calibri" panose="020F0502020204030204" pitchFamily="34" charset="0"/>
                <a:cs typeface="Calibri" panose="020F0502020204030204" pitchFamily="34" charset="0"/>
              </a:rPr>
              <a:t>                         </a:t>
            </a:r>
          </a:p>
          <a:p>
            <a:pPr>
              <a:defRPr/>
            </a:pPr>
            <a:endParaRPr lang="en-US" sz="2000" b="1" dirty="0">
              <a:solidFill>
                <a:srgbClr val="073E8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303035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1739</TotalTime>
  <Words>1482</Words>
  <Application>Microsoft Macintosh PowerPoint</Application>
  <PresentationFormat>Breedbeeld</PresentationFormat>
  <Paragraphs>152</Paragraphs>
  <Slides>29</Slides>
  <Notes>3</Notes>
  <HiddenSlides>0</HiddenSlides>
  <MMClips>0</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29</vt:i4>
      </vt:variant>
    </vt:vector>
  </HeadingPairs>
  <TitlesOfParts>
    <vt:vector size="37" baseType="lpstr">
      <vt:lpstr>Aptos</vt:lpstr>
      <vt:lpstr>Arial</vt:lpstr>
      <vt:lpstr>Arial</vt:lpstr>
      <vt:lpstr>Calibri</vt:lpstr>
      <vt:lpstr>Calibri Light</vt:lpstr>
      <vt:lpstr>Open Sans</vt:lpstr>
      <vt:lpstr>Kantoorthema</vt:lpstr>
      <vt:lpstr>Acrobat Document</vt:lpstr>
      <vt:lpstr>              26 februari 2024                           RC Gent</vt:lpstr>
      <vt:lpstr>*part 1*     Rotary Action Groups : Definition</vt:lpstr>
      <vt:lpstr>Rotary Action Groups  : focus area                       28 RAG’s   RI : 7 focus areas </vt:lpstr>
      <vt:lpstr>*part 2 *             RAG-AP :  History and focus area </vt:lpstr>
      <vt:lpstr>RAG-AP : membership and organisation</vt:lpstr>
      <vt:lpstr>RAG-AP : membership and funding </vt:lpstr>
      <vt:lpstr>RAG-AP : partnerships and collaboration</vt:lpstr>
      <vt:lpstr>RAG-AP :  actions</vt:lpstr>
      <vt:lpstr>*part 3 *                                                                             RAG-AP chapter Belgium. </vt:lpstr>
      <vt:lpstr>ROTARY  : FOCUS AREAS </vt:lpstr>
      <vt:lpstr>PowerPoint-presentatie</vt:lpstr>
      <vt:lpstr>Youth Prevention Influencers</vt:lpstr>
      <vt:lpstr>Wat is een Youth Prevention influencer</vt:lpstr>
      <vt:lpstr>Wat is een Youth Prevention Influencer ?</vt:lpstr>
      <vt:lpstr>PowerPoint-presentatie</vt:lpstr>
      <vt:lpstr>Internationale voorbeelden</vt:lpstr>
      <vt:lpstr>Jaarlijkse meeting in UN te Wenen</vt:lpstr>
      <vt:lpstr>De training van kandidaat Youth Prevention Influencers</vt:lpstr>
      <vt:lpstr>PowerPoint-presentatie</vt:lpstr>
      <vt:lpstr>PowerPoint-presentatie</vt:lpstr>
      <vt:lpstr>PowerPoint-presentatie</vt:lpstr>
      <vt:lpstr>Youth Prevention Influencers:   meetbare resultaten.</vt:lpstr>
      <vt:lpstr>Concrete aanpak</vt:lpstr>
      <vt:lpstr>Kwaliteit, duurzaamheid, groeiend impact, lage kost</vt:lpstr>
      <vt:lpstr>Mogelijkheden voor Rotaryclubs</vt:lpstr>
      <vt:lpstr>PowerPoint-presentatie</vt:lpstr>
      <vt:lpstr>Belangrijk vanaf de  start</vt:lpstr>
      <vt:lpstr>Belangrijk vanaf de  start</vt:lpstr>
      <vt:lpstr>Belangrijk vanaf de  start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Prevention Influencers</dc:title>
  <dc:creator>Centrum voor Persoons- en RelatieTraining cvba</dc:creator>
  <cp:lastModifiedBy>Centrum voor Persoons- en RelatieTraining cvba</cp:lastModifiedBy>
  <cp:revision>5</cp:revision>
  <dcterms:created xsi:type="dcterms:W3CDTF">2023-10-20T05:41:47Z</dcterms:created>
  <dcterms:modified xsi:type="dcterms:W3CDTF">2024-02-27T09:07:50Z</dcterms:modified>
</cp:coreProperties>
</file>