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8" r:id="rId2"/>
    <p:sldId id="261" r:id="rId3"/>
    <p:sldId id="259" r:id="rId4"/>
    <p:sldId id="295" r:id="rId5"/>
    <p:sldId id="294" r:id="rId6"/>
    <p:sldId id="262" r:id="rId7"/>
    <p:sldId id="273" r:id="rId8"/>
    <p:sldId id="268" r:id="rId9"/>
    <p:sldId id="260" r:id="rId10"/>
    <p:sldId id="278" r:id="rId11"/>
    <p:sldId id="279" r:id="rId12"/>
    <p:sldId id="280" r:id="rId13"/>
    <p:sldId id="274" r:id="rId14"/>
    <p:sldId id="275" r:id="rId15"/>
    <p:sldId id="276" r:id="rId16"/>
    <p:sldId id="263" r:id="rId17"/>
    <p:sldId id="264" r:id="rId18"/>
    <p:sldId id="291" r:id="rId19"/>
    <p:sldId id="282" r:id="rId20"/>
    <p:sldId id="281" r:id="rId21"/>
    <p:sldId id="265" r:id="rId22"/>
    <p:sldId id="296" r:id="rId23"/>
    <p:sldId id="270" r:id="rId24"/>
    <p:sldId id="271" r:id="rId25"/>
    <p:sldId id="272" r:id="rId26"/>
    <p:sldId id="266" r:id="rId27"/>
    <p:sldId id="288" r:id="rId28"/>
    <p:sldId id="283" r:id="rId29"/>
    <p:sldId id="297" r:id="rId30"/>
    <p:sldId id="284" r:id="rId31"/>
    <p:sldId id="298" r:id="rId32"/>
    <p:sldId id="299" r:id="rId33"/>
    <p:sldId id="285" r:id="rId34"/>
    <p:sldId id="286" r:id="rId35"/>
    <p:sldId id="293" r:id="rId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B001"/>
    <a:srgbClr val="66F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7"/>
    <p:restoredTop sz="95820"/>
  </p:normalViewPr>
  <p:slideViewPr>
    <p:cSldViewPr snapToGrid="0">
      <p:cViewPr varScale="1">
        <p:scale>
          <a:sx n="89" d="100"/>
          <a:sy n="89" d="100"/>
        </p:scale>
        <p:origin x="18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523F9-9709-B546-9A83-4DD4772D1286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A20FF-24D7-774F-B847-72C9E32C2A4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0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A20FF-24D7-774F-B847-72C9E32C2A45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0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A20FF-24D7-774F-B847-72C9E32C2A45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318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DA41E-D1FC-17BD-2E68-F523F45A6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68B760D-D652-2FFB-BA66-F6648CAC2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702AD0-E7CA-A1EB-E95F-31DE3404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14D3B5-517F-2DFE-E031-06956D55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7AF18B-316A-8A49-C31E-045374DA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220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B1E5C-E2AD-C5D5-FC42-E8E13648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9F55B38-7B4B-67AC-6F68-C222717D1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477FB7-2475-662F-7025-C65B5C118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06946F-6C16-07DE-6BC1-45F383FA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C8AF2B-9EAF-04EB-8380-7D435B23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587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D7777C2-32D8-E52C-B0D7-CEE28D7FF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C5CBCE1-84D6-D5DD-6744-E7C64340C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DCA06-C11F-0E68-A442-BD5F775FA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AAF5ED-8D3A-4FE4-B6EA-070FAF12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8CE54-CE80-12FB-A80D-64570567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828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78CFB-B1EF-55AB-C9E4-EA706664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C02E71-275F-BA06-AAF4-5911F46E6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D8702B-A199-4E00-7DC5-A00E6BD3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FE703B-7C07-B53D-D5B3-8AC4CCCD7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9EA58D-589B-B592-FB15-AF960CB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070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6C483-BD9F-D7FB-1B11-7ECC7D03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B3B918-7549-F930-09C9-45F0EC3C5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AC8A23-475C-B57D-750D-FAA1A6229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E089F5-D6A2-5512-46DB-0EA1A1E8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88A424-73CF-0877-AB01-1260CDCF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78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F675-13A4-6C49-5945-CF5A8F38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FF2017-ADF8-7970-9CE8-56CA1E7C0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362DD6-018C-A677-8B03-C512F30EF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9E8DDF-DE75-B955-287B-EED3E893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8C9062-1415-464B-63C2-071FF54E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513E1F-1C0B-59FD-0825-4E7B5C8C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318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21119-7626-EE2C-106C-B499E743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3E231A-91CD-D965-E813-3C5E5E73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AD21AA-FD6F-1EAF-9779-3C922A576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2EDC584-2C5F-94D9-C212-A3E175FBC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E4A7508-7CA1-EBFE-8C47-1CB566265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B3EA22-49D8-C5C4-8AB2-93535C0F6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B41AA9-6DBD-4D12-71BD-5AFDFDC0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4D9EA23-4AA9-DED6-5B62-1DDD6D8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4713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C9319-925E-B5FE-3ABE-A5A5961A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6F75EED-AF2F-838A-EC16-99C012C9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22DDE8-0F27-A082-92D4-70A7A27E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8E980C-9741-8508-9E41-742D02C8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446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59C22AB-BBE4-9DDB-2418-4887C029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78E82FC-9FD1-C698-6DEB-CCCED756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DF9957-D08E-8DDD-8EFE-126AD9D5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002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79791-3D4B-9190-96DE-F4A12A0A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F8005C-57EC-21C9-E7FB-B79C0475A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4C2614-269F-365E-2E67-AB2C840FC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5AFBFC-A0BA-8949-4FA2-2B466C9D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3652D69-304E-542F-942D-1CDCCA09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A9F14D-8098-0646-ABCB-8D14455D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769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5A311-BEA1-E2BA-0CA8-B2856D71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EF9D9BA-70A1-4A90-5D6E-0DA7456C3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AB9E7D-2A8E-82D1-0116-1E1251B2A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7D404D-6C1D-5ADE-EA71-F5E20AC8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2BA7A0-C205-968E-AD6E-CE7584D7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569823-CF3C-2C34-E6F1-389646C9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988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B9E8285-FC60-7710-78FC-449121B5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7912C9-8677-2FA6-797C-B873D925B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39F2EC-E0C2-F64C-4FE5-8E4467486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57498-68A6-2947-9944-D1013041E979}" type="datetimeFigureOut">
              <a:rPr lang="nl-BE" smtClean="0"/>
              <a:t>14/06/2023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5F36FD-27D6-B91B-8342-AE9C4C5CF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A5954E-4DE1-B2C8-61B5-4DE9C15F4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68235-85F9-E341-B9C2-CE9FA97820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011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BFABEF7-BCF3-592A-BF34-661880585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639" y="643466"/>
            <a:ext cx="7258721" cy="557106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90B2A98-F8E5-6947-6878-7BE31EE73E16}"/>
              </a:ext>
            </a:extLst>
          </p:cNvPr>
          <p:cNvSpPr txBox="1"/>
          <p:nvPr/>
        </p:nvSpPr>
        <p:spPr>
          <a:xfrm>
            <a:off x="8754386" y="6289481"/>
            <a:ext cx="3140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>
                <a:solidFill>
                  <a:srgbClr val="6EB001"/>
                </a:solidFill>
              </a:rPr>
              <a:t>Dr. </a:t>
            </a:r>
            <a:r>
              <a:rPr lang="nl-BE" sz="2400" dirty="0">
                <a:solidFill>
                  <a:srgbClr val="6EB001"/>
                </a:solidFill>
              </a:rPr>
              <a:t>Delphine Santens</a:t>
            </a:r>
          </a:p>
        </p:txBody>
      </p:sp>
    </p:spTree>
    <p:extLst>
      <p:ext uri="{BB962C8B-B14F-4D97-AF65-F5344CB8AC3E}">
        <p14:creationId xmlns:p14="http://schemas.microsoft.com/office/powerpoint/2010/main" val="3832609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6FD3F-8500-3655-8AEF-CD9B5FE4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Omgeving</a:t>
            </a:r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E71AE-9598-1B0A-AD3D-635A5DE83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4003"/>
            <a:ext cx="10515600" cy="4351338"/>
          </a:xfrm>
        </p:spPr>
        <p:txBody>
          <a:bodyPr/>
          <a:lstStyle/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4" name="2B3C9C52-E46E-4F44-AF37-5ED41A580E8C">
            <a:extLst>
              <a:ext uri="{FF2B5EF4-FFF2-40B4-BE49-F238E27FC236}">
                <a16:creationId xmlns:a16="http://schemas.microsoft.com/office/drawing/2014/main" id="{1B7816EE-C6BC-6E3B-3084-D418B62D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77" y="1533722"/>
            <a:ext cx="3754312" cy="500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Afbeelding met buiten, vlot&#10;&#10;Automatisch gegenereerde beschrijving">
            <a:extLst>
              <a:ext uri="{FF2B5EF4-FFF2-40B4-BE49-F238E27FC236}">
                <a16:creationId xmlns:a16="http://schemas.microsoft.com/office/drawing/2014/main" id="{FB776837-B6F8-E222-8FF5-22B21FA86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21473" y="2158459"/>
            <a:ext cx="4997879" cy="3748410"/>
          </a:xfrm>
          <a:prstGeom prst="rect">
            <a:avLst/>
          </a:prstGeom>
        </p:spPr>
      </p:pic>
      <p:pic>
        <p:nvPicPr>
          <p:cNvPr id="9" name="E0F0C387-5952-4893-838B-407C3FD36290">
            <a:extLst>
              <a:ext uri="{FF2B5EF4-FFF2-40B4-BE49-F238E27FC236}">
                <a16:creationId xmlns:a16="http://schemas.microsoft.com/office/drawing/2014/main" id="{DE84C11F-810D-5CA1-E9DB-415F4225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336" y="1533722"/>
            <a:ext cx="3798543" cy="49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62FDA3-CBEB-B433-D5D4-E132EEBFF4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9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065CB-CF6D-73F8-5386-161F3AE3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solidFill>
                  <a:srgbClr val="6EB001"/>
                </a:solidFill>
              </a:rPr>
              <a:t>Doelgroep: vluchtelingen en Libanezen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45C6D40-06AE-1707-4681-C3D1BFA1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 descr="Afbeelding met persoon, gevuld&#10;&#10;Automatisch gegenereerde beschrijving">
            <a:extLst>
              <a:ext uri="{FF2B5EF4-FFF2-40B4-BE49-F238E27FC236}">
                <a16:creationId xmlns:a16="http://schemas.microsoft.com/office/drawing/2014/main" id="{5AD79D3A-DD61-BFD5-6371-6450E4955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1832" y="2110500"/>
            <a:ext cx="4464050" cy="3348037"/>
          </a:xfrm>
          <a:prstGeom prst="rect">
            <a:avLst/>
          </a:prstGeom>
        </p:spPr>
      </p:pic>
      <p:pic>
        <p:nvPicPr>
          <p:cNvPr id="8" name="Afbeelding 7" descr="Afbeelding met persoon, gebouw, buiten, grond&#10;&#10;Automatisch gegenereerde beschrijving">
            <a:extLst>
              <a:ext uri="{FF2B5EF4-FFF2-40B4-BE49-F238E27FC236}">
                <a16:creationId xmlns:a16="http://schemas.microsoft.com/office/drawing/2014/main" id="{C7AA362E-5FA8-B534-15A3-0C1A483AB3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324" y="1568154"/>
            <a:ext cx="5944732" cy="445854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8FED395-4C6F-1E71-892E-5FB27AA005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3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ED45C-DD43-9BA5-EB47-7CED451B5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4C29F5B-20AC-02C4-B642-E467AAE79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40370B98-DE1C-4131-A7DD-6C9E81B23CA8">
            <a:extLst>
              <a:ext uri="{FF2B5EF4-FFF2-40B4-BE49-F238E27FC236}">
                <a16:creationId xmlns:a16="http://schemas.microsoft.com/office/drawing/2014/main" id="{54A69F17-2C84-254D-6B82-378234E45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19" y="1696269"/>
            <a:ext cx="5506005" cy="412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40370B98-DE1C-4131-A7DD-6C9E81B23CA8">
            <a:extLst>
              <a:ext uri="{FF2B5EF4-FFF2-40B4-BE49-F238E27FC236}">
                <a16:creationId xmlns:a16="http://schemas.microsoft.com/office/drawing/2014/main" id="{0C919861-C2DE-DD55-DD67-92F5B078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10" y="1690687"/>
            <a:ext cx="5986396" cy="448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Afbeelding met boom&#10;&#10;Automatisch gegenereerde beschrijving">
            <a:extLst>
              <a:ext uri="{FF2B5EF4-FFF2-40B4-BE49-F238E27FC236}">
                <a16:creationId xmlns:a16="http://schemas.microsoft.com/office/drawing/2014/main" id="{3AE96378-3AC8-B65D-4E71-99DB15741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34359" y="2916924"/>
            <a:ext cx="4480695" cy="2039387"/>
          </a:xfrm>
          <a:prstGeom prst="rect">
            <a:avLst/>
          </a:prstGeom>
        </p:spPr>
      </p:pic>
      <p:pic>
        <p:nvPicPr>
          <p:cNvPr id="9" name="7CFA315F-A696-42EC-9977-01AEDF4C3459">
            <a:extLst>
              <a:ext uri="{FF2B5EF4-FFF2-40B4-BE49-F238E27FC236}">
                <a16:creationId xmlns:a16="http://schemas.microsoft.com/office/drawing/2014/main" id="{4E13F76C-634D-8C92-55A6-33C9B66A8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9279" y="1711933"/>
            <a:ext cx="2039387" cy="446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584F5BB-D35C-7A3B-AD1E-B0580389BF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08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53729-A1E7-EEA0-2CAE-A16E02F3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Ondersteuning door lokale contactpersonen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7D17DE-120B-6DE0-3748-733E855A3F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10" name="Afbeelding 9" descr="Afbeelding met persoon, muur&#10;&#10;Automatisch gegenereerde beschrijving">
            <a:extLst>
              <a:ext uri="{FF2B5EF4-FFF2-40B4-BE49-F238E27FC236}">
                <a16:creationId xmlns:a16="http://schemas.microsoft.com/office/drawing/2014/main" id="{54AD598F-15B8-E389-E766-11BA27CDF7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375" y="1651334"/>
            <a:ext cx="3033943" cy="2275457"/>
          </a:xfrm>
          <a:prstGeom prst="rect">
            <a:avLst/>
          </a:prstGeom>
        </p:spPr>
      </p:pic>
      <p:pic>
        <p:nvPicPr>
          <p:cNvPr id="11" name="Afbeelding 10" descr="Afbeelding met persoon, tafel, zitten, mensen&#10;&#10;Automatisch gegenereerde beschrijving">
            <a:extLst>
              <a:ext uri="{FF2B5EF4-FFF2-40B4-BE49-F238E27FC236}">
                <a16:creationId xmlns:a16="http://schemas.microsoft.com/office/drawing/2014/main" id="{6E803751-E22E-7BAF-D6BE-4DDE783E8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15" y="1651334"/>
            <a:ext cx="3875361" cy="2275456"/>
          </a:xfrm>
          <a:prstGeom prst="rect">
            <a:avLst/>
          </a:prstGeom>
        </p:spPr>
      </p:pic>
      <p:pic>
        <p:nvPicPr>
          <p:cNvPr id="12" name="Afbeelding 11" descr="Afbeelding met persoon, muziek, mensen, orkest&#10;&#10;Automatisch gegenereerde beschrijving">
            <a:extLst>
              <a:ext uri="{FF2B5EF4-FFF2-40B4-BE49-F238E27FC236}">
                <a16:creationId xmlns:a16="http://schemas.microsoft.com/office/drawing/2014/main" id="{3D4149CD-29AB-BD1A-DF86-E3BE7F51C4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15" y="4109806"/>
            <a:ext cx="3326817" cy="2495113"/>
          </a:xfrm>
          <a:prstGeom prst="rect">
            <a:avLst/>
          </a:prstGeom>
        </p:spPr>
      </p:pic>
      <p:pic>
        <p:nvPicPr>
          <p:cNvPr id="14" name="Afbeelding 13" descr="Afbeelding met persoon, binnen, föhn&#10;&#10;Automatisch gegenereerde beschrijving">
            <a:extLst>
              <a:ext uri="{FF2B5EF4-FFF2-40B4-BE49-F238E27FC236}">
                <a16:creationId xmlns:a16="http://schemas.microsoft.com/office/drawing/2014/main" id="{19CEE4FE-A922-FF46-8501-0F1708FD75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06609" y="4418443"/>
            <a:ext cx="2495112" cy="1871334"/>
          </a:xfrm>
          <a:prstGeom prst="rect">
            <a:avLst/>
          </a:prstGeom>
        </p:spPr>
      </p:pic>
      <p:pic>
        <p:nvPicPr>
          <p:cNvPr id="15" name="Afbeelding 14" descr="Afbeelding met persoon, staand, vloer, binnen&#10;&#10;Automatisch gegenereerde beschrijving">
            <a:extLst>
              <a:ext uri="{FF2B5EF4-FFF2-40B4-BE49-F238E27FC236}">
                <a16:creationId xmlns:a16="http://schemas.microsoft.com/office/drawing/2014/main" id="{D33F2FA1-C98F-8F7C-7BCF-C153D6AB32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816" y="1651335"/>
            <a:ext cx="2979451" cy="2234588"/>
          </a:xfrm>
          <a:prstGeom prst="rect">
            <a:avLst/>
          </a:prstGeom>
        </p:spPr>
      </p:pic>
      <p:pic>
        <p:nvPicPr>
          <p:cNvPr id="19" name="Afbeelding 18" descr="Afbeelding met grond, gebouw, persoon, buiten&#10;&#10;Automatisch gegenereerde beschrijving">
            <a:extLst>
              <a:ext uri="{FF2B5EF4-FFF2-40B4-BE49-F238E27FC236}">
                <a16:creationId xmlns:a16="http://schemas.microsoft.com/office/drawing/2014/main" id="{D0A73E08-177E-BD83-49BE-7C1FE87324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783" y="4085090"/>
            <a:ext cx="3033943" cy="25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1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23C4D-5D86-3E43-47B5-C13B6766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222"/>
            <a:ext cx="10515600" cy="1325563"/>
          </a:xfrm>
        </p:spPr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Verwittigen patiënten</a:t>
            </a:r>
          </a:p>
        </p:txBody>
      </p:sp>
      <p:pic>
        <p:nvPicPr>
          <p:cNvPr id="6" name="Tijdelijke aanduiding voor inhoud 5" descr="Afbeelding met gebouw, buiten, persoon&#10;&#10;Automatisch gegenereerde beschrijving">
            <a:extLst>
              <a:ext uri="{FF2B5EF4-FFF2-40B4-BE49-F238E27FC236}">
                <a16:creationId xmlns:a16="http://schemas.microsoft.com/office/drawing/2014/main" id="{981281F3-2BD9-DDB2-ACBA-317AFA7BC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6" y="2636459"/>
            <a:ext cx="3093026" cy="4171712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F23A836-344A-0EB6-DB1E-36CBA532A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8" name="Afbeelding 7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13353F8D-17D9-E975-AE45-8B98BE3FC9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4162" y="267403"/>
            <a:ext cx="3015328" cy="1919868"/>
          </a:xfrm>
          <a:prstGeom prst="rect">
            <a:avLst/>
          </a:prstGeom>
        </p:spPr>
      </p:pic>
      <p:pic>
        <p:nvPicPr>
          <p:cNvPr id="10" name="Afbeelding 9" descr="Afbeelding met persoon, groep, poseren, mensen&#10;&#10;Automatisch gegenereerde beschrijving">
            <a:extLst>
              <a:ext uri="{FF2B5EF4-FFF2-40B4-BE49-F238E27FC236}">
                <a16:creationId xmlns:a16="http://schemas.microsoft.com/office/drawing/2014/main" id="{8142C5F0-2D5C-0819-D049-9A2340DED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281" y="4587064"/>
            <a:ext cx="3612650" cy="2227094"/>
          </a:xfrm>
          <a:prstGeom prst="rect">
            <a:avLst/>
          </a:prstGeom>
        </p:spPr>
      </p:pic>
      <p:pic>
        <p:nvPicPr>
          <p:cNvPr id="14" name="Afbeelding 13" descr="Afbeelding met persoon, buiten, groep, mensen&#10;&#10;Automatisch gegenereerde beschrijving">
            <a:extLst>
              <a:ext uri="{FF2B5EF4-FFF2-40B4-BE49-F238E27FC236}">
                <a16:creationId xmlns:a16="http://schemas.microsoft.com/office/drawing/2014/main" id="{2ECD2A5F-58A5-8CC9-73AB-313DC0CF9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877" y="271367"/>
            <a:ext cx="3140966" cy="4242869"/>
          </a:xfrm>
          <a:prstGeom prst="rect">
            <a:avLst/>
          </a:prstGeom>
        </p:spPr>
      </p:pic>
      <p:pic>
        <p:nvPicPr>
          <p:cNvPr id="16" name="Afbeelding 15" descr="Afbeelding met gebouw, buiten, grond, steen&#10;&#10;Automatisch gegenereerde beschrijving">
            <a:extLst>
              <a:ext uri="{FF2B5EF4-FFF2-40B4-BE49-F238E27FC236}">
                <a16:creationId xmlns:a16="http://schemas.microsoft.com/office/drawing/2014/main" id="{9986F951-8A27-CF9F-85B7-F295C5B918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173" y="2627175"/>
            <a:ext cx="4849086" cy="41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7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A9DEF-8F7D-97BD-C91E-543F4907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Tolken</a:t>
            </a:r>
          </a:p>
        </p:txBody>
      </p:sp>
      <p:pic>
        <p:nvPicPr>
          <p:cNvPr id="6" name="Tijdelijke aanduiding voor inhoud 5" descr="Afbeelding met persoon, staand, poseren, mensen&#10;&#10;Automatisch gegenereerde beschrijving">
            <a:extLst>
              <a:ext uri="{FF2B5EF4-FFF2-40B4-BE49-F238E27FC236}">
                <a16:creationId xmlns:a16="http://schemas.microsoft.com/office/drawing/2014/main" id="{7E3772C0-E09B-FC27-1D20-DB75F16C0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33" y="1561611"/>
            <a:ext cx="3136282" cy="4160256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5A43249-C5E9-5811-65AF-D0E924092F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8" name="Afbeelding 7" descr="Afbeelding met persoon, binnen, staand, poseren&#10;&#10;Automatisch gegenereerde beschrijving">
            <a:extLst>
              <a:ext uri="{FF2B5EF4-FFF2-40B4-BE49-F238E27FC236}">
                <a16:creationId xmlns:a16="http://schemas.microsoft.com/office/drawing/2014/main" id="{213A5D9C-1795-3A4F-D3A1-9CFBC7C3B0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32" y="1561611"/>
            <a:ext cx="5732171" cy="416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31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1AA30-FF02-E375-F3B7-86E364BF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solidFill>
                  <a:srgbClr val="6EB001"/>
                </a:solidFill>
              </a:rPr>
              <a:t>Transport</a:t>
            </a:r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805058-B619-AD34-A83C-F980C2D240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5" name="Afbeelding 4" descr="Afbeelding met boom, buiten, oud, steen&#10;&#10;Automatisch gegenereerde beschrijving">
            <a:extLst>
              <a:ext uri="{FF2B5EF4-FFF2-40B4-BE49-F238E27FC236}">
                <a16:creationId xmlns:a16="http://schemas.microsoft.com/office/drawing/2014/main" id="{65539A58-B9BA-F82E-AD18-9D393B9847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241" y="2255160"/>
            <a:ext cx="3806850" cy="2855138"/>
          </a:xfrm>
          <a:prstGeom prst="rect">
            <a:avLst/>
          </a:prstGeom>
        </p:spPr>
      </p:pic>
      <p:pic>
        <p:nvPicPr>
          <p:cNvPr id="6" name="4B641DB6-60CC-45D6-B450-8873C58D4037">
            <a:extLst>
              <a:ext uri="{FF2B5EF4-FFF2-40B4-BE49-F238E27FC236}">
                <a16:creationId xmlns:a16="http://schemas.microsoft.com/office/drawing/2014/main" id="{435D2F34-323C-86E8-D195-EFEC456700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220" y="1779305"/>
            <a:ext cx="5075799" cy="380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54A38E2A-7BCD-43F0-BCDE-D202CAE33424">
            <a:extLst>
              <a:ext uri="{FF2B5EF4-FFF2-40B4-BE49-F238E27FC236}">
                <a16:creationId xmlns:a16="http://schemas.microsoft.com/office/drawing/2014/main" id="{E48689E4-46EE-B301-C7AD-FD2C53B7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6486" y="1779304"/>
            <a:ext cx="2855139" cy="38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391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8AF9D-2254-3AD6-CD3F-2B62B33A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Tandartsen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E5903D-A459-55BA-EA59-62BE46E2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Hoofdactiviteit: tandextractie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In de toekomst: preventie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Verdere toekomst: tandverzorging</a:t>
            </a:r>
          </a:p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53E871-05C6-8DA0-6108-1BC8211CC4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17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6" name="Tijdelijke aanduiding voor inhoud 5" descr="Afbeelding met persoon, binnen, ziekenhuiskamer, kamer&#10;&#10;Automatisch gegenereerde beschrijving">
            <a:extLst>
              <a:ext uri="{FF2B5EF4-FFF2-40B4-BE49-F238E27FC236}">
                <a16:creationId xmlns:a16="http://schemas.microsoft.com/office/drawing/2014/main" id="{737D74D6-8DF2-774A-6AAB-E51A1116A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67" y="977900"/>
            <a:ext cx="3561365" cy="48895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8" name="Afbeelding 7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5EE4AFA8-4810-E552-2081-78B29FFC6A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760" y="1027906"/>
            <a:ext cx="3728232" cy="2650367"/>
          </a:xfrm>
          <a:prstGeom prst="rect">
            <a:avLst/>
          </a:prstGeom>
        </p:spPr>
      </p:pic>
      <p:pic>
        <p:nvPicPr>
          <p:cNvPr id="10" name="Afbeelding 9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964C4814-4027-A489-5CD7-69B1B52143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292" y="992858"/>
            <a:ext cx="3650408" cy="48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9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6" name="Tijdelijke aanduiding voor inhoud 5" descr="Afbeelding met persoon, binnen, muur, plafond&#10;&#10;Automatisch gegenereerde beschrijving">
            <a:extLst>
              <a:ext uri="{FF2B5EF4-FFF2-40B4-BE49-F238E27FC236}">
                <a16:creationId xmlns:a16="http://schemas.microsoft.com/office/drawing/2014/main" id="{18453995-5703-E08E-F6B6-847F01417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05" y="3667401"/>
            <a:ext cx="2381942" cy="244522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8" name="Afbeelding 7" descr="Afbeelding met persoon, groep, vloer, binnen&#10;&#10;Automatisch gegenereerde beschrijving">
            <a:extLst>
              <a:ext uri="{FF2B5EF4-FFF2-40B4-BE49-F238E27FC236}">
                <a16:creationId xmlns:a16="http://schemas.microsoft.com/office/drawing/2014/main" id="{61B40C51-3D9A-B963-F118-E6165FA5C2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05" y="365125"/>
            <a:ext cx="4369995" cy="3165475"/>
          </a:xfrm>
          <a:prstGeom prst="rect">
            <a:avLst/>
          </a:prstGeom>
        </p:spPr>
      </p:pic>
      <p:pic>
        <p:nvPicPr>
          <p:cNvPr id="10" name="Afbeelding 9" descr="Afbeelding met persoon, plafond, binnen, mensen&#10;&#10;Automatisch gegenereerde beschrijving">
            <a:extLst>
              <a:ext uri="{FF2B5EF4-FFF2-40B4-BE49-F238E27FC236}">
                <a16:creationId xmlns:a16="http://schemas.microsoft.com/office/drawing/2014/main" id="{744B4103-8CA3-46C9-8251-877A25F76B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8028" y="365339"/>
            <a:ext cx="3211346" cy="3190590"/>
          </a:xfrm>
          <a:prstGeom prst="rect">
            <a:avLst/>
          </a:prstGeom>
        </p:spPr>
      </p:pic>
      <p:pic>
        <p:nvPicPr>
          <p:cNvPr id="12" name="Afbeelding 11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667A37B6-6BB7-873B-0ED7-C751FE7503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2062" y="365124"/>
            <a:ext cx="3083591" cy="4351339"/>
          </a:xfrm>
          <a:prstGeom prst="rect">
            <a:avLst/>
          </a:prstGeom>
        </p:spPr>
      </p:pic>
      <p:pic>
        <p:nvPicPr>
          <p:cNvPr id="14" name="Afbeelding 13" descr="Afbeelding met persoon, binnen, jongen, kind&#10;&#10;Automatisch gegenereerde beschrijving">
            <a:extLst>
              <a:ext uri="{FF2B5EF4-FFF2-40B4-BE49-F238E27FC236}">
                <a16:creationId xmlns:a16="http://schemas.microsoft.com/office/drawing/2014/main" id="{3E210FE7-7A84-DADC-201B-9E105798A2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090" y="3667401"/>
            <a:ext cx="1901710" cy="2445229"/>
          </a:xfrm>
          <a:prstGeom prst="rect">
            <a:avLst/>
          </a:prstGeom>
        </p:spPr>
      </p:pic>
      <p:pic>
        <p:nvPicPr>
          <p:cNvPr id="16" name="Afbeelding 15" descr="Afbeelding met persoon, muur, binnen, gevuld&#10;&#10;Automatisch gegenereerde beschrijving">
            <a:extLst>
              <a:ext uri="{FF2B5EF4-FFF2-40B4-BE49-F238E27FC236}">
                <a16:creationId xmlns:a16="http://schemas.microsoft.com/office/drawing/2014/main" id="{82B30E95-D265-80D7-DF94-C3BEF48B86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637" y="3667401"/>
            <a:ext cx="1485334" cy="2450468"/>
          </a:xfrm>
          <a:prstGeom prst="rect">
            <a:avLst/>
          </a:prstGeom>
        </p:spPr>
      </p:pic>
      <p:pic>
        <p:nvPicPr>
          <p:cNvPr id="18" name="Afbeelding 17" descr="Afbeelding met persoon, plafond, binnen, muur&#10;&#10;Automatisch gegenereerde beschrijving">
            <a:extLst>
              <a:ext uri="{FF2B5EF4-FFF2-40B4-BE49-F238E27FC236}">
                <a16:creationId xmlns:a16="http://schemas.microsoft.com/office/drawing/2014/main" id="{474EE64D-CF37-881D-070C-5D8B1CF431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824" y="3667401"/>
            <a:ext cx="1669550" cy="2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6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8F898-DA88-631C-6FEF-FEB536C9C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SEE &amp; SMILE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43CDA2-FE22-6B51-8495-98FD0302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10666615" cy="4802187"/>
          </a:xfrm>
        </p:spPr>
        <p:txBody>
          <a:bodyPr>
            <a:normAutofit/>
          </a:bodyPr>
          <a:lstStyle/>
          <a:p>
            <a:r>
              <a:rPr lang="nl-BE" sz="2400" u="sng" dirty="0">
                <a:solidFill>
                  <a:srgbClr val="6EB001"/>
                </a:solidFill>
              </a:rPr>
              <a:t>VZW</a:t>
            </a:r>
            <a:r>
              <a:rPr lang="nl-BE" sz="2400" dirty="0">
                <a:solidFill>
                  <a:srgbClr val="6EB001"/>
                </a:solidFill>
              </a:rPr>
              <a:t> See &amp; Smile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6EB001"/>
                </a:solidFill>
              </a:rPr>
              <a:t>   Humanitaire missies in onderontwikkelde regio’s in derde wereldlanden:</a:t>
            </a:r>
          </a:p>
          <a:p>
            <a:pPr lvl="1">
              <a:buFontTx/>
              <a:buChar char="-"/>
            </a:pPr>
            <a:r>
              <a:rPr lang="nl-BE" sz="2000" dirty="0">
                <a:solidFill>
                  <a:srgbClr val="6EB001"/>
                </a:solidFill>
              </a:rPr>
              <a:t>Medische consultaties</a:t>
            </a:r>
          </a:p>
          <a:p>
            <a:pPr marL="457200" lvl="1" indent="0">
              <a:buNone/>
            </a:pPr>
            <a:r>
              <a:rPr lang="nl-BE" sz="2000" dirty="0">
                <a:solidFill>
                  <a:srgbClr val="6EB001"/>
                </a:solidFill>
              </a:rPr>
              <a:t>-  Operatieve ingrepen</a:t>
            </a:r>
          </a:p>
          <a:p>
            <a:pPr lvl="1">
              <a:buFontTx/>
              <a:buChar char="-"/>
            </a:pPr>
            <a:r>
              <a:rPr lang="nl-BE" sz="2000" dirty="0">
                <a:solidFill>
                  <a:srgbClr val="6EB001"/>
                </a:solidFill>
              </a:rPr>
              <a:t>Opleiding/bijscholing lokale gezondheidswerkers</a:t>
            </a:r>
          </a:p>
          <a:p>
            <a:pPr marL="0" indent="0">
              <a:buNone/>
            </a:pPr>
            <a:endParaRPr lang="nl-BE" sz="2400" dirty="0">
              <a:solidFill>
                <a:srgbClr val="6EB001"/>
              </a:solidFill>
            </a:endParaRPr>
          </a:p>
          <a:p>
            <a:r>
              <a:rPr lang="nl-BE" sz="2400" dirty="0">
                <a:solidFill>
                  <a:srgbClr val="6EB001"/>
                </a:solidFill>
              </a:rPr>
              <a:t>Inkomsten:</a:t>
            </a:r>
          </a:p>
          <a:p>
            <a:pPr lvl="1">
              <a:buFontTx/>
              <a:buChar char="-"/>
            </a:pPr>
            <a:r>
              <a:rPr lang="nl-BE" sz="2000" dirty="0">
                <a:solidFill>
                  <a:srgbClr val="6EB001"/>
                </a:solidFill>
              </a:rPr>
              <a:t>Giften/donaties</a:t>
            </a:r>
          </a:p>
          <a:p>
            <a:pPr lvl="1">
              <a:buFontTx/>
              <a:buChar char="-"/>
            </a:pPr>
            <a:r>
              <a:rPr lang="nl-BE" sz="2000" dirty="0">
                <a:solidFill>
                  <a:srgbClr val="6EB001"/>
                </a:solidFill>
              </a:rPr>
              <a:t>Sponsoring medische firma’s</a:t>
            </a:r>
          </a:p>
          <a:p>
            <a:pPr lvl="1">
              <a:buFontTx/>
              <a:buChar char="-"/>
            </a:pPr>
            <a:r>
              <a:rPr lang="nl-BE" sz="2000" dirty="0">
                <a:solidFill>
                  <a:srgbClr val="6EB001"/>
                </a:solidFill>
              </a:rPr>
              <a:t>Benefiet acties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FACA-02B9-093A-A2D1-AFAF96C86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065" y="5311257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2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6" name="Tijdelijke aanduiding voor inhoud 5" descr="Afbeelding met persoon, groep, mensen, menigte&#10;&#10;Automatisch gegenereerde beschrijving">
            <a:extLst>
              <a:ext uri="{FF2B5EF4-FFF2-40B4-BE49-F238E27FC236}">
                <a16:creationId xmlns:a16="http://schemas.microsoft.com/office/drawing/2014/main" id="{5E297DC8-4357-4A46-9182-A5D215294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829" y="362308"/>
            <a:ext cx="4584700" cy="611004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8" name="Afbeelding 7" descr="Afbeelding met persoon, binnen, groep, mensen&#10;&#10;Automatisch gegenereerde beschrijving">
            <a:extLst>
              <a:ext uri="{FF2B5EF4-FFF2-40B4-BE49-F238E27FC236}">
                <a16:creationId xmlns:a16="http://schemas.microsoft.com/office/drawing/2014/main" id="{7FA99437-56EF-E542-B812-3EAC51314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158" y="3419677"/>
            <a:ext cx="4076876" cy="3055493"/>
          </a:xfrm>
          <a:prstGeom prst="rect">
            <a:avLst/>
          </a:prstGeom>
        </p:spPr>
      </p:pic>
      <p:pic>
        <p:nvPicPr>
          <p:cNvPr id="10" name="Afbeelding 9" descr="Afbeelding met persoon, jong, jongen&#10;&#10;Automatisch gegenereerde beschrijving">
            <a:extLst>
              <a:ext uri="{FF2B5EF4-FFF2-40B4-BE49-F238E27FC236}">
                <a16:creationId xmlns:a16="http://schemas.microsoft.com/office/drawing/2014/main" id="{D2EE8BA3-A5EA-AED6-B2D8-99203D5E64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158" y="365125"/>
            <a:ext cx="4076876" cy="30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5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F051C-DEE1-C1DF-42B2-E99E5F66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Oogartsen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83F204-DEAD-6F7A-571E-EFFA156D3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515600" cy="4616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BE" dirty="0">
                <a:solidFill>
                  <a:srgbClr val="6EB001"/>
                </a:solidFill>
              </a:rPr>
              <a:t>Hoofdactiviteit: cataract</a:t>
            </a:r>
          </a:p>
          <a:p>
            <a:pPr>
              <a:defRPr/>
            </a:pPr>
            <a:endParaRPr lang="nl-BE" dirty="0">
              <a:solidFill>
                <a:srgbClr val="6EB001"/>
              </a:solidFill>
            </a:endParaRPr>
          </a:p>
          <a:p>
            <a:pPr>
              <a:defRPr/>
            </a:pPr>
            <a:r>
              <a:rPr lang="nl-BE" dirty="0">
                <a:solidFill>
                  <a:srgbClr val="6EB001"/>
                </a:solidFill>
              </a:rPr>
              <a:t>Glaucoom en infectieziekten</a:t>
            </a:r>
          </a:p>
          <a:p>
            <a:pPr>
              <a:defRPr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Kennis/ervaring overbrengen aan lokale artsen</a:t>
            </a:r>
          </a:p>
          <a:p>
            <a:endParaRPr lang="nl-BE" dirty="0">
              <a:solidFill>
                <a:srgbClr val="6EB001"/>
              </a:solidFill>
            </a:endParaRPr>
          </a:p>
          <a:p>
            <a:pPr>
              <a:defRPr/>
            </a:pPr>
            <a:endParaRPr lang="nl-BE" dirty="0"/>
          </a:p>
          <a:p>
            <a:pPr>
              <a:defRPr/>
            </a:pPr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C0D683-C084-3F5B-58E1-F390BA7C7A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9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5A09E-AA9A-2077-3F4F-F7F0D6CD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3 oogartsen per week:</a:t>
            </a:r>
            <a:endParaRPr lang="nl-BE" dirty="0">
              <a:solidFill>
                <a:srgbClr val="6EB00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EA5339-09D8-FC09-B0D1-49EECBA16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150 oogconsulten per dag </a:t>
            </a:r>
          </a:p>
          <a:p>
            <a:r>
              <a:rPr lang="nl-NL" dirty="0">
                <a:solidFill>
                  <a:srgbClr val="6EB001"/>
                </a:solidFill>
              </a:rPr>
              <a:t>15 cataract operaties per dag</a:t>
            </a:r>
          </a:p>
          <a:p>
            <a:r>
              <a:rPr lang="nl-NL" dirty="0">
                <a:solidFill>
                  <a:srgbClr val="6EB001"/>
                </a:solidFill>
              </a:rPr>
              <a:t>400-tal ‘oude brillen op sterkte en zonnebrillen ‘ een ‘nieuw leven’ gegeven</a:t>
            </a:r>
          </a:p>
          <a:p>
            <a:r>
              <a:rPr lang="nl-NL" dirty="0">
                <a:solidFill>
                  <a:srgbClr val="6EB001"/>
                </a:solidFill>
              </a:rPr>
              <a:t>ook lichamelijk en mentaal gehandicapten werden geholpen  </a:t>
            </a:r>
          </a:p>
          <a:p>
            <a:pPr marL="0" indent="0">
              <a:buNone/>
            </a:pPr>
            <a:endParaRPr lang="nl-NL" dirty="0">
              <a:solidFill>
                <a:srgbClr val="6EB001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4EC6A3-4650-F2CD-C334-28B0DC81FD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065" y="5311257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47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C8D5294-9266-CA5F-7BED-4C5E0DEDD1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10" name="Afbeelding 9" descr="Afbeelding met tekst, persoon, binnen, vloer&#10;&#10;Automatisch gegenereerde beschrijving">
            <a:extLst>
              <a:ext uri="{FF2B5EF4-FFF2-40B4-BE49-F238E27FC236}">
                <a16:creationId xmlns:a16="http://schemas.microsoft.com/office/drawing/2014/main" id="{FFE93698-5C10-80E9-AF7A-123EE1DD8E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729" y="568632"/>
            <a:ext cx="3780222" cy="5017522"/>
          </a:xfrm>
          <a:prstGeom prst="rect">
            <a:avLst/>
          </a:prstGeom>
        </p:spPr>
      </p:pic>
      <p:pic>
        <p:nvPicPr>
          <p:cNvPr id="14" name="Afbeelding 13" descr="Afbeelding met persoon, binnen, muur, staand&#10;&#10;Automatisch gegenereerde beschrijving">
            <a:extLst>
              <a:ext uri="{FF2B5EF4-FFF2-40B4-BE49-F238E27FC236}">
                <a16:creationId xmlns:a16="http://schemas.microsoft.com/office/drawing/2014/main" id="{C24D224F-C87E-F468-3588-6E619CC42F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20" y="568632"/>
            <a:ext cx="3924115" cy="5017522"/>
          </a:xfrm>
          <a:prstGeom prst="rect">
            <a:avLst/>
          </a:prstGeom>
        </p:spPr>
      </p:pic>
      <p:pic>
        <p:nvPicPr>
          <p:cNvPr id="16" name="Afbeelding 15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0588A9DA-D5ED-8516-0340-CAEA288E51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6" y="568632"/>
            <a:ext cx="3290539" cy="2464096"/>
          </a:xfrm>
          <a:prstGeom prst="rect">
            <a:avLst/>
          </a:prstGeom>
        </p:spPr>
      </p:pic>
      <p:pic>
        <p:nvPicPr>
          <p:cNvPr id="18" name="Afbeelding 17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1012A0F5-86A8-150F-021A-1D5BC3E334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7" y="3159869"/>
            <a:ext cx="3290539" cy="242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1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8F780-5A41-2282-BB2D-26C79A5D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F6A60C-50E7-9FF1-D654-AE387A3BC0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14" name="Tijdelijke aanduiding voor inhoud 13" descr="Afbeelding met persoon, binnen, tafel, poseren&#10;&#10;Automatisch gegenereerde beschrijving">
            <a:extLst>
              <a:ext uri="{FF2B5EF4-FFF2-40B4-BE49-F238E27FC236}">
                <a16:creationId xmlns:a16="http://schemas.microsoft.com/office/drawing/2014/main" id="{B8F49303-CD41-4A30-92F6-EEBA0B5C6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1" y="1855478"/>
            <a:ext cx="3967144" cy="3132755"/>
          </a:xfrm>
        </p:spPr>
      </p:pic>
      <p:pic>
        <p:nvPicPr>
          <p:cNvPr id="16" name="Afbeelding 15" descr="Afbeelding met persoon, muur, binnen, bril&#10;&#10;Automatisch gegenereerde beschrijving">
            <a:extLst>
              <a:ext uri="{FF2B5EF4-FFF2-40B4-BE49-F238E27FC236}">
                <a16:creationId xmlns:a16="http://schemas.microsoft.com/office/drawing/2014/main" id="{5012CE2A-7516-539D-035D-22BE27577B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501" y="1855478"/>
            <a:ext cx="3861958" cy="31212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FEEA6C2-4B77-AB20-DD97-065A794703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4" y="1343818"/>
            <a:ext cx="2899988" cy="3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96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056D8-B606-9B59-2B7F-B34DDB77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B0F64A-E26A-C1F4-446B-3967CA0B82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10" name="Afbeelding 9" descr="Afbeelding met persoon, buiten, staand, mensen&#10;&#10;Automatisch gegenereerde beschrijving">
            <a:extLst>
              <a:ext uri="{FF2B5EF4-FFF2-40B4-BE49-F238E27FC236}">
                <a16:creationId xmlns:a16="http://schemas.microsoft.com/office/drawing/2014/main" id="{298C91F1-0B4B-61B3-A94B-2B4CC8042B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815" y="3616630"/>
            <a:ext cx="3637495" cy="2560333"/>
          </a:xfrm>
          <a:prstGeom prst="rect">
            <a:avLst/>
          </a:prstGeom>
        </p:spPr>
      </p:pic>
      <p:pic>
        <p:nvPicPr>
          <p:cNvPr id="12" name="Afbeelding 11" descr="Afbeelding met persoon, kamer&#10;&#10;Automatisch gegenereerde beschrijving">
            <a:extLst>
              <a:ext uri="{FF2B5EF4-FFF2-40B4-BE49-F238E27FC236}">
                <a16:creationId xmlns:a16="http://schemas.microsoft.com/office/drawing/2014/main" id="{B5C4229F-04A3-A789-51DC-F17DB5282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815" y="365125"/>
            <a:ext cx="2397419" cy="3103883"/>
          </a:xfrm>
          <a:prstGeom prst="rect">
            <a:avLst/>
          </a:prstGeom>
        </p:spPr>
      </p:pic>
      <p:pic>
        <p:nvPicPr>
          <p:cNvPr id="14" name="Afbeelding 13" descr="Afbeelding met binnen, persoon, vloer, werken&#10;&#10;Automatisch gegenereerde beschrijving">
            <a:extLst>
              <a:ext uri="{FF2B5EF4-FFF2-40B4-BE49-F238E27FC236}">
                <a16:creationId xmlns:a16="http://schemas.microsoft.com/office/drawing/2014/main" id="{1489A237-6AB5-49DD-14D5-7904E48245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71" y="355771"/>
            <a:ext cx="4150107" cy="3102551"/>
          </a:xfrm>
          <a:prstGeom prst="rect">
            <a:avLst/>
          </a:prstGeom>
        </p:spPr>
      </p:pic>
      <p:pic>
        <p:nvPicPr>
          <p:cNvPr id="16" name="Afbeelding 15" descr="Afbeelding met persoon, binnen, plafond, vloer&#10;&#10;Automatisch gegenereerde beschrijving">
            <a:extLst>
              <a:ext uri="{FF2B5EF4-FFF2-40B4-BE49-F238E27FC236}">
                <a16:creationId xmlns:a16="http://schemas.microsoft.com/office/drawing/2014/main" id="{290F7F46-04F0-7B64-9C75-FF53A635DD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82" y="368901"/>
            <a:ext cx="3980295" cy="5864173"/>
          </a:xfrm>
          <a:prstGeom prst="rect">
            <a:avLst/>
          </a:prstGeom>
        </p:spPr>
      </p:pic>
      <p:pic>
        <p:nvPicPr>
          <p:cNvPr id="22" name="Afbeelding 21" descr="Afbeelding met persoon, scène, ziekenhuiskamer, kamer&#10;&#10;Automatisch gegenereerde beschrijving">
            <a:extLst>
              <a:ext uri="{FF2B5EF4-FFF2-40B4-BE49-F238E27FC236}">
                <a16:creationId xmlns:a16="http://schemas.microsoft.com/office/drawing/2014/main" id="{BD97DE0B-5D37-284E-2D12-CD1EEEC9DE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548" y="3606370"/>
            <a:ext cx="2077312" cy="2564109"/>
          </a:xfrm>
          <a:prstGeom prst="rect">
            <a:avLst/>
          </a:prstGeom>
        </p:spPr>
      </p:pic>
      <p:pic>
        <p:nvPicPr>
          <p:cNvPr id="24" name="Afbeelding 23" descr="Afbeelding met persoon, binnen, staand, mensen&#10;&#10;Automatisch gegenereerde beschrijving">
            <a:extLst>
              <a:ext uri="{FF2B5EF4-FFF2-40B4-BE49-F238E27FC236}">
                <a16:creationId xmlns:a16="http://schemas.microsoft.com/office/drawing/2014/main" id="{0D461E19-A622-8F12-E7C2-15AA93B3E4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167" y="3616630"/>
            <a:ext cx="1736828" cy="11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2E77E-BC14-B48B-30A6-D02B8A39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Huisartsen/specialisten</a:t>
            </a:r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C6D29D-5959-098F-5302-B7A41D891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825625"/>
            <a:ext cx="11358995" cy="4351338"/>
          </a:xfrm>
        </p:spPr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Diagnose en behandelingen van acute ziekten</a:t>
            </a:r>
          </a:p>
          <a:p>
            <a:r>
              <a:rPr lang="nl-BE" dirty="0">
                <a:solidFill>
                  <a:srgbClr val="6EB001"/>
                </a:solidFill>
              </a:rPr>
              <a:t>Diagnose chronische ziekten en doorverwijzing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Specialisten o.a.: 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 - neuroloog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 - pediater (Libanon en de vluchtelingen zijn een gemiddeld jonge bevolking)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FCE284B-1AA8-F6D9-C683-DADD184B8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87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6" name="Tijdelijke aanduiding voor inhoud 5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99C974EA-E030-481A-E6A4-94AAAB8C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76" y="284156"/>
            <a:ext cx="3427190" cy="2544762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8" name="Afbeelding 7" descr="Afbeelding met persoon, binnen, muur, groep&#10;&#10;Automatisch gegenereerde beschrijving">
            <a:extLst>
              <a:ext uri="{FF2B5EF4-FFF2-40B4-BE49-F238E27FC236}">
                <a16:creationId xmlns:a16="http://schemas.microsoft.com/office/drawing/2014/main" id="{0D495F73-E3F0-47BA-5A49-F89DB1A2D1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5155" y="2922398"/>
            <a:ext cx="3018839" cy="2260110"/>
          </a:xfrm>
          <a:prstGeom prst="rect">
            <a:avLst/>
          </a:prstGeom>
        </p:spPr>
      </p:pic>
      <p:pic>
        <p:nvPicPr>
          <p:cNvPr id="10" name="Afbeelding 9" descr="Afbeelding met binnen, muur, plafond, vloer&#10;&#10;Automatisch gegenereerde beschrijving">
            <a:extLst>
              <a:ext uri="{FF2B5EF4-FFF2-40B4-BE49-F238E27FC236}">
                <a16:creationId xmlns:a16="http://schemas.microsoft.com/office/drawing/2014/main" id="{5A51E48F-BE31-7162-0E19-9B03037E7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26" y="2909887"/>
            <a:ext cx="3427190" cy="2285488"/>
          </a:xfrm>
          <a:prstGeom prst="rect">
            <a:avLst/>
          </a:prstGeom>
        </p:spPr>
      </p:pic>
      <p:pic>
        <p:nvPicPr>
          <p:cNvPr id="12" name="Afbeelding 11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730C9DA3-E801-568A-4E26-3540D0599F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425" y="2909886"/>
            <a:ext cx="1714589" cy="2299257"/>
          </a:xfrm>
          <a:prstGeom prst="rect">
            <a:avLst/>
          </a:prstGeom>
        </p:spPr>
      </p:pic>
      <p:pic>
        <p:nvPicPr>
          <p:cNvPr id="14" name="Afbeelding 13" descr="Afbeelding met buiten, persoon, speelplaats, jungle gym&#10;&#10;Automatisch gegenereerde beschrijving">
            <a:extLst>
              <a:ext uri="{FF2B5EF4-FFF2-40B4-BE49-F238E27FC236}">
                <a16:creationId xmlns:a16="http://schemas.microsoft.com/office/drawing/2014/main" id="{EADB55E5-FDC1-9250-070C-8F32806260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970" y="2909885"/>
            <a:ext cx="3089230" cy="2293071"/>
          </a:xfrm>
          <a:prstGeom prst="rect">
            <a:avLst/>
          </a:prstGeom>
        </p:spPr>
      </p:pic>
      <p:pic>
        <p:nvPicPr>
          <p:cNvPr id="16" name="Afbeelding 15" descr="Afbeelding met persoon, binnen, muur, groep&#10;&#10;Automatisch gegenereerde beschrijving">
            <a:extLst>
              <a:ext uri="{FF2B5EF4-FFF2-40B4-BE49-F238E27FC236}">
                <a16:creationId xmlns:a16="http://schemas.microsoft.com/office/drawing/2014/main" id="{6F2F1154-03D5-4EDC-FAB5-700C772BDB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678" y="284156"/>
            <a:ext cx="1884306" cy="2557273"/>
          </a:xfrm>
          <a:prstGeom prst="rect">
            <a:avLst/>
          </a:prstGeom>
        </p:spPr>
      </p:pic>
      <p:pic>
        <p:nvPicPr>
          <p:cNvPr id="18" name="Afbeelding 17" descr="Afbeelding met persoon, binnen, vloer, muur&#10;&#10;Automatisch gegenereerde beschrijving">
            <a:extLst>
              <a:ext uri="{FF2B5EF4-FFF2-40B4-BE49-F238E27FC236}">
                <a16:creationId xmlns:a16="http://schemas.microsoft.com/office/drawing/2014/main" id="{4EA57AF3-E105-C824-1B86-2FFC8522ED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426" y="284156"/>
            <a:ext cx="3205927" cy="2554946"/>
          </a:xfrm>
          <a:prstGeom prst="rect">
            <a:avLst/>
          </a:prstGeom>
        </p:spPr>
      </p:pic>
      <p:pic>
        <p:nvPicPr>
          <p:cNvPr id="20" name="Afbeelding 19" descr="Afbeelding met persoon&#10;&#10;Automatisch gegenereerde beschrijving">
            <a:extLst>
              <a:ext uri="{FF2B5EF4-FFF2-40B4-BE49-F238E27FC236}">
                <a16:creationId xmlns:a16="http://schemas.microsoft.com/office/drawing/2014/main" id="{21B5CF9F-95F6-E1C6-CEC8-6EB8949E31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123" y="284156"/>
            <a:ext cx="2615785" cy="2557274"/>
          </a:xfrm>
          <a:prstGeom prst="rect">
            <a:avLst/>
          </a:prstGeom>
        </p:spPr>
      </p:pic>
      <p:pic>
        <p:nvPicPr>
          <p:cNvPr id="21" name="557DE553-6320-4B72-9464-9E9B7CE6A7B2">
            <a:extLst>
              <a:ext uri="{FF2B5EF4-FFF2-40B4-BE49-F238E27FC236}">
                <a16:creationId xmlns:a16="http://schemas.microsoft.com/office/drawing/2014/main" id="{403E07C6-C778-CE43-807B-A488925D4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026" y="5276344"/>
            <a:ext cx="2209896" cy="145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fbeelding 21" descr="Afbeelding met persoon, binnen, muur, zitten&#10;&#10;Automatisch gegenereerde beschrijving">
            <a:extLst>
              <a:ext uri="{FF2B5EF4-FFF2-40B4-BE49-F238E27FC236}">
                <a16:creationId xmlns:a16="http://schemas.microsoft.com/office/drawing/2014/main" id="{57556FCD-90C0-C865-3C36-C0EBC34AF48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762" y="5246584"/>
            <a:ext cx="1962880" cy="1469834"/>
          </a:xfrm>
          <a:prstGeom prst="rect">
            <a:avLst/>
          </a:prstGeom>
        </p:spPr>
      </p:pic>
      <p:pic>
        <p:nvPicPr>
          <p:cNvPr id="24" name="Afbeelding 23" descr="Afbeelding met persoon, muur, groep, mensen&#10;&#10;Automatisch gegenereerde beschrijving">
            <a:extLst>
              <a:ext uri="{FF2B5EF4-FFF2-40B4-BE49-F238E27FC236}">
                <a16:creationId xmlns:a16="http://schemas.microsoft.com/office/drawing/2014/main" id="{5302EA7A-1825-C0F4-E8D7-09FEB65247C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641" y="5279927"/>
            <a:ext cx="1816402" cy="1471427"/>
          </a:xfrm>
          <a:prstGeom prst="rect">
            <a:avLst/>
          </a:prstGeom>
        </p:spPr>
      </p:pic>
      <p:pic>
        <p:nvPicPr>
          <p:cNvPr id="26" name="Afbeelding 25" descr="Afbeelding met persoon, binnen, muur, plafond&#10;&#10;Automatisch gegenereerde beschrijving">
            <a:extLst>
              <a:ext uri="{FF2B5EF4-FFF2-40B4-BE49-F238E27FC236}">
                <a16:creationId xmlns:a16="http://schemas.microsoft.com/office/drawing/2014/main" id="{9953EB77-13DD-AC0D-5019-0E04E79F945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361" y="5255094"/>
            <a:ext cx="1962880" cy="1461324"/>
          </a:xfrm>
          <a:prstGeom prst="rect">
            <a:avLst/>
          </a:prstGeom>
        </p:spPr>
      </p:pic>
      <p:pic>
        <p:nvPicPr>
          <p:cNvPr id="28" name="Afbeelding 27" descr="Afbeelding met persoon, binnen, kind, groep&#10;&#10;Automatisch gegenereerde beschrijving">
            <a:extLst>
              <a:ext uri="{FF2B5EF4-FFF2-40B4-BE49-F238E27FC236}">
                <a16:creationId xmlns:a16="http://schemas.microsoft.com/office/drawing/2014/main" id="{9906B1C8-A265-9183-D098-57614EFBBD9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90960" y="5240580"/>
            <a:ext cx="1962880" cy="14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75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79505" cy="1180800"/>
          </a:xfrm>
          <a:prstGeom prst="rect">
            <a:avLst/>
          </a:prstGeom>
        </p:spPr>
      </p:pic>
      <p:pic>
        <p:nvPicPr>
          <p:cNvPr id="8" name="Afbeelding 7" descr="Afbeelding met persoon, staand&#10;&#10;Automatisch gegenereerde beschrijving">
            <a:extLst>
              <a:ext uri="{FF2B5EF4-FFF2-40B4-BE49-F238E27FC236}">
                <a16:creationId xmlns:a16="http://schemas.microsoft.com/office/drawing/2014/main" id="{A575C5D2-E124-CFC3-4392-8EB542884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4801" y="900702"/>
            <a:ext cx="1627761" cy="2791024"/>
          </a:xfrm>
          <a:prstGeom prst="rect">
            <a:avLst/>
          </a:prstGeom>
        </p:spPr>
      </p:pic>
      <p:pic>
        <p:nvPicPr>
          <p:cNvPr id="10" name="Afbeelding 9" descr="Afbeelding met persoon, binnen, muur&#10;&#10;Automatisch gegenereerde beschrijving">
            <a:extLst>
              <a:ext uri="{FF2B5EF4-FFF2-40B4-BE49-F238E27FC236}">
                <a16:creationId xmlns:a16="http://schemas.microsoft.com/office/drawing/2014/main" id="{C60AE7E7-912C-2B82-7573-999E41974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368" y="900702"/>
            <a:ext cx="1881341" cy="2852988"/>
          </a:xfrm>
          <a:prstGeom prst="rect">
            <a:avLst/>
          </a:prstGeom>
        </p:spPr>
      </p:pic>
      <p:pic>
        <p:nvPicPr>
          <p:cNvPr id="12" name="Afbeelding 11" descr="Afbeelding met persoon, vloer, groep, binnen&#10;&#10;Automatisch gegenereerde beschrijving">
            <a:extLst>
              <a:ext uri="{FF2B5EF4-FFF2-40B4-BE49-F238E27FC236}">
                <a16:creationId xmlns:a16="http://schemas.microsoft.com/office/drawing/2014/main" id="{FD105AFD-6407-0E21-9573-B55CB9A708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864" y="4039797"/>
            <a:ext cx="1627761" cy="2333598"/>
          </a:xfrm>
          <a:prstGeom prst="rect">
            <a:avLst/>
          </a:prstGeom>
        </p:spPr>
      </p:pic>
      <p:pic>
        <p:nvPicPr>
          <p:cNvPr id="16" name="Afbeelding 15" descr="Afbeelding met persoon, plafond, binnen, mensen&#10;&#10;Automatisch gegenereerde beschrijving">
            <a:extLst>
              <a:ext uri="{FF2B5EF4-FFF2-40B4-BE49-F238E27FC236}">
                <a16:creationId xmlns:a16="http://schemas.microsoft.com/office/drawing/2014/main" id="{66F98246-2174-318D-7928-7439139C08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4"/>
          <a:stretch/>
        </p:blipFill>
        <p:spPr>
          <a:xfrm>
            <a:off x="3760978" y="4012632"/>
            <a:ext cx="1747138" cy="2330879"/>
          </a:xfrm>
          <a:prstGeom prst="rect">
            <a:avLst/>
          </a:prstGeom>
        </p:spPr>
      </p:pic>
      <p:pic>
        <p:nvPicPr>
          <p:cNvPr id="18" name="Afbeelding 17" descr="Afbeelding met persoon, binnen, plafond, muur&#10;&#10;Automatisch gegenereerde beschrijving">
            <a:extLst>
              <a:ext uri="{FF2B5EF4-FFF2-40B4-BE49-F238E27FC236}">
                <a16:creationId xmlns:a16="http://schemas.microsoft.com/office/drawing/2014/main" id="{BEF04C6B-5380-93D9-BB9A-9A4AF1FD8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57" y="860243"/>
            <a:ext cx="1919798" cy="2871941"/>
          </a:xfrm>
          <a:prstGeom prst="rect">
            <a:avLst/>
          </a:prstGeom>
        </p:spPr>
      </p:pic>
      <p:pic>
        <p:nvPicPr>
          <p:cNvPr id="20" name="Afbeelding 19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id="{F3FE70A2-2961-3357-5432-3BDD05D1DB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1" y="4012632"/>
            <a:ext cx="3051964" cy="2325460"/>
          </a:xfrm>
          <a:prstGeom prst="rect">
            <a:avLst/>
          </a:prstGeom>
        </p:spPr>
      </p:pic>
      <p:pic>
        <p:nvPicPr>
          <p:cNvPr id="22" name="Afbeelding 21" descr="Afbeelding met persoon, kind, binnen, baby&#10;&#10;Automatisch gegenereerde beschrijving">
            <a:extLst>
              <a:ext uri="{FF2B5EF4-FFF2-40B4-BE49-F238E27FC236}">
                <a16:creationId xmlns:a16="http://schemas.microsoft.com/office/drawing/2014/main" id="{2D32B2E4-5DA0-45BB-A980-635933FD2D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24" y="4012633"/>
            <a:ext cx="3125649" cy="2330879"/>
          </a:xfrm>
          <a:prstGeom prst="rect">
            <a:avLst/>
          </a:prstGeom>
        </p:spPr>
      </p:pic>
      <p:pic>
        <p:nvPicPr>
          <p:cNvPr id="24" name="371935A8-D8A4-43EF-BCD1-098E9C48523C">
            <a:extLst>
              <a:ext uri="{FF2B5EF4-FFF2-40B4-BE49-F238E27FC236}">
                <a16:creationId xmlns:a16="http://schemas.microsoft.com/office/drawing/2014/main" id="{27B47AE9-0C4B-0B71-2C34-450D7DE01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6209" y="900703"/>
            <a:ext cx="3295067" cy="2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fbeelding 28" descr="Afbeelding met persoon, binnen, vloer, staand&#10;&#10;Automatisch gegenereerde beschrijving">
            <a:extLst>
              <a:ext uri="{FF2B5EF4-FFF2-40B4-BE49-F238E27FC236}">
                <a16:creationId xmlns:a16="http://schemas.microsoft.com/office/drawing/2014/main" id="{56BC4567-33CC-1C75-1366-998764D96F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8654" y="900703"/>
            <a:ext cx="1452100" cy="27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3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8F422-5BE6-3FE5-B973-B4E67240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Met huisarts en pediater</a:t>
            </a:r>
            <a:endParaRPr lang="nl-BE" dirty="0">
              <a:solidFill>
                <a:srgbClr val="6EB00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E8DCC8-72F8-8838-7963-E2B8F045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 100 consulten per dag bij kinderen en volwassenen</a:t>
            </a:r>
          </a:p>
          <a:p>
            <a:r>
              <a:rPr lang="nl-NL" dirty="0">
                <a:solidFill>
                  <a:srgbClr val="6EB001"/>
                </a:solidFill>
              </a:rPr>
              <a:t> diagnose wordt gesteld</a:t>
            </a:r>
          </a:p>
          <a:p>
            <a:r>
              <a:rPr lang="nl-NL" dirty="0">
                <a:solidFill>
                  <a:srgbClr val="6EB001"/>
                </a:solidFill>
              </a:rPr>
              <a:t> voorschrijven en/of meegeven van medicatie</a:t>
            </a:r>
          </a:p>
          <a:p>
            <a:r>
              <a:rPr lang="nl-NL" dirty="0">
                <a:solidFill>
                  <a:srgbClr val="6EB001"/>
                </a:solidFill>
              </a:rPr>
              <a:t> afnemen van EKG</a:t>
            </a:r>
          </a:p>
          <a:p>
            <a:r>
              <a:rPr lang="nl-NL" dirty="0">
                <a:solidFill>
                  <a:srgbClr val="6EB001"/>
                </a:solidFill>
              </a:rPr>
              <a:t> wondverzorging </a:t>
            </a:r>
          </a:p>
          <a:p>
            <a:r>
              <a:rPr lang="nl-NL" dirty="0">
                <a:solidFill>
                  <a:srgbClr val="6EB001"/>
                </a:solidFill>
              </a:rPr>
              <a:t> soms doorverwijzen naar 2</a:t>
            </a:r>
            <a:r>
              <a:rPr lang="nl-NL" baseline="30000" dirty="0">
                <a:solidFill>
                  <a:srgbClr val="6EB001"/>
                </a:solidFill>
              </a:rPr>
              <a:t>e</a:t>
            </a:r>
            <a:r>
              <a:rPr lang="nl-NL" dirty="0">
                <a:solidFill>
                  <a:srgbClr val="6EB001"/>
                </a:solidFill>
              </a:rPr>
              <a:t> lijn</a:t>
            </a:r>
            <a:endParaRPr lang="nl-BE" dirty="0">
              <a:solidFill>
                <a:srgbClr val="6EB001"/>
              </a:solidFill>
            </a:endParaRPr>
          </a:p>
          <a:p>
            <a:endParaRPr lang="nl-BE" dirty="0">
              <a:solidFill>
                <a:srgbClr val="6EB00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D1E25D-06F0-50C8-403E-C86BD8928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065" y="5311257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5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DDA2D-384A-D4B9-5D1A-E20414585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SEE &amp; SMILE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080B9-CA64-C9C4-2361-F9C79E003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nl-BE" dirty="0">
                <a:solidFill>
                  <a:srgbClr val="6EB001"/>
                </a:solidFill>
              </a:rPr>
              <a:t>SEE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oogartsen, opticiens, oogchirurgen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</a:t>
            </a:r>
          </a:p>
          <a:p>
            <a:r>
              <a:rPr lang="nl-BE" dirty="0">
                <a:solidFill>
                  <a:srgbClr val="6EB001"/>
                </a:solidFill>
              </a:rPr>
              <a:t>SMILE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tandartsen, (plastisch chirurgen)</a:t>
            </a:r>
          </a:p>
          <a:p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&amp; MORE…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 studenten en vrijwilligers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 huisartsen en specialisten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23A2A4-435F-18A4-391C-6C9F9CA69A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Wat was mijn inbreng?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C35952-43DF-24C2-C463-4C4B547A0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rgbClr val="6EB001"/>
                </a:solidFill>
              </a:rPr>
              <a:t>Voor de missie: verzamelen van fondsen en medisch materiaal</a:t>
            </a:r>
          </a:p>
          <a:p>
            <a:r>
              <a:rPr lang="nl-BE" dirty="0">
                <a:solidFill>
                  <a:srgbClr val="6EB001"/>
                </a:solidFill>
              </a:rPr>
              <a:t>Tijdens de missie:</a:t>
            </a:r>
          </a:p>
          <a:p>
            <a:pPr lvl="1"/>
            <a:r>
              <a:rPr lang="nl-BE" dirty="0">
                <a:solidFill>
                  <a:srgbClr val="6EB001"/>
                </a:solidFill>
              </a:rPr>
              <a:t>Zieke kinderen onderzoeken en behandelen</a:t>
            </a:r>
          </a:p>
          <a:p>
            <a:pPr lvl="1"/>
            <a:r>
              <a:rPr lang="nl-BE" dirty="0">
                <a:solidFill>
                  <a:srgbClr val="6EB001"/>
                </a:solidFill>
              </a:rPr>
              <a:t>Aanleren basishygiëne</a:t>
            </a:r>
          </a:p>
          <a:p>
            <a:pPr lvl="1"/>
            <a:r>
              <a:rPr lang="nl-BE" dirty="0">
                <a:solidFill>
                  <a:srgbClr val="6EB001"/>
                </a:solidFill>
              </a:rPr>
              <a:t>Gesprekken met ouders, veel misbruik en intra-familiaal geweld (psychologische ondersteuning)</a:t>
            </a:r>
          </a:p>
          <a:p>
            <a:pPr lvl="1"/>
            <a:r>
              <a:rPr lang="nl-BE" dirty="0">
                <a:solidFill>
                  <a:srgbClr val="6EB001"/>
                </a:solidFill>
              </a:rPr>
              <a:t>Kinderen met chronische aandoeningen: diagnose stellen, behandelingsplan opstellen en zoeken naar een lokale specialist voor de verdere opvolging</a:t>
            </a:r>
          </a:p>
          <a:p>
            <a:r>
              <a:rPr lang="nl-BE" dirty="0">
                <a:solidFill>
                  <a:srgbClr val="6EB001"/>
                </a:solidFill>
              </a:rPr>
              <a:t>Na de missie: de sponsors bedanken, het materiaal labelen voor een volgende missie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97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C09E5-171E-7898-1381-EF1E5A2E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Wat bereikt na 2 weken?</a:t>
            </a:r>
            <a:endParaRPr lang="nl-BE" dirty="0">
              <a:solidFill>
                <a:srgbClr val="6EB00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AC8F9E-13C6-47B2-0491-BA926C1A6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>
                <a:solidFill>
                  <a:srgbClr val="6EB001"/>
                </a:solidFill>
              </a:rPr>
              <a:t>2 lokale tandartsen en 2 oogartsen opgeleid</a:t>
            </a:r>
          </a:p>
          <a:p>
            <a:r>
              <a:rPr lang="nl-NL" dirty="0">
                <a:solidFill>
                  <a:srgbClr val="6EB001"/>
                </a:solidFill>
              </a:rPr>
              <a:t>10 dagen cataractoperaties op 1 centrale </a:t>
            </a:r>
            <a:r>
              <a:rPr lang="nl-NL" dirty="0" err="1">
                <a:solidFill>
                  <a:srgbClr val="6EB001"/>
                </a:solidFill>
              </a:rPr>
              <a:t>lokatie</a:t>
            </a:r>
            <a:endParaRPr lang="nl-NL" dirty="0">
              <a:solidFill>
                <a:srgbClr val="6EB001"/>
              </a:solidFill>
            </a:endParaRPr>
          </a:p>
          <a:p>
            <a:r>
              <a:rPr lang="nl-NL" dirty="0">
                <a:solidFill>
                  <a:srgbClr val="6EB001"/>
                </a:solidFill>
              </a:rPr>
              <a:t>10 dagen werkzaam, elke dag in ander dorp (hulp aan </a:t>
            </a:r>
            <a:r>
              <a:rPr lang="nl-NL" dirty="0" err="1">
                <a:solidFill>
                  <a:srgbClr val="6EB001"/>
                </a:solidFill>
              </a:rPr>
              <a:t>armsten</a:t>
            </a:r>
            <a:r>
              <a:rPr lang="nl-NL" dirty="0">
                <a:solidFill>
                  <a:srgbClr val="6EB001"/>
                </a:solidFill>
              </a:rPr>
              <a:t> en minst bedeelden die zelfs geen geld hebben voor transport)</a:t>
            </a:r>
          </a:p>
          <a:p>
            <a:r>
              <a:rPr lang="nl-NL" dirty="0">
                <a:solidFill>
                  <a:srgbClr val="6EB001"/>
                </a:solidFill>
              </a:rPr>
              <a:t>Meer dan 1000 consulten bij tandartsen</a:t>
            </a:r>
          </a:p>
          <a:p>
            <a:r>
              <a:rPr lang="nl-NL" dirty="0">
                <a:solidFill>
                  <a:srgbClr val="6EB001"/>
                </a:solidFill>
              </a:rPr>
              <a:t>Meer dan 800 tanden getrokken</a:t>
            </a:r>
          </a:p>
          <a:p>
            <a:r>
              <a:rPr lang="nl-NL" dirty="0">
                <a:solidFill>
                  <a:srgbClr val="6EB001"/>
                </a:solidFill>
              </a:rPr>
              <a:t>Elkeen kreeg poetsinstructies  </a:t>
            </a:r>
          </a:p>
          <a:p>
            <a:r>
              <a:rPr lang="nl-NL" dirty="0">
                <a:solidFill>
                  <a:srgbClr val="6EB001"/>
                </a:solidFill>
              </a:rPr>
              <a:t>Meer dan 1500 oogconsultaties</a:t>
            </a:r>
          </a:p>
          <a:p>
            <a:r>
              <a:rPr lang="nl-NL" dirty="0">
                <a:solidFill>
                  <a:srgbClr val="6EB001"/>
                </a:solidFill>
              </a:rPr>
              <a:t>150 cataractoperaties</a:t>
            </a:r>
          </a:p>
          <a:p>
            <a:r>
              <a:rPr lang="nl-NL" dirty="0">
                <a:solidFill>
                  <a:srgbClr val="6EB001"/>
                </a:solidFill>
              </a:rPr>
              <a:t>800 à 1000 brillen uitgedeeld</a:t>
            </a:r>
          </a:p>
          <a:p>
            <a:r>
              <a:rPr lang="nl-NL" dirty="0">
                <a:solidFill>
                  <a:srgbClr val="6EB001"/>
                </a:solidFill>
              </a:rPr>
              <a:t>1000 consultaties bij huisarts en pediater</a:t>
            </a:r>
          </a:p>
          <a:p>
            <a:endParaRPr lang="nl-NL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4A0A36-103B-0690-378F-5AC6EC444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065" y="5311257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73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1E926-B368-EED4-62F3-9CD4B4B9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Eindconclusie </a:t>
            </a:r>
            <a:endParaRPr lang="nl-BE" dirty="0">
              <a:solidFill>
                <a:srgbClr val="6EB00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E00B6D-BC92-2D33-650E-B585A7E57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Heel veel patiënten gelukkig gemaakt door bril, geen (tand)pijn, cataractoperatie, meer mondhygiëne( =duurzame ontwikkeling)</a:t>
            </a:r>
          </a:p>
          <a:p>
            <a:r>
              <a:rPr lang="nl-NL" dirty="0" err="1">
                <a:solidFill>
                  <a:srgbClr val="6EB001"/>
                </a:solidFill>
              </a:rPr>
              <a:t>Mindervaliden+bejaarden</a:t>
            </a:r>
            <a:r>
              <a:rPr lang="nl-NL" dirty="0">
                <a:solidFill>
                  <a:srgbClr val="6EB001"/>
                </a:solidFill>
              </a:rPr>
              <a:t> : stap vooruit ! </a:t>
            </a:r>
          </a:p>
          <a:p>
            <a:r>
              <a:rPr lang="nl-NL" dirty="0">
                <a:solidFill>
                  <a:srgbClr val="6EB001"/>
                </a:solidFill>
              </a:rPr>
              <a:t>Meer opgeleid medisch personeel ter plekke</a:t>
            </a:r>
          </a:p>
          <a:p>
            <a:r>
              <a:rPr lang="nl-NL" dirty="0">
                <a:solidFill>
                  <a:srgbClr val="6EB001"/>
                </a:solidFill>
              </a:rPr>
              <a:t>Lokale bevolking betrokken in transport, catering, vertaling, verpleging en zo ook lokale economie ‘gesteund’</a:t>
            </a:r>
          </a:p>
          <a:p>
            <a:r>
              <a:rPr lang="nl-NL" dirty="0">
                <a:solidFill>
                  <a:srgbClr val="6EB001"/>
                </a:solidFill>
              </a:rPr>
              <a:t>Als vrijwilliger met tevreden en voldaan gevoel teruggekeerd na 2 weken samen te werken met fantastisch Belgisch +lokaal team!</a:t>
            </a:r>
          </a:p>
          <a:p>
            <a:endParaRPr lang="nl-NL" dirty="0">
              <a:solidFill>
                <a:srgbClr val="6EB001"/>
              </a:solidFill>
            </a:endParaRP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521EB2-E298-A944-A82B-3B13EB0B4D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065" y="5311257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43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Sponsors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38073BE-BBC2-18B3-22FE-68B57170F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710" y="1405050"/>
            <a:ext cx="3435999" cy="242701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E7C552D-31CC-50B2-C5D3-45DCA29DCB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218" y="1690152"/>
            <a:ext cx="2463793" cy="243318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39CD20-2272-1B44-85D2-D41C612AC7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907" y="1624389"/>
            <a:ext cx="3346392" cy="20140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C145125-A9FD-BCEB-59AB-9ACC773F64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369" y="3749948"/>
            <a:ext cx="4514850" cy="242701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ABEFDB65-5286-1E59-D2A8-720D5BE8F6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752614"/>
            <a:ext cx="4635500" cy="83354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E81A5AD-FADA-6F16-EC1C-94A19F07F8EE}"/>
              </a:ext>
            </a:extLst>
          </p:cNvPr>
          <p:cNvSpPr/>
          <p:nvPr/>
        </p:nvSpPr>
        <p:spPr>
          <a:xfrm>
            <a:off x="5930369" y="4123338"/>
            <a:ext cx="2704748" cy="44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9231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F927-CAEA-A1DF-5140-8774C1557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288925"/>
            <a:ext cx="11353800" cy="1325563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6EB001"/>
                </a:solidFill>
              </a:rPr>
              <a:t>ALLES STAAT AL KLAAR VOOR DE VOLGENDE MISSIE!</a:t>
            </a:r>
          </a:p>
        </p:txBody>
      </p:sp>
      <p:pic>
        <p:nvPicPr>
          <p:cNvPr id="6" name="Tijdelijke aanduiding voor inhoud 5" descr="Afbeelding met persoon, buiten, poseren&#10;&#10;Automatisch gegenereerde beschrijving">
            <a:extLst>
              <a:ext uri="{FF2B5EF4-FFF2-40B4-BE49-F238E27FC236}">
                <a16:creationId xmlns:a16="http://schemas.microsoft.com/office/drawing/2014/main" id="{0C10F09A-46C9-8FDB-CCB9-C571AAB63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836" y="1572786"/>
            <a:ext cx="6726326" cy="499628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E7DBF6-B118-BAEC-F556-3DAB0BA97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5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77190-B617-1475-A03C-051A7C701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FC5E13B-53CB-FD17-55AB-198B9D076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389" y="566296"/>
            <a:ext cx="6013220" cy="5994400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10246-4FE7-81E4-DD90-0E3811477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610" y="0"/>
            <a:ext cx="308939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6415E46-8CA0-4E92-A841-169E048BE8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290" y="0"/>
            <a:ext cx="325794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530C5A7-3898-A214-1647-9227AA78C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132" y="0"/>
            <a:ext cx="6065104" cy="5796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174A62C-483D-BC5A-1C82-9CE1EE964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389" y="6426200"/>
            <a:ext cx="6013220" cy="4318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8D5F9F81-F373-BF13-35CC-75DF57C235E3}"/>
              </a:ext>
            </a:extLst>
          </p:cNvPr>
          <p:cNvSpPr txBox="1"/>
          <p:nvPr/>
        </p:nvSpPr>
        <p:spPr>
          <a:xfrm rot="5234584">
            <a:off x="3278521" y="3339894"/>
            <a:ext cx="81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rgbClr val="FFFFFF"/>
                </a:solidFill>
              </a:rPr>
              <a:t>B</a:t>
            </a:r>
            <a:r>
              <a:rPr lang="nl-BE" sz="8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55A59FB-3094-CD92-99B2-68777F28D000}"/>
              </a:ext>
            </a:extLst>
          </p:cNvPr>
          <p:cNvSpPr txBox="1"/>
          <p:nvPr/>
        </p:nvSpPr>
        <p:spPr>
          <a:xfrm rot="3755096">
            <a:off x="3606656" y="4088472"/>
            <a:ext cx="735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B648B6F-4A3E-B3E7-7240-4852557E6AEC}"/>
              </a:ext>
            </a:extLst>
          </p:cNvPr>
          <p:cNvSpPr txBox="1"/>
          <p:nvPr/>
        </p:nvSpPr>
        <p:spPr>
          <a:xfrm rot="2764540">
            <a:off x="4116982" y="4771840"/>
            <a:ext cx="804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D6DE053-388B-8625-EB4A-2F725D0E37BF}"/>
              </a:ext>
            </a:extLst>
          </p:cNvPr>
          <p:cNvSpPr txBox="1"/>
          <p:nvPr/>
        </p:nvSpPr>
        <p:spPr>
          <a:xfrm rot="1256030">
            <a:off x="5035162" y="5241222"/>
            <a:ext cx="817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97AE671-9214-A1F6-B9E0-3C3E6A78705E}"/>
              </a:ext>
            </a:extLst>
          </p:cNvPr>
          <p:cNvSpPr txBox="1"/>
          <p:nvPr/>
        </p:nvSpPr>
        <p:spPr>
          <a:xfrm rot="21074690">
            <a:off x="6265137" y="5311093"/>
            <a:ext cx="950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9D22C37-F2F7-7692-217D-1944E9E44182}"/>
              </a:ext>
            </a:extLst>
          </p:cNvPr>
          <p:cNvSpPr txBox="1"/>
          <p:nvPr/>
        </p:nvSpPr>
        <p:spPr>
          <a:xfrm rot="19316426" flipH="1">
            <a:off x="7338667" y="4859414"/>
            <a:ext cx="739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rgbClr val="FFFFFF"/>
                </a:solidFill>
              </a:rPr>
              <a:t>K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F62A11AE-0E97-45E7-A672-0675676EF8E3}"/>
              </a:ext>
            </a:extLst>
          </p:cNvPr>
          <p:cNvSpPr txBox="1"/>
          <p:nvPr/>
        </p:nvSpPr>
        <p:spPr>
          <a:xfrm rot="17833805">
            <a:off x="7951107" y="4064703"/>
            <a:ext cx="800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D26EB6E0-AA06-B992-D168-0CC37509CDE2}"/>
              </a:ext>
            </a:extLst>
          </p:cNvPr>
          <p:cNvSpPr txBox="1"/>
          <p:nvPr/>
        </p:nvSpPr>
        <p:spPr>
          <a:xfrm rot="17267688">
            <a:off x="8256742" y="3372360"/>
            <a:ext cx="584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4354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F35EC-D531-3A53-447F-9C8A5E0C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EB001"/>
                </a:solidFill>
              </a:rPr>
              <a:t>28 vrijwilligers per week : </a:t>
            </a:r>
            <a:endParaRPr lang="nl-BE" dirty="0">
              <a:solidFill>
                <a:srgbClr val="6EB00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2C2921-7AAA-8349-BEC4-AF1F4F28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6EB001"/>
                </a:solidFill>
              </a:rPr>
              <a:t>3 tandartsen </a:t>
            </a:r>
          </a:p>
          <a:p>
            <a:r>
              <a:rPr lang="nl-NL" dirty="0">
                <a:solidFill>
                  <a:srgbClr val="6EB001"/>
                </a:solidFill>
              </a:rPr>
              <a:t>1 </a:t>
            </a:r>
            <a:r>
              <a:rPr lang="nl-NL" dirty="0" err="1">
                <a:solidFill>
                  <a:srgbClr val="6EB001"/>
                </a:solidFill>
              </a:rPr>
              <a:t>dental</a:t>
            </a:r>
            <a:r>
              <a:rPr lang="nl-NL" dirty="0">
                <a:solidFill>
                  <a:srgbClr val="6EB001"/>
                </a:solidFill>
              </a:rPr>
              <a:t> </a:t>
            </a:r>
            <a:r>
              <a:rPr lang="nl-NL" dirty="0" err="1">
                <a:solidFill>
                  <a:srgbClr val="6EB001"/>
                </a:solidFill>
              </a:rPr>
              <a:t>assistant</a:t>
            </a:r>
            <a:r>
              <a:rPr lang="nl-NL" dirty="0">
                <a:solidFill>
                  <a:srgbClr val="6EB001"/>
                </a:solidFill>
              </a:rPr>
              <a:t> + 3 vrijwilligers</a:t>
            </a:r>
          </a:p>
          <a:p>
            <a:r>
              <a:rPr lang="nl-NL" dirty="0">
                <a:solidFill>
                  <a:srgbClr val="6EB001"/>
                </a:solidFill>
              </a:rPr>
              <a:t>1 oogchirurg + 1 verpleegster (cataractoperaties) + 2 vrijwilligers</a:t>
            </a:r>
          </a:p>
          <a:p>
            <a:r>
              <a:rPr lang="nl-NL" dirty="0">
                <a:solidFill>
                  <a:srgbClr val="6EB001"/>
                </a:solidFill>
              </a:rPr>
              <a:t>2 oogartsen + opticien + 6 vrijwilligers</a:t>
            </a:r>
          </a:p>
          <a:p>
            <a:r>
              <a:rPr lang="nl-NL" dirty="0">
                <a:solidFill>
                  <a:srgbClr val="6EB001"/>
                </a:solidFill>
              </a:rPr>
              <a:t>1 huisarts + 1 pediater + 4 vrijwilligers</a:t>
            </a:r>
          </a:p>
          <a:p>
            <a:r>
              <a:rPr lang="nl-NL" dirty="0">
                <a:solidFill>
                  <a:srgbClr val="6EB001"/>
                </a:solidFill>
              </a:rPr>
              <a:t>1 begeleidster voor </a:t>
            </a:r>
            <a:r>
              <a:rPr lang="nl-NL" dirty="0" err="1">
                <a:solidFill>
                  <a:srgbClr val="6EB001"/>
                </a:solidFill>
              </a:rPr>
              <a:t>Kulakstudenten</a:t>
            </a:r>
            <a:endParaRPr lang="nl-NL" dirty="0">
              <a:solidFill>
                <a:srgbClr val="6EB001"/>
              </a:solidFill>
            </a:endParaRPr>
          </a:p>
          <a:p>
            <a:r>
              <a:rPr lang="nl-NL" dirty="0">
                <a:solidFill>
                  <a:srgbClr val="6EB001"/>
                </a:solidFill>
              </a:rPr>
              <a:t>1 coördinator per week </a:t>
            </a:r>
          </a:p>
          <a:p>
            <a:pPr marL="109728" indent="0">
              <a:buNone/>
            </a:pPr>
            <a:endParaRPr lang="nl-NL" dirty="0">
              <a:solidFill>
                <a:srgbClr val="6EB001"/>
              </a:solidFill>
            </a:endParaRPr>
          </a:p>
          <a:p>
            <a:pPr marL="109728" indent="0">
              <a:buNone/>
            </a:pPr>
            <a:r>
              <a:rPr lang="nl-NL" dirty="0">
                <a:solidFill>
                  <a:srgbClr val="6EB001"/>
                </a:solidFill>
              </a:rPr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2F2BA2-8D1F-93BC-B090-01396B40B7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065" y="5311257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4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1F0B3-4C9A-3093-ACD5-ABACFF0D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Waarom Libanon?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A9D952-45FE-0282-E985-C5A7509DF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solidFill>
                  <a:srgbClr val="6EB001"/>
                </a:solidFill>
              </a:rPr>
              <a:t>Grote explosie in de haven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Enorm veel vluchtelingen (Syrië)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Veel armoede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Zware economische recessie</a:t>
            </a:r>
          </a:p>
          <a:p>
            <a:pPr marL="0" indent="0">
              <a:buNone/>
            </a:pPr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Slechte toegang tot medische zorgen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A77ABE-BA0F-7FFB-BA9B-9DB0FE8DE4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1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93642-EF8A-AF50-23A7-6740DDC92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Voorbereiding missies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F8A02C-E8EC-E15A-471A-F0998BF43C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18" name="Afbeelding 17" descr="Afbeelding met binnen, persoon&#10;&#10;Automatisch gegenereerde beschrijving">
            <a:extLst>
              <a:ext uri="{FF2B5EF4-FFF2-40B4-BE49-F238E27FC236}">
                <a16:creationId xmlns:a16="http://schemas.microsoft.com/office/drawing/2014/main" id="{407684DB-A4AA-54AC-4802-F719D5C53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18" y="1576609"/>
            <a:ext cx="4148618" cy="2323428"/>
          </a:xfrm>
          <a:prstGeom prst="rect">
            <a:avLst/>
          </a:prstGeom>
        </p:spPr>
      </p:pic>
      <p:pic>
        <p:nvPicPr>
          <p:cNvPr id="7" name="Afbeelding 6" descr="Afbeelding met binnen, tafel, muur, plafond&#10;&#10;Automatisch gegenereerde beschrijving">
            <a:extLst>
              <a:ext uri="{FF2B5EF4-FFF2-40B4-BE49-F238E27FC236}">
                <a16:creationId xmlns:a16="http://schemas.microsoft.com/office/drawing/2014/main" id="{52A49D1D-61A2-0AE7-67E2-9EACD99B7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919" y="1576609"/>
            <a:ext cx="4253125" cy="2323428"/>
          </a:xfrm>
          <a:prstGeom prst="rect">
            <a:avLst/>
          </a:prstGeom>
        </p:spPr>
      </p:pic>
      <p:pic>
        <p:nvPicPr>
          <p:cNvPr id="5" name="Afbeelding 4" descr="Afbeelding met tekst, binnen, bureau&#10;&#10;Automatisch gegenereerde beschrijving">
            <a:extLst>
              <a:ext uri="{FF2B5EF4-FFF2-40B4-BE49-F238E27FC236}">
                <a16:creationId xmlns:a16="http://schemas.microsoft.com/office/drawing/2014/main" id="{5156DF8A-5B98-25E8-0479-4EF97365B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18" y="4045748"/>
            <a:ext cx="4155364" cy="2447127"/>
          </a:xfrm>
          <a:prstGeom prst="rect">
            <a:avLst/>
          </a:prstGeom>
        </p:spPr>
      </p:pic>
      <p:pic>
        <p:nvPicPr>
          <p:cNvPr id="8" name="Afbeelding 7" descr="Afbeelding met tekst, binnen, rommelig, winkel&#10;&#10;Automatisch gegenereerde beschrijving">
            <a:extLst>
              <a:ext uri="{FF2B5EF4-FFF2-40B4-BE49-F238E27FC236}">
                <a16:creationId xmlns:a16="http://schemas.microsoft.com/office/drawing/2014/main" id="{54D1A286-43AF-57F9-F9F4-5769DE346D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919" y="4082590"/>
            <a:ext cx="4260918" cy="23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34748FC2-526E-A374-459E-724AE139C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15" y="1150564"/>
            <a:ext cx="3213333" cy="4284444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43F1743-6795-30DD-08EC-9A497A01C7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  <p:pic>
        <p:nvPicPr>
          <p:cNvPr id="8" name="Afbeelding 7" descr="Afbeelding met vloer, binnen, muur, persoon&#10;&#10;Automatisch gegenereerde beschrijving">
            <a:extLst>
              <a:ext uri="{FF2B5EF4-FFF2-40B4-BE49-F238E27FC236}">
                <a16:creationId xmlns:a16="http://schemas.microsoft.com/office/drawing/2014/main" id="{293D74B8-AB11-2E91-CE34-AD5D3FDB76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13" y="1150564"/>
            <a:ext cx="4416409" cy="4284444"/>
          </a:xfrm>
          <a:prstGeom prst="rect">
            <a:avLst/>
          </a:prstGeom>
        </p:spPr>
      </p:pic>
      <p:pic>
        <p:nvPicPr>
          <p:cNvPr id="5" name="Afbeelding 4" descr="Afbeelding met vloer, persoon, binnen, groep&#10;&#10;Automatisch gegenereerde beschrijving">
            <a:extLst>
              <a:ext uri="{FF2B5EF4-FFF2-40B4-BE49-F238E27FC236}">
                <a16:creationId xmlns:a16="http://schemas.microsoft.com/office/drawing/2014/main" id="{83566E23-78E3-A1F4-0896-A3D311708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4841" y="1151387"/>
            <a:ext cx="3110558" cy="42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0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8EB75-C740-6200-24D2-781BEB15E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 descr="Afbeelding met persoon, binnen, groep, poseren&#10;&#10;Automatisch gegenereerde beschrijving">
            <a:extLst>
              <a:ext uri="{FF2B5EF4-FFF2-40B4-BE49-F238E27FC236}">
                <a16:creationId xmlns:a16="http://schemas.microsoft.com/office/drawing/2014/main" id="{D627C812-C697-76B8-4D09-2AB95CDB1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29" y="747243"/>
            <a:ext cx="9704330" cy="54288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D8432F-6E87-6704-FDD6-2C2B433CA3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5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DCFEC-7659-990F-A667-168B4B61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6EB001"/>
                </a:solidFill>
              </a:rPr>
              <a:t>Verloop van de missie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31C94-748D-E7CD-3E8E-A73A0451A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Dag 1-3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 Beiroet</a:t>
            </a:r>
          </a:p>
          <a:p>
            <a:endParaRPr lang="nl-BE" dirty="0">
              <a:solidFill>
                <a:srgbClr val="6EB001"/>
              </a:solidFill>
            </a:endParaRPr>
          </a:p>
          <a:p>
            <a:r>
              <a:rPr lang="nl-BE" dirty="0">
                <a:solidFill>
                  <a:srgbClr val="6EB001"/>
                </a:solidFill>
              </a:rPr>
              <a:t>Dag 4-14 </a:t>
            </a:r>
          </a:p>
          <a:p>
            <a:pPr marL="0" indent="0">
              <a:buNone/>
            </a:pPr>
            <a:r>
              <a:rPr lang="nl-BE" dirty="0">
                <a:solidFill>
                  <a:srgbClr val="6EB001"/>
                </a:solidFill>
              </a:rPr>
              <a:t>   Bekaa-Vallei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15A1FB-66B0-DCE8-0C08-C34C7751C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538" y="1578228"/>
            <a:ext cx="3877887" cy="4755028"/>
          </a:xfrm>
          <a:prstGeom prst="rect">
            <a:avLst/>
          </a:prstGeom>
        </p:spPr>
      </p:pic>
      <p:sp>
        <p:nvSpPr>
          <p:cNvPr id="8" name="Pijl links 7">
            <a:extLst>
              <a:ext uri="{FF2B5EF4-FFF2-40B4-BE49-F238E27FC236}">
                <a16:creationId xmlns:a16="http://schemas.microsoft.com/office/drawing/2014/main" id="{CE9676FD-2BA7-74F4-BA00-06F2587640CD}"/>
              </a:ext>
            </a:extLst>
          </p:cNvPr>
          <p:cNvSpPr/>
          <p:nvPr/>
        </p:nvSpPr>
        <p:spPr>
          <a:xfrm rot="3339378">
            <a:off x="6583679" y="3463771"/>
            <a:ext cx="648393" cy="286789"/>
          </a:xfrm>
          <a:prstGeom prst="rightArrow">
            <a:avLst/>
          </a:prstGeom>
          <a:solidFill>
            <a:srgbClr val="6EB001"/>
          </a:solidFill>
          <a:ln>
            <a:solidFill>
              <a:srgbClr val="6E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6EB001"/>
              </a:solidFill>
            </a:endParaRPr>
          </a:p>
        </p:txBody>
      </p:sp>
      <p:sp>
        <p:nvSpPr>
          <p:cNvPr id="9" name="Pijl links 8">
            <a:extLst>
              <a:ext uri="{FF2B5EF4-FFF2-40B4-BE49-F238E27FC236}">
                <a16:creationId xmlns:a16="http://schemas.microsoft.com/office/drawing/2014/main" id="{798EA7D9-B0F9-251B-C107-147451DCCDD4}"/>
              </a:ext>
            </a:extLst>
          </p:cNvPr>
          <p:cNvSpPr/>
          <p:nvPr/>
        </p:nvSpPr>
        <p:spPr>
          <a:xfrm rot="12352270">
            <a:off x="8895278" y="3135347"/>
            <a:ext cx="714895" cy="332509"/>
          </a:xfrm>
          <a:prstGeom prst="rightArrow">
            <a:avLst/>
          </a:prstGeom>
          <a:solidFill>
            <a:srgbClr val="6EB001"/>
          </a:solidFill>
          <a:ln>
            <a:solidFill>
              <a:srgbClr val="6E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AD1B478-306C-5E48-A43E-2D74ACFD5E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4" y="5586154"/>
            <a:ext cx="1280391" cy="11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Macintosh PowerPoint</Application>
  <PresentationFormat>Breedbeeld</PresentationFormat>
  <Paragraphs>129</Paragraphs>
  <Slides>35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Kantoorthema</vt:lpstr>
      <vt:lpstr>PowerPoint-presentatie</vt:lpstr>
      <vt:lpstr>SEE &amp; SMILE</vt:lpstr>
      <vt:lpstr>SEE &amp; SMILE</vt:lpstr>
      <vt:lpstr>28 vrijwilligers per week : </vt:lpstr>
      <vt:lpstr>Waarom Libanon?</vt:lpstr>
      <vt:lpstr>Voorbereiding missies</vt:lpstr>
      <vt:lpstr>PowerPoint-presentatie</vt:lpstr>
      <vt:lpstr>PowerPoint-presentatie</vt:lpstr>
      <vt:lpstr>Verloop van de missie</vt:lpstr>
      <vt:lpstr>Omgeving </vt:lpstr>
      <vt:lpstr>Doelgroep: vluchtelingen en Libanezen</vt:lpstr>
      <vt:lpstr>PowerPoint-presentatie</vt:lpstr>
      <vt:lpstr>Ondersteuning door lokale contactpersonen</vt:lpstr>
      <vt:lpstr>Verwittigen patiënten</vt:lpstr>
      <vt:lpstr>Tolken</vt:lpstr>
      <vt:lpstr>Transport</vt:lpstr>
      <vt:lpstr>Tandartsen</vt:lpstr>
      <vt:lpstr>PowerPoint-presentatie</vt:lpstr>
      <vt:lpstr>PowerPoint-presentatie</vt:lpstr>
      <vt:lpstr>PowerPoint-presentatie</vt:lpstr>
      <vt:lpstr>Oogartsen</vt:lpstr>
      <vt:lpstr>3 oogartsen per week:</vt:lpstr>
      <vt:lpstr>PowerPoint-presentatie</vt:lpstr>
      <vt:lpstr>PowerPoint-presentatie</vt:lpstr>
      <vt:lpstr>PowerPoint-presentatie</vt:lpstr>
      <vt:lpstr>Huisartsen/specialisten </vt:lpstr>
      <vt:lpstr>PowerPoint-presentatie</vt:lpstr>
      <vt:lpstr>PowerPoint-presentatie</vt:lpstr>
      <vt:lpstr>Met huisarts en pediater</vt:lpstr>
      <vt:lpstr>Wat was mijn inbreng?</vt:lpstr>
      <vt:lpstr>Wat bereikt na 2 weken?</vt:lpstr>
      <vt:lpstr>Eindconclusie </vt:lpstr>
      <vt:lpstr>Sponsors</vt:lpstr>
      <vt:lpstr>ALLES STAAT AL KLAAR VOOR DE VOLGENDE MISSIE!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Gregory Hardeman</dc:creator>
  <cp:lastModifiedBy>Jacques Eichperger</cp:lastModifiedBy>
  <cp:revision>18</cp:revision>
  <dcterms:created xsi:type="dcterms:W3CDTF">2022-10-02T08:05:05Z</dcterms:created>
  <dcterms:modified xsi:type="dcterms:W3CDTF">2023-06-14T04:06:15Z</dcterms:modified>
</cp:coreProperties>
</file>