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Lato" panose="020F0502020204030203" pitchFamily="34" charset="0"/>
      <p:regular r:id="rId10"/>
    </p:embeddedFont>
    <p:embeddedFont>
      <p:font typeface="Lato Bold" panose="020B0604020202020204" charset="0"/>
      <p:regular r:id="rId11"/>
    </p:embeddedFont>
    <p:embeddedFont>
      <p:font typeface="Montserrat Bold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D7D2-C867-464C-B4F7-E4AB96AFDCD9}" type="datetimeFigureOut">
              <a:rPr lang="fr-BE" smtClean="0"/>
              <a:t>11-05-25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C1F06-89F2-4F68-8F20-2A7146C9C40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07435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C1F06-89F2-4F68-8F20-2A7146C9C40E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79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-129939"/>
            <a:ext cx="9144001" cy="10416940"/>
          </a:xfrm>
          <a:custGeom>
            <a:avLst/>
            <a:gdLst/>
            <a:ahLst/>
            <a:cxnLst/>
            <a:rect l="l" t="t" r="r" b="b"/>
            <a:pathLst>
              <a:path w="9259501" h="10565440">
                <a:moveTo>
                  <a:pt x="0" y="0"/>
                </a:moveTo>
                <a:lnTo>
                  <a:pt x="9259501" y="0"/>
                </a:lnTo>
                <a:lnTo>
                  <a:pt x="9259501" y="10565440"/>
                </a:lnTo>
                <a:lnTo>
                  <a:pt x="0" y="10565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712" r="-70549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9144000" y="-129939"/>
            <a:ext cx="9273939" cy="10565440"/>
            <a:chOff x="0" y="0"/>
            <a:chExt cx="2442519" cy="2782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2519" cy="2782667"/>
            </a:xfrm>
            <a:custGeom>
              <a:avLst/>
              <a:gdLst/>
              <a:ahLst/>
              <a:cxnLst/>
              <a:rect l="l" t="t" r="r" b="b"/>
              <a:pathLst>
                <a:path w="2442519" h="2782667">
                  <a:moveTo>
                    <a:pt x="0" y="0"/>
                  </a:moveTo>
                  <a:lnTo>
                    <a:pt x="2442519" y="0"/>
                  </a:lnTo>
                  <a:lnTo>
                    <a:pt x="2442519" y="2782667"/>
                  </a:lnTo>
                  <a:lnTo>
                    <a:pt x="0" y="2782667"/>
                  </a:lnTo>
                  <a:close/>
                </a:path>
              </a:pathLst>
            </a:custGeom>
            <a:solidFill>
              <a:srgbClr val="335B92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42519" cy="2820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12376">
            <a:off x="6846742" y="1828630"/>
            <a:ext cx="3594807" cy="8458370"/>
          </a:xfrm>
          <a:custGeom>
            <a:avLst/>
            <a:gdLst/>
            <a:ahLst/>
            <a:cxnLst/>
            <a:rect l="l" t="t" r="r" b="b"/>
            <a:pathLst>
              <a:path w="3594807" h="8458370">
                <a:moveTo>
                  <a:pt x="0" y="0"/>
                </a:moveTo>
                <a:lnTo>
                  <a:pt x="3594808" y="0"/>
                </a:lnTo>
                <a:lnTo>
                  <a:pt x="3594808" y="8458370"/>
                </a:lnTo>
                <a:lnTo>
                  <a:pt x="0" y="8458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TextBox 7"/>
          <p:cNvSpPr txBox="1"/>
          <p:nvPr/>
        </p:nvSpPr>
        <p:spPr>
          <a:xfrm>
            <a:off x="303555" y="5029200"/>
            <a:ext cx="7055761" cy="97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5656" b="1" spc="31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PRÉSENTATION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97689" y="7057927"/>
            <a:ext cx="7782660" cy="47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2"/>
              </a:lnSpc>
            </a:pPr>
            <a:r>
              <a:rPr lang="en-US" sz="2730" spc="685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L’INTELLIGENCE ARTIFICIELLE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75411" y="7622075"/>
            <a:ext cx="6808248" cy="356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2"/>
              </a:lnSpc>
            </a:pPr>
            <a:r>
              <a:rPr lang="en-US" sz="2073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Opportunité ou problème pour l’enseignement?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65900"/>
            <a:ext cx="18288000" cy="10552900"/>
            <a:chOff x="0" y="0"/>
            <a:chExt cx="4816593" cy="27793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79365"/>
            </a:xfrm>
            <a:custGeom>
              <a:avLst/>
              <a:gdLst/>
              <a:ahLst/>
              <a:cxnLst/>
              <a:rect l="l" t="t" r="r" b="b"/>
              <a:pathLst>
                <a:path w="4816592" h="2779365">
                  <a:moveTo>
                    <a:pt x="0" y="0"/>
                  </a:moveTo>
                  <a:lnTo>
                    <a:pt x="4816592" y="0"/>
                  </a:lnTo>
                  <a:lnTo>
                    <a:pt x="4816592" y="2779365"/>
                  </a:lnTo>
                  <a:lnTo>
                    <a:pt x="0" y="2779365"/>
                  </a:lnTo>
                  <a:close/>
                </a:path>
              </a:pathLst>
            </a:custGeom>
            <a:solidFill>
              <a:srgbClr val="335B92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81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76439" y="177370"/>
            <a:ext cx="7099014" cy="9932259"/>
            <a:chOff x="0" y="0"/>
            <a:chExt cx="815248" cy="11406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5248" cy="1140616"/>
            </a:xfrm>
            <a:custGeom>
              <a:avLst/>
              <a:gdLst/>
              <a:ahLst/>
              <a:cxnLst/>
              <a:rect l="l" t="t" r="r" b="b"/>
              <a:pathLst>
                <a:path w="815248" h="1140616">
                  <a:moveTo>
                    <a:pt x="0" y="0"/>
                  </a:moveTo>
                  <a:lnTo>
                    <a:pt x="815248" y="0"/>
                  </a:lnTo>
                  <a:lnTo>
                    <a:pt x="815248" y="1140616"/>
                  </a:lnTo>
                  <a:lnTo>
                    <a:pt x="0" y="1140616"/>
                  </a:lnTo>
                  <a:close/>
                </a:path>
              </a:pathLst>
            </a:custGeom>
            <a:blipFill>
              <a:blip r:embed="rId2"/>
              <a:stretch>
                <a:fillRect t="-3703" b="-3703"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-241288" y="1543278"/>
            <a:ext cx="5284446" cy="3799853"/>
          </a:xfrm>
          <a:custGeom>
            <a:avLst/>
            <a:gdLst/>
            <a:ahLst/>
            <a:cxnLst/>
            <a:rect l="l" t="t" r="r" b="b"/>
            <a:pathLst>
              <a:path w="5284446" h="3799853">
                <a:moveTo>
                  <a:pt x="0" y="0"/>
                </a:moveTo>
                <a:lnTo>
                  <a:pt x="5284447" y="0"/>
                </a:lnTo>
                <a:lnTo>
                  <a:pt x="5284447" y="3799852"/>
                </a:lnTo>
                <a:lnTo>
                  <a:pt x="0" y="3799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4720293" y="3759070"/>
            <a:ext cx="3963335" cy="5284446"/>
          </a:xfrm>
          <a:custGeom>
            <a:avLst/>
            <a:gdLst/>
            <a:ahLst/>
            <a:cxnLst/>
            <a:rect l="l" t="t" r="r" b="b"/>
            <a:pathLst>
              <a:path w="3963335" h="5284446">
                <a:moveTo>
                  <a:pt x="0" y="0"/>
                </a:moveTo>
                <a:lnTo>
                  <a:pt x="3963334" y="0"/>
                </a:lnTo>
                <a:lnTo>
                  <a:pt x="3963334" y="5284446"/>
                </a:lnTo>
                <a:lnTo>
                  <a:pt x="0" y="52844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595" y="2267737"/>
            <a:ext cx="5057844" cy="505784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3F3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10059" y="2529891"/>
            <a:ext cx="716915" cy="715372"/>
            <a:chOff x="0" y="0"/>
            <a:chExt cx="828385" cy="8266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8385" cy="826601"/>
            </a:xfrm>
            <a:custGeom>
              <a:avLst/>
              <a:gdLst/>
              <a:ahLst/>
              <a:cxnLst/>
              <a:rect l="l" t="t" r="r" b="b"/>
              <a:pathLst>
                <a:path w="828385" h="826601">
                  <a:moveTo>
                    <a:pt x="413301" y="0"/>
                  </a:moveTo>
                  <a:lnTo>
                    <a:pt x="415085" y="0"/>
                  </a:lnTo>
                  <a:cubicBezTo>
                    <a:pt x="524699" y="0"/>
                    <a:pt x="629823" y="43544"/>
                    <a:pt x="707332" y="121053"/>
                  </a:cubicBezTo>
                  <a:cubicBezTo>
                    <a:pt x="784841" y="198562"/>
                    <a:pt x="828385" y="303687"/>
                    <a:pt x="828385" y="413301"/>
                  </a:cubicBezTo>
                  <a:lnTo>
                    <a:pt x="828385" y="413301"/>
                  </a:lnTo>
                  <a:cubicBezTo>
                    <a:pt x="828385" y="522915"/>
                    <a:pt x="784841" y="628040"/>
                    <a:pt x="707332" y="705548"/>
                  </a:cubicBezTo>
                  <a:cubicBezTo>
                    <a:pt x="629823" y="783057"/>
                    <a:pt x="524699" y="826601"/>
                    <a:pt x="415085" y="826601"/>
                  </a:cubicBezTo>
                  <a:lnTo>
                    <a:pt x="413301" y="826601"/>
                  </a:lnTo>
                  <a:cubicBezTo>
                    <a:pt x="303687" y="826601"/>
                    <a:pt x="198562" y="783057"/>
                    <a:pt x="121053" y="705548"/>
                  </a:cubicBezTo>
                  <a:cubicBezTo>
                    <a:pt x="43544" y="628040"/>
                    <a:pt x="0" y="522915"/>
                    <a:pt x="0" y="413301"/>
                  </a:cubicBezTo>
                  <a:lnTo>
                    <a:pt x="0" y="413301"/>
                  </a:lnTo>
                  <a:cubicBezTo>
                    <a:pt x="0" y="303687"/>
                    <a:pt x="43544" y="198562"/>
                    <a:pt x="121053" y="121053"/>
                  </a:cubicBezTo>
                  <a:cubicBezTo>
                    <a:pt x="198562" y="43544"/>
                    <a:pt x="303687" y="0"/>
                    <a:pt x="413301" y="0"/>
                  </a:cubicBezTo>
                  <a:close/>
                </a:path>
              </a:pathLst>
            </a:custGeom>
            <a:solidFill>
              <a:srgbClr val="335B92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28385" cy="864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364493" y="3119363"/>
            <a:ext cx="5051283" cy="505128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3F3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25735" y="3337402"/>
            <a:ext cx="716915" cy="715372"/>
            <a:chOff x="0" y="0"/>
            <a:chExt cx="828385" cy="8266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28385" cy="826601"/>
            </a:xfrm>
            <a:custGeom>
              <a:avLst/>
              <a:gdLst/>
              <a:ahLst/>
              <a:cxnLst/>
              <a:rect l="l" t="t" r="r" b="b"/>
              <a:pathLst>
                <a:path w="828385" h="826601">
                  <a:moveTo>
                    <a:pt x="413301" y="0"/>
                  </a:moveTo>
                  <a:lnTo>
                    <a:pt x="415085" y="0"/>
                  </a:lnTo>
                  <a:cubicBezTo>
                    <a:pt x="524699" y="0"/>
                    <a:pt x="629823" y="43544"/>
                    <a:pt x="707332" y="121053"/>
                  </a:cubicBezTo>
                  <a:cubicBezTo>
                    <a:pt x="784841" y="198562"/>
                    <a:pt x="828385" y="303687"/>
                    <a:pt x="828385" y="413301"/>
                  </a:cubicBezTo>
                  <a:lnTo>
                    <a:pt x="828385" y="413301"/>
                  </a:lnTo>
                  <a:cubicBezTo>
                    <a:pt x="828385" y="522915"/>
                    <a:pt x="784841" y="628040"/>
                    <a:pt x="707332" y="705548"/>
                  </a:cubicBezTo>
                  <a:cubicBezTo>
                    <a:pt x="629823" y="783057"/>
                    <a:pt x="524699" y="826601"/>
                    <a:pt x="415085" y="826601"/>
                  </a:cubicBezTo>
                  <a:lnTo>
                    <a:pt x="413301" y="826601"/>
                  </a:lnTo>
                  <a:cubicBezTo>
                    <a:pt x="303687" y="826601"/>
                    <a:pt x="198562" y="783057"/>
                    <a:pt x="121053" y="705548"/>
                  </a:cubicBezTo>
                  <a:cubicBezTo>
                    <a:pt x="43544" y="628040"/>
                    <a:pt x="0" y="522915"/>
                    <a:pt x="0" y="413301"/>
                  </a:cubicBezTo>
                  <a:lnTo>
                    <a:pt x="0" y="413301"/>
                  </a:lnTo>
                  <a:cubicBezTo>
                    <a:pt x="0" y="303687"/>
                    <a:pt x="43544" y="198562"/>
                    <a:pt x="121053" y="121053"/>
                  </a:cubicBezTo>
                  <a:cubicBezTo>
                    <a:pt x="198562" y="43544"/>
                    <a:pt x="303687" y="0"/>
                    <a:pt x="413301" y="0"/>
                  </a:cubicBezTo>
                  <a:close/>
                </a:path>
              </a:pathLst>
            </a:custGeom>
            <a:solidFill>
              <a:srgbClr val="335B92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28385" cy="864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282551" y="4577303"/>
            <a:ext cx="5007721" cy="500772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3F3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561596" y="4785814"/>
            <a:ext cx="716915" cy="715372"/>
            <a:chOff x="0" y="0"/>
            <a:chExt cx="828385" cy="82660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28385" cy="826601"/>
            </a:xfrm>
            <a:custGeom>
              <a:avLst/>
              <a:gdLst/>
              <a:ahLst/>
              <a:cxnLst/>
              <a:rect l="l" t="t" r="r" b="b"/>
              <a:pathLst>
                <a:path w="828385" h="826601">
                  <a:moveTo>
                    <a:pt x="413301" y="0"/>
                  </a:moveTo>
                  <a:lnTo>
                    <a:pt x="415085" y="0"/>
                  </a:lnTo>
                  <a:cubicBezTo>
                    <a:pt x="524699" y="0"/>
                    <a:pt x="629823" y="43544"/>
                    <a:pt x="707332" y="121053"/>
                  </a:cubicBezTo>
                  <a:cubicBezTo>
                    <a:pt x="784841" y="198562"/>
                    <a:pt x="828385" y="303687"/>
                    <a:pt x="828385" y="413301"/>
                  </a:cubicBezTo>
                  <a:lnTo>
                    <a:pt x="828385" y="413301"/>
                  </a:lnTo>
                  <a:cubicBezTo>
                    <a:pt x="828385" y="522915"/>
                    <a:pt x="784841" y="628040"/>
                    <a:pt x="707332" y="705548"/>
                  </a:cubicBezTo>
                  <a:cubicBezTo>
                    <a:pt x="629823" y="783057"/>
                    <a:pt x="524699" y="826601"/>
                    <a:pt x="415085" y="826601"/>
                  </a:cubicBezTo>
                  <a:lnTo>
                    <a:pt x="413301" y="826601"/>
                  </a:lnTo>
                  <a:cubicBezTo>
                    <a:pt x="303687" y="826601"/>
                    <a:pt x="198562" y="783057"/>
                    <a:pt x="121053" y="705548"/>
                  </a:cubicBezTo>
                  <a:cubicBezTo>
                    <a:pt x="43544" y="628040"/>
                    <a:pt x="0" y="522915"/>
                    <a:pt x="0" y="413301"/>
                  </a:cubicBezTo>
                  <a:lnTo>
                    <a:pt x="0" y="413301"/>
                  </a:lnTo>
                  <a:cubicBezTo>
                    <a:pt x="0" y="303687"/>
                    <a:pt x="43544" y="198562"/>
                    <a:pt x="121053" y="121053"/>
                  </a:cubicBezTo>
                  <a:cubicBezTo>
                    <a:pt x="198562" y="43544"/>
                    <a:pt x="303687" y="0"/>
                    <a:pt x="413301" y="0"/>
                  </a:cubicBezTo>
                  <a:close/>
                </a:path>
              </a:pathLst>
            </a:custGeom>
            <a:solidFill>
              <a:srgbClr val="335B92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28385" cy="864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122723" y="-143177"/>
            <a:ext cx="18553900" cy="628891"/>
            <a:chOff x="0" y="0"/>
            <a:chExt cx="4886624" cy="16563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86624" cy="165634"/>
            </a:xfrm>
            <a:custGeom>
              <a:avLst/>
              <a:gdLst/>
              <a:ahLst/>
              <a:cxnLst/>
              <a:rect l="l" t="t" r="r" b="b"/>
              <a:pathLst>
                <a:path w="4886624" h="165634">
                  <a:moveTo>
                    <a:pt x="0" y="0"/>
                  </a:moveTo>
                  <a:lnTo>
                    <a:pt x="4886624" y="0"/>
                  </a:lnTo>
                  <a:lnTo>
                    <a:pt x="4886624" y="165634"/>
                  </a:lnTo>
                  <a:lnTo>
                    <a:pt x="0" y="165634"/>
                  </a:lnTo>
                  <a:close/>
                </a:path>
              </a:pathLst>
            </a:custGeom>
            <a:solidFill>
              <a:srgbClr val="335B92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886624" cy="2037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88045" y="4416779"/>
            <a:ext cx="4909673" cy="1823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6" lvl="1" indent="-226698" algn="l">
              <a:lnSpc>
                <a:spcPts val="2940"/>
              </a:lnSpc>
              <a:buFont typeface="Arial"/>
              <a:buChar char="•"/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Adaptation aux besoins individuels.</a:t>
            </a:r>
          </a:p>
          <a:p>
            <a:pPr marL="453396" lvl="1" indent="-226698" algn="l">
              <a:lnSpc>
                <a:spcPts val="2940"/>
              </a:lnSpc>
              <a:buFont typeface="Arial"/>
              <a:buChar char="•"/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Outils adaptatifs selon les compétences.</a:t>
            </a:r>
          </a:p>
          <a:p>
            <a:pPr marL="453396" lvl="1" indent="-226698" algn="l">
              <a:lnSpc>
                <a:spcPts val="2940"/>
              </a:lnSpc>
              <a:buFont typeface="Arial"/>
              <a:buChar char="•"/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Levier pour inclusion et accessibilité</a:t>
            </a:r>
            <a:r>
              <a:rPr lang="en-US" sz="21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  <a:p>
            <a:pPr algn="l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49405" y="3471801"/>
            <a:ext cx="3238222" cy="692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9"/>
              </a:lnSpc>
            </a:pPr>
            <a:r>
              <a:rPr lang="en-US" sz="1985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PERSONNALISATION DE L'APPRENTISSAGE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13806" y="2684365"/>
            <a:ext cx="519614" cy="434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</a:pPr>
            <a:r>
              <a:rPr lang="en-US" sz="305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227807" y="5133059"/>
            <a:ext cx="3852841" cy="1480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Automatisation des tâches:</a:t>
            </a:r>
          </a:p>
          <a:p>
            <a:pPr marL="453396" lvl="1" indent="-226698" algn="l">
              <a:lnSpc>
                <a:spcPts val="2940"/>
              </a:lnSpc>
              <a:buFont typeface="Arial"/>
              <a:buChar char="•"/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correction</a:t>
            </a:r>
          </a:p>
          <a:p>
            <a:pPr marL="453396" lvl="1" indent="-226698" algn="l">
              <a:lnSpc>
                <a:spcPts val="2940"/>
              </a:lnSpc>
              <a:buFont typeface="Arial"/>
              <a:buChar char="•"/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quiz</a:t>
            </a:r>
          </a:p>
          <a:p>
            <a:pPr marL="453396" lvl="1" indent="-226698" algn="l">
              <a:lnSpc>
                <a:spcPts val="2940"/>
              </a:lnSpc>
              <a:buFont typeface="Arial"/>
              <a:buChar char="•"/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idées pédagogiques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275309" y="4126217"/>
            <a:ext cx="3238222" cy="692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9"/>
              </a:lnSpc>
            </a:pPr>
            <a:r>
              <a:rPr lang="en-US" sz="1985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GAIN DE TEMPS POUR LES ENSEIGNANTS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634613" y="3491877"/>
            <a:ext cx="519614" cy="434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</a:pPr>
            <a:r>
              <a:rPr lang="en-US" sz="305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387620" y="6565618"/>
            <a:ext cx="4902652" cy="1851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6" lvl="1" indent="-226698" algn="l">
              <a:lnSpc>
                <a:spcPts val="2940"/>
              </a:lnSpc>
              <a:buFont typeface="Arial"/>
              <a:buChar char="•"/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Création de questionnaires adaptés à chaque niveau.</a:t>
            </a:r>
          </a:p>
          <a:p>
            <a:pPr marL="453396" lvl="1" indent="-226698" algn="l">
              <a:lnSpc>
                <a:spcPts val="2940"/>
              </a:lnSpc>
              <a:buFont typeface="Arial"/>
              <a:buChar char="•"/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Impact: élèves plus à l'aise, impliqués, progrès à leur rythme.</a:t>
            </a:r>
          </a:p>
          <a:p>
            <a:pPr algn="l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300943" y="5683797"/>
            <a:ext cx="3238222" cy="139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9"/>
              </a:lnSpc>
            </a:pPr>
            <a:r>
              <a:rPr lang="en-US" sz="1985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 DIFFÉRENCIATION ET LA REMÉDIATION</a:t>
            </a:r>
          </a:p>
          <a:p>
            <a:pPr algn="ctr">
              <a:lnSpc>
                <a:spcPts val="2779"/>
              </a:lnSpc>
            </a:pPr>
            <a:endParaRPr lang="en-US" sz="1985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779"/>
              </a:lnSpc>
            </a:pPr>
            <a:endParaRPr lang="en-US" sz="1985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4660247" y="4940288"/>
            <a:ext cx="519614" cy="434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</a:pPr>
            <a:r>
              <a:rPr lang="en-US" sz="305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723839"/>
            <a:ext cx="10481604" cy="108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64"/>
              </a:lnSpc>
            </a:pPr>
            <a:r>
              <a:rPr lang="en-US" sz="6332" b="1">
                <a:solidFill>
                  <a:srgbClr val="335B9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LES OPPORTUNITÉS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7382" y="3166988"/>
            <a:ext cx="5554538" cy="555453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3F3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26193" y="3475010"/>
            <a:ext cx="716915" cy="715372"/>
            <a:chOff x="0" y="0"/>
            <a:chExt cx="828385" cy="8266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8385" cy="826601"/>
            </a:xfrm>
            <a:custGeom>
              <a:avLst/>
              <a:gdLst/>
              <a:ahLst/>
              <a:cxnLst/>
              <a:rect l="l" t="t" r="r" b="b"/>
              <a:pathLst>
                <a:path w="828385" h="826601">
                  <a:moveTo>
                    <a:pt x="413301" y="0"/>
                  </a:moveTo>
                  <a:lnTo>
                    <a:pt x="415085" y="0"/>
                  </a:lnTo>
                  <a:cubicBezTo>
                    <a:pt x="524699" y="0"/>
                    <a:pt x="629823" y="43544"/>
                    <a:pt x="707332" y="121053"/>
                  </a:cubicBezTo>
                  <a:cubicBezTo>
                    <a:pt x="784841" y="198562"/>
                    <a:pt x="828385" y="303687"/>
                    <a:pt x="828385" y="413301"/>
                  </a:cubicBezTo>
                  <a:lnTo>
                    <a:pt x="828385" y="413301"/>
                  </a:lnTo>
                  <a:cubicBezTo>
                    <a:pt x="828385" y="522915"/>
                    <a:pt x="784841" y="628040"/>
                    <a:pt x="707332" y="705548"/>
                  </a:cubicBezTo>
                  <a:cubicBezTo>
                    <a:pt x="629823" y="783057"/>
                    <a:pt x="524699" y="826601"/>
                    <a:pt x="415085" y="826601"/>
                  </a:cubicBezTo>
                  <a:lnTo>
                    <a:pt x="413301" y="826601"/>
                  </a:lnTo>
                  <a:cubicBezTo>
                    <a:pt x="303687" y="826601"/>
                    <a:pt x="198562" y="783057"/>
                    <a:pt x="121053" y="705548"/>
                  </a:cubicBezTo>
                  <a:cubicBezTo>
                    <a:pt x="43544" y="628040"/>
                    <a:pt x="0" y="522915"/>
                    <a:pt x="0" y="413301"/>
                  </a:cubicBezTo>
                  <a:lnTo>
                    <a:pt x="0" y="413301"/>
                  </a:lnTo>
                  <a:cubicBezTo>
                    <a:pt x="0" y="303687"/>
                    <a:pt x="43544" y="198562"/>
                    <a:pt x="121053" y="121053"/>
                  </a:cubicBezTo>
                  <a:cubicBezTo>
                    <a:pt x="198562" y="43544"/>
                    <a:pt x="303687" y="0"/>
                    <a:pt x="413301" y="0"/>
                  </a:cubicBezTo>
                  <a:close/>
                </a:path>
              </a:pathLst>
            </a:custGeom>
            <a:solidFill>
              <a:srgbClr val="335B92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28385" cy="864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369858" y="3166988"/>
            <a:ext cx="5554538" cy="555453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3F3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849111" y="3600909"/>
            <a:ext cx="716915" cy="715372"/>
            <a:chOff x="0" y="0"/>
            <a:chExt cx="828385" cy="8266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28385" cy="826601"/>
            </a:xfrm>
            <a:custGeom>
              <a:avLst/>
              <a:gdLst/>
              <a:ahLst/>
              <a:cxnLst/>
              <a:rect l="l" t="t" r="r" b="b"/>
              <a:pathLst>
                <a:path w="828385" h="826601">
                  <a:moveTo>
                    <a:pt x="413301" y="0"/>
                  </a:moveTo>
                  <a:lnTo>
                    <a:pt x="415085" y="0"/>
                  </a:lnTo>
                  <a:cubicBezTo>
                    <a:pt x="524699" y="0"/>
                    <a:pt x="629823" y="43544"/>
                    <a:pt x="707332" y="121053"/>
                  </a:cubicBezTo>
                  <a:cubicBezTo>
                    <a:pt x="784841" y="198562"/>
                    <a:pt x="828385" y="303687"/>
                    <a:pt x="828385" y="413301"/>
                  </a:cubicBezTo>
                  <a:lnTo>
                    <a:pt x="828385" y="413301"/>
                  </a:lnTo>
                  <a:cubicBezTo>
                    <a:pt x="828385" y="522915"/>
                    <a:pt x="784841" y="628040"/>
                    <a:pt x="707332" y="705548"/>
                  </a:cubicBezTo>
                  <a:cubicBezTo>
                    <a:pt x="629823" y="783057"/>
                    <a:pt x="524699" y="826601"/>
                    <a:pt x="415085" y="826601"/>
                  </a:cubicBezTo>
                  <a:lnTo>
                    <a:pt x="413301" y="826601"/>
                  </a:lnTo>
                  <a:cubicBezTo>
                    <a:pt x="303687" y="826601"/>
                    <a:pt x="198562" y="783057"/>
                    <a:pt x="121053" y="705548"/>
                  </a:cubicBezTo>
                  <a:cubicBezTo>
                    <a:pt x="43544" y="628040"/>
                    <a:pt x="0" y="522915"/>
                    <a:pt x="0" y="413301"/>
                  </a:cubicBezTo>
                  <a:lnTo>
                    <a:pt x="0" y="413301"/>
                  </a:lnTo>
                  <a:cubicBezTo>
                    <a:pt x="0" y="303687"/>
                    <a:pt x="43544" y="198562"/>
                    <a:pt x="121053" y="121053"/>
                  </a:cubicBezTo>
                  <a:cubicBezTo>
                    <a:pt x="198562" y="43544"/>
                    <a:pt x="303687" y="0"/>
                    <a:pt x="413301" y="0"/>
                  </a:cubicBezTo>
                  <a:close/>
                </a:path>
              </a:pathLst>
            </a:custGeom>
            <a:solidFill>
              <a:srgbClr val="335B92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28385" cy="864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532335" y="3292887"/>
            <a:ext cx="5428639" cy="542863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3F3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035685" y="3600909"/>
            <a:ext cx="716915" cy="715372"/>
            <a:chOff x="0" y="0"/>
            <a:chExt cx="828385" cy="82660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28385" cy="826601"/>
            </a:xfrm>
            <a:custGeom>
              <a:avLst/>
              <a:gdLst/>
              <a:ahLst/>
              <a:cxnLst/>
              <a:rect l="l" t="t" r="r" b="b"/>
              <a:pathLst>
                <a:path w="828385" h="826601">
                  <a:moveTo>
                    <a:pt x="413301" y="0"/>
                  </a:moveTo>
                  <a:lnTo>
                    <a:pt x="415085" y="0"/>
                  </a:lnTo>
                  <a:cubicBezTo>
                    <a:pt x="524699" y="0"/>
                    <a:pt x="629823" y="43544"/>
                    <a:pt x="707332" y="121053"/>
                  </a:cubicBezTo>
                  <a:cubicBezTo>
                    <a:pt x="784841" y="198562"/>
                    <a:pt x="828385" y="303687"/>
                    <a:pt x="828385" y="413301"/>
                  </a:cubicBezTo>
                  <a:lnTo>
                    <a:pt x="828385" y="413301"/>
                  </a:lnTo>
                  <a:cubicBezTo>
                    <a:pt x="828385" y="522915"/>
                    <a:pt x="784841" y="628040"/>
                    <a:pt x="707332" y="705548"/>
                  </a:cubicBezTo>
                  <a:cubicBezTo>
                    <a:pt x="629823" y="783057"/>
                    <a:pt x="524699" y="826601"/>
                    <a:pt x="415085" y="826601"/>
                  </a:cubicBezTo>
                  <a:lnTo>
                    <a:pt x="413301" y="826601"/>
                  </a:lnTo>
                  <a:cubicBezTo>
                    <a:pt x="303687" y="826601"/>
                    <a:pt x="198562" y="783057"/>
                    <a:pt x="121053" y="705548"/>
                  </a:cubicBezTo>
                  <a:cubicBezTo>
                    <a:pt x="43544" y="628040"/>
                    <a:pt x="0" y="522915"/>
                    <a:pt x="0" y="413301"/>
                  </a:cubicBezTo>
                  <a:lnTo>
                    <a:pt x="0" y="413301"/>
                  </a:lnTo>
                  <a:cubicBezTo>
                    <a:pt x="0" y="303687"/>
                    <a:pt x="43544" y="198562"/>
                    <a:pt x="121053" y="121053"/>
                  </a:cubicBezTo>
                  <a:cubicBezTo>
                    <a:pt x="198562" y="43544"/>
                    <a:pt x="303687" y="0"/>
                    <a:pt x="413301" y="0"/>
                  </a:cubicBezTo>
                  <a:close/>
                </a:path>
              </a:pathLst>
            </a:custGeom>
            <a:solidFill>
              <a:srgbClr val="335B92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28385" cy="864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69402" y="-302645"/>
            <a:ext cx="12248809" cy="2210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64"/>
              </a:lnSpc>
            </a:pPr>
            <a:endParaRPr/>
          </a:p>
          <a:p>
            <a:pPr algn="l">
              <a:lnSpc>
                <a:spcPts val="8864"/>
              </a:lnSpc>
            </a:pPr>
            <a:r>
              <a:rPr lang="en-US" sz="6332" b="1">
                <a:solidFill>
                  <a:srgbClr val="335B9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LES RISQUES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122723" y="-143177"/>
            <a:ext cx="18553900" cy="628891"/>
            <a:chOff x="0" y="0"/>
            <a:chExt cx="4886624" cy="1656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886624" cy="165634"/>
            </a:xfrm>
            <a:custGeom>
              <a:avLst/>
              <a:gdLst/>
              <a:ahLst/>
              <a:cxnLst/>
              <a:rect l="l" t="t" r="r" b="b"/>
              <a:pathLst>
                <a:path w="4886624" h="165634">
                  <a:moveTo>
                    <a:pt x="0" y="0"/>
                  </a:moveTo>
                  <a:lnTo>
                    <a:pt x="4886624" y="0"/>
                  </a:lnTo>
                  <a:lnTo>
                    <a:pt x="4886624" y="165634"/>
                  </a:lnTo>
                  <a:lnTo>
                    <a:pt x="0" y="165634"/>
                  </a:lnTo>
                  <a:close/>
                </a:path>
              </a:pathLst>
            </a:custGeom>
            <a:solidFill>
              <a:srgbClr val="335B92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886624" cy="2037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6800832" y="657818"/>
            <a:ext cx="1375985" cy="1250426"/>
          </a:xfrm>
          <a:custGeom>
            <a:avLst/>
            <a:gdLst/>
            <a:ahLst/>
            <a:cxnLst/>
            <a:rect l="l" t="t" r="r" b="b"/>
            <a:pathLst>
              <a:path w="1375985" h="1250426">
                <a:moveTo>
                  <a:pt x="0" y="0"/>
                </a:moveTo>
                <a:lnTo>
                  <a:pt x="1375985" y="0"/>
                </a:lnTo>
                <a:lnTo>
                  <a:pt x="1375985" y="1250426"/>
                </a:lnTo>
                <a:lnTo>
                  <a:pt x="0" y="1250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TextBox 25"/>
          <p:cNvSpPr txBox="1"/>
          <p:nvPr/>
        </p:nvSpPr>
        <p:spPr>
          <a:xfrm>
            <a:off x="512281" y="5378541"/>
            <a:ext cx="5249639" cy="2223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6" lvl="1" indent="-226698" algn="l">
              <a:lnSpc>
                <a:spcPts val="2940"/>
              </a:lnSpc>
              <a:buFont typeface="Arial"/>
              <a:buChar char="•"/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Fraude et perte d’effort personnel</a:t>
            </a:r>
          </a:p>
          <a:p>
            <a:pPr marL="453396" lvl="1" indent="-226698" algn="l">
              <a:lnSpc>
                <a:spcPts val="2940"/>
              </a:lnSpc>
              <a:buFont typeface="Arial"/>
              <a:buChar char="•"/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Impact sur l’estime de soi et pensée critique</a:t>
            </a:r>
          </a:p>
          <a:p>
            <a:pPr marL="453396" lvl="1" indent="-226698" algn="l">
              <a:lnSpc>
                <a:spcPts val="2940"/>
              </a:lnSpc>
              <a:buFont typeface="Arial"/>
              <a:buChar char="•"/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Affaiblissement des compétences cognitives </a:t>
            </a:r>
          </a:p>
          <a:p>
            <a:pPr algn="ctr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12281" y="4601979"/>
            <a:ext cx="4944740" cy="104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9"/>
              </a:lnSpc>
            </a:pPr>
            <a:r>
              <a:rPr lang="en-US" sz="1985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DÉPENDANCE À LA TECHNOLOGIE</a:t>
            </a:r>
          </a:p>
          <a:p>
            <a:pPr algn="ctr">
              <a:lnSpc>
                <a:spcPts val="2779"/>
              </a:lnSpc>
            </a:pPr>
            <a:endParaRPr lang="en-US" sz="1985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779"/>
              </a:lnSpc>
            </a:pPr>
            <a:endParaRPr lang="en-US" sz="1985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724844" y="3629484"/>
            <a:ext cx="519614" cy="434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</a:pPr>
            <a:r>
              <a:rPr lang="en-US" sz="305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00832" y="5033736"/>
            <a:ext cx="5054816" cy="1480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endParaRPr dirty="0"/>
          </a:p>
          <a:p>
            <a:pPr marL="453396" lvl="1" indent="-226698" algn="l">
              <a:lnSpc>
                <a:spcPts val="2940"/>
              </a:lnSpc>
              <a:buFont typeface="Arial"/>
              <a:buChar char="•"/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Dépendance aux données humaines </a:t>
            </a:r>
          </a:p>
          <a:p>
            <a:pPr marL="453396" lvl="1" indent="-226698" algn="l">
              <a:lnSpc>
                <a:spcPts val="2940"/>
              </a:lnSpc>
              <a:buFont typeface="Arial"/>
              <a:buChar char="•"/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Reproduction des stéréotypes</a:t>
            </a:r>
          </a:p>
          <a:p>
            <a:pPr algn="ctr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265082" y="4601198"/>
            <a:ext cx="4126316" cy="692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9"/>
              </a:lnSpc>
            </a:pPr>
            <a:r>
              <a:rPr lang="en-US" sz="1985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MANQUES D’OBJECTIVITÉ</a:t>
            </a:r>
          </a:p>
          <a:p>
            <a:pPr algn="ctr">
              <a:lnSpc>
                <a:spcPts val="2779"/>
              </a:lnSpc>
            </a:pPr>
            <a:endParaRPr lang="en-US" sz="1985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947761" y="3755383"/>
            <a:ext cx="519614" cy="434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</a:pPr>
            <a:r>
              <a:rPr lang="en-US" sz="305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022217" y="5378541"/>
            <a:ext cx="4938756" cy="183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6" lvl="1" indent="-226698" algn="l">
              <a:lnSpc>
                <a:spcPts val="2940"/>
              </a:lnSpc>
              <a:buFont typeface="Arial"/>
              <a:buChar char="•"/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 professeur perçoit les émotions, s’adapte aux besoins réels</a:t>
            </a:r>
          </a:p>
          <a:p>
            <a:pPr marL="453396" lvl="1" indent="-226698" algn="l">
              <a:lnSpc>
                <a:spcPts val="2940"/>
              </a:lnSpc>
              <a:buFont typeface="Arial"/>
              <a:buChar char="•"/>
            </a:pPr>
            <a:r>
              <a:rPr lang="fr-FR" sz="21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Relation humaine = irremplaçable dans l’apprentissage</a:t>
            </a:r>
          </a:p>
          <a:p>
            <a:pPr algn="ctr">
              <a:lnSpc>
                <a:spcPts val="2800"/>
              </a:lnSpc>
            </a:pPr>
            <a:endParaRPr lang="en-US" sz="21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3657972" y="4601979"/>
            <a:ext cx="3569352" cy="104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9"/>
              </a:lnSpc>
            </a:pPr>
            <a:r>
              <a:rPr lang="en-US" sz="1985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MENACE POUR LE RÔLE DE L’ENSEIGNANT?</a:t>
            </a:r>
          </a:p>
          <a:p>
            <a:pPr algn="ctr">
              <a:lnSpc>
                <a:spcPts val="2779"/>
              </a:lnSpc>
            </a:pPr>
            <a:endParaRPr lang="en-US" sz="1985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5134336" y="3755383"/>
            <a:ext cx="519614" cy="434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</a:pPr>
            <a:r>
              <a:rPr lang="en-US" sz="305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41081" y="-122723"/>
            <a:ext cx="4869642" cy="9381023"/>
            <a:chOff x="0" y="0"/>
            <a:chExt cx="1282539" cy="24707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2539" cy="2470722"/>
            </a:xfrm>
            <a:custGeom>
              <a:avLst/>
              <a:gdLst/>
              <a:ahLst/>
              <a:cxnLst/>
              <a:rect l="l" t="t" r="r" b="b"/>
              <a:pathLst>
                <a:path w="1282539" h="2470722">
                  <a:moveTo>
                    <a:pt x="0" y="0"/>
                  </a:moveTo>
                  <a:lnTo>
                    <a:pt x="1282539" y="0"/>
                  </a:lnTo>
                  <a:lnTo>
                    <a:pt x="1282539" y="2470722"/>
                  </a:lnTo>
                  <a:lnTo>
                    <a:pt x="0" y="2470722"/>
                  </a:lnTo>
                  <a:close/>
                </a:path>
              </a:pathLst>
            </a:custGeom>
            <a:solidFill>
              <a:srgbClr val="335B92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82539" cy="250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83377" y="1845551"/>
            <a:ext cx="4895183" cy="3640155"/>
            <a:chOff x="0" y="0"/>
            <a:chExt cx="812800" cy="6044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04414"/>
            </a:xfrm>
            <a:custGeom>
              <a:avLst/>
              <a:gdLst/>
              <a:ahLst/>
              <a:cxnLst/>
              <a:rect l="l" t="t" r="r" b="b"/>
              <a:pathLst>
                <a:path w="812800" h="604414">
                  <a:moveTo>
                    <a:pt x="0" y="0"/>
                  </a:moveTo>
                  <a:lnTo>
                    <a:pt x="812800" y="0"/>
                  </a:lnTo>
                  <a:lnTo>
                    <a:pt x="812800" y="604414"/>
                  </a:lnTo>
                  <a:lnTo>
                    <a:pt x="0" y="604414"/>
                  </a:lnTo>
                  <a:close/>
                </a:path>
              </a:pathLst>
            </a:custGeom>
            <a:blipFill>
              <a:blip r:embed="rId3"/>
              <a:stretch>
                <a:fillRect l="-5806" r="-5806"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5703428"/>
            <a:ext cx="2487809" cy="1875186"/>
          </a:xfrm>
          <a:custGeom>
            <a:avLst/>
            <a:gdLst/>
            <a:ahLst/>
            <a:cxnLst/>
            <a:rect l="l" t="t" r="r" b="b"/>
            <a:pathLst>
              <a:path w="2487809" h="1875186">
                <a:moveTo>
                  <a:pt x="0" y="0"/>
                </a:moveTo>
                <a:lnTo>
                  <a:pt x="2487809" y="0"/>
                </a:lnTo>
                <a:lnTo>
                  <a:pt x="2487809" y="1875186"/>
                </a:lnTo>
                <a:lnTo>
                  <a:pt x="0" y="1875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TextBox 8"/>
          <p:cNvSpPr txBox="1"/>
          <p:nvPr/>
        </p:nvSpPr>
        <p:spPr>
          <a:xfrm>
            <a:off x="877288" y="619666"/>
            <a:ext cx="11873490" cy="129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5"/>
              </a:lnSpc>
            </a:pPr>
            <a:r>
              <a:rPr lang="en-US" sz="3432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COMMENT GÉRER L’IA EN TANT QU’ENSEIGNANT?</a:t>
            </a:r>
          </a:p>
          <a:p>
            <a:pPr algn="l">
              <a:lnSpc>
                <a:spcPts val="5645"/>
              </a:lnSpc>
            </a:pPr>
            <a:endParaRPr lang="en-US" sz="3432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77288" y="1858369"/>
            <a:ext cx="9215488" cy="324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fr-BE" sz="23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L’IA = outil, non un substitut à l’enseignement humain</a:t>
            </a:r>
          </a:p>
          <a:p>
            <a:pPr algn="l">
              <a:lnSpc>
                <a:spcPts val="3220"/>
              </a:lnSpc>
            </a:pPr>
            <a:endParaRPr lang="fr-BE" sz="2300" noProof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fr-BE" sz="23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Enseignant = filtre, superviseur, guide pédagogique</a:t>
            </a:r>
          </a:p>
          <a:p>
            <a:pPr algn="l">
              <a:lnSpc>
                <a:spcPts val="3220"/>
              </a:lnSpc>
            </a:pPr>
            <a:endParaRPr lang="fr-BE" sz="2300" noProof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fr-BE" sz="23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Apprendre aux élèves à utiliser l’IA de manière critique</a:t>
            </a:r>
          </a:p>
          <a:p>
            <a:pPr algn="l">
              <a:lnSpc>
                <a:spcPts val="3220"/>
              </a:lnSpc>
            </a:pPr>
            <a:endParaRPr lang="fr-BE" sz="2300" noProof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fr-BE" sz="2300" noProof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L’enseignant oriente l’usage de l’IA pour qu’elle serve l’élève</a:t>
            </a:r>
          </a:p>
          <a:p>
            <a:pPr algn="l">
              <a:lnSpc>
                <a:spcPts val="3220"/>
              </a:lnSpc>
            </a:pPr>
            <a:endParaRPr lang="en-US" sz="23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82137" y="7740539"/>
            <a:ext cx="12663793" cy="1191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fr-BE" sz="2300" b="1" noProof="0" dirty="0">
                <a:solidFill>
                  <a:srgbClr val="335B92"/>
                </a:solidFill>
                <a:latin typeface="Lato Bold"/>
                <a:ea typeface="Lato Bold"/>
                <a:cs typeface="Lato Bold"/>
                <a:sym typeface="Lato Bold"/>
              </a:rPr>
              <a:t>  « Aucune IA ne nous a encouragés et motivés comme notre prof de français l’a fait en secondaire. »</a:t>
            </a:r>
            <a:endParaRPr lang="fr-BE" sz="2300" b="1" dirty="0">
              <a:solidFill>
                <a:srgbClr val="335B92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3220"/>
              </a:lnSpc>
            </a:pPr>
            <a:endParaRPr lang="en-US" sz="2300" b="1" dirty="0">
              <a:solidFill>
                <a:srgbClr val="335B92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20736" y="3992040"/>
            <a:ext cx="4077127" cy="6496390"/>
            <a:chOff x="0" y="0"/>
            <a:chExt cx="1226603" cy="19544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6603" cy="1954438"/>
            </a:xfrm>
            <a:custGeom>
              <a:avLst/>
              <a:gdLst/>
              <a:ahLst/>
              <a:cxnLst/>
              <a:rect l="l" t="t" r="r" b="b"/>
              <a:pathLst>
                <a:path w="1226603" h="1954438">
                  <a:moveTo>
                    <a:pt x="0" y="0"/>
                  </a:moveTo>
                  <a:lnTo>
                    <a:pt x="1226603" y="0"/>
                  </a:lnTo>
                  <a:lnTo>
                    <a:pt x="1226603" y="1954438"/>
                  </a:lnTo>
                  <a:lnTo>
                    <a:pt x="0" y="1954438"/>
                  </a:lnTo>
                  <a:close/>
                </a:path>
              </a:pathLst>
            </a:custGeom>
            <a:solidFill>
              <a:srgbClr val="335B92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26603" cy="19925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48916" y="0"/>
            <a:ext cx="3865506" cy="7595154"/>
            <a:chOff x="0" y="0"/>
            <a:chExt cx="598868" cy="11766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8868" cy="1176688"/>
            </a:xfrm>
            <a:custGeom>
              <a:avLst/>
              <a:gdLst/>
              <a:ahLst/>
              <a:cxnLst/>
              <a:rect l="l" t="t" r="r" b="b"/>
              <a:pathLst>
                <a:path w="598868" h="1176688">
                  <a:moveTo>
                    <a:pt x="0" y="0"/>
                  </a:moveTo>
                  <a:lnTo>
                    <a:pt x="598868" y="0"/>
                  </a:lnTo>
                  <a:lnTo>
                    <a:pt x="598868" y="1176688"/>
                  </a:lnTo>
                  <a:lnTo>
                    <a:pt x="0" y="1176688"/>
                  </a:lnTo>
                  <a:close/>
                </a:path>
              </a:pathLst>
            </a:custGeom>
            <a:blipFill>
              <a:blip r:embed="rId2"/>
              <a:stretch>
                <a:fillRect l="-72040" r="-72040"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723839"/>
            <a:ext cx="7789561" cy="108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64"/>
              </a:lnSpc>
            </a:pPr>
            <a:r>
              <a:rPr lang="en-US" sz="6332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CONCLUSION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48916" y="7800110"/>
            <a:ext cx="3865506" cy="132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2"/>
              </a:lnSpc>
            </a:pPr>
            <a:r>
              <a:rPr lang="fr-BE" sz="2558" b="1" noProof="0" dirty="0">
                <a:solidFill>
                  <a:srgbClr val="335B92"/>
                </a:solidFill>
                <a:latin typeface="Lato Bold"/>
                <a:ea typeface="Lato Bold"/>
                <a:cs typeface="Lato Bold"/>
                <a:sym typeface="Lato Bold"/>
              </a:rPr>
              <a:t>La seule vraie intelligence en classe est celle qu’on développe ensemble</a:t>
            </a:r>
            <a:r>
              <a:rPr lang="en-US" sz="2558" b="1" dirty="0">
                <a:solidFill>
                  <a:srgbClr val="335B92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1372" y="2224051"/>
            <a:ext cx="10027543" cy="395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L’IA = outil puissant, mais pas une solution miracle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Doit être utilisée avec vigilance, éthique et lucidité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L’enseignant reste irremplaçable : garant du sens et du lien humain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Bien intégrée, l’IA peut enrichir et rendre l’enseignement plus accessible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L’avenir de l’éducation repose sur des enseignants formés et critiques</a:t>
            </a:r>
          </a:p>
          <a:p>
            <a:pPr algn="l">
              <a:lnSpc>
                <a:spcPts val="2800"/>
              </a:lnSpc>
            </a:pPr>
            <a:endParaRPr lang="en-US" sz="2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129939"/>
            <a:ext cx="9273939" cy="10565440"/>
            <a:chOff x="0" y="0"/>
            <a:chExt cx="2442519" cy="2782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2519" cy="2782667"/>
            </a:xfrm>
            <a:custGeom>
              <a:avLst/>
              <a:gdLst/>
              <a:ahLst/>
              <a:cxnLst/>
              <a:rect l="l" t="t" r="r" b="b"/>
              <a:pathLst>
                <a:path w="2442519" h="2782667">
                  <a:moveTo>
                    <a:pt x="0" y="0"/>
                  </a:moveTo>
                  <a:lnTo>
                    <a:pt x="2442519" y="0"/>
                  </a:lnTo>
                  <a:lnTo>
                    <a:pt x="2442519" y="2782667"/>
                  </a:lnTo>
                  <a:lnTo>
                    <a:pt x="0" y="2782667"/>
                  </a:lnTo>
                  <a:close/>
                </a:path>
              </a:pathLst>
            </a:custGeom>
            <a:solidFill>
              <a:srgbClr val="335B92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42519" cy="2820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15501" y="-129939"/>
            <a:ext cx="9259501" cy="10565440"/>
          </a:xfrm>
          <a:custGeom>
            <a:avLst/>
            <a:gdLst/>
            <a:ahLst/>
            <a:cxnLst/>
            <a:rect l="l" t="t" r="r" b="b"/>
            <a:pathLst>
              <a:path w="9259501" h="10565440">
                <a:moveTo>
                  <a:pt x="0" y="0"/>
                </a:moveTo>
                <a:lnTo>
                  <a:pt x="9259501" y="0"/>
                </a:lnTo>
                <a:lnTo>
                  <a:pt x="9259501" y="10565440"/>
                </a:lnTo>
                <a:lnTo>
                  <a:pt x="0" y="10565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712" r="-70549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6" name="Group 6"/>
          <p:cNvGrpSpPr/>
          <p:nvPr/>
        </p:nvGrpSpPr>
        <p:grpSpPr>
          <a:xfrm>
            <a:off x="6061716" y="1323696"/>
            <a:ext cx="10515229" cy="7639608"/>
            <a:chOff x="0" y="0"/>
            <a:chExt cx="1629084" cy="11835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9084" cy="1183575"/>
            </a:xfrm>
            <a:custGeom>
              <a:avLst/>
              <a:gdLst/>
              <a:ahLst/>
              <a:cxnLst/>
              <a:rect l="l" t="t" r="r" b="b"/>
              <a:pathLst>
                <a:path w="1629084" h="1183575">
                  <a:moveTo>
                    <a:pt x="0" y="0"/>
                  </a:moveTo>
                  <a:lnTo>
                    <a:pt x="1629084" y="0"/>
                  </a:lnTo>
                  <a:lnTo>
                    <a:pt x="1629084" y="1183575"/>
                  </a:lnTo>
                  <a:lnTo>
                    <a:pt x="0" y="1183575"/>
                  </a:lnTo>
                  <a:close/>
                </a:path>
              </a:pathLst>
            </a:custGeom>
            <a:blipFill>
              <a:blip r:embed="rId3"/>
              <a:stretch>
                <a:fillRect l="-4523" r="-4523"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83687" y="5856664"/>
            <a:ext cx="5278029" cy="1941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35"/>
              </a:lnSpc>
            </a:pPr>
            <a:r>
              <a:rPr lang="en-US" sz="11311" b="1" spc="-373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Merci.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264</Words>
  <Application>Microsoft Office PowerPoint</Application>
  <PresentationFormat>Personnalisé</PresentationFormat>
  <Paragraphs>57</Paragraphs>
  <Slides>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Arial</vt:lpstr>
      <vt:lpstr>Calibri</vt:lpstr>
      <vt:lpstr>Lato Bold</vt:lpstr>
      <vt:lpstr>Montserrat Bold</vt:lpstr>
      <vt:lpstr>Lato</vt:lpstr>
      <vt:lpstr>Aptos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L’intelligence artificielle_JulieMertens</dc:title>
  <dc:creator>valentine dejonghe</dc:creator>
  <cp:lastModifiedBy>Valentine Dejonghe</cp:lastModifiedBy>
  <cp:revision>3</cp:revision>
  <dcterms:created xsi:type="dcterms:W3CDTF">2006-08-16T00:00:00Z</dcterms:created>
  <dcterms:modified xsi:type="dcterms:W3CDTF">2025-05-11T17:02:26Z</dcterms:modified>
  <dc:identifier>DAGm78WFDXE</dc:identifier>
</cp:coreProperties>
</file>