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Playfair Display"/>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fairDisplay-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italic.fntdata"/><Relationship Id="rId14" Type="http://schemas.openxmlformats.org/officeDocument/2006/relationships/font" Target="fonts/PlayfairDisplay-bold.fntdata"/><Relationship Id="rId17" Type="http://schemas.openxmlformats.org/officeDocument/2006/relationships/font" Target="fonts/Lato-regular.fntdata"/><Relationship Id="rId16" Type="http://schemas.openxmlformats.org/officeDocument/2006/relationships/font" Target="fonts/PlayfairDisplay-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BeMSA Gent of de </a:t>
            </a:r>
            <a:r>
              <a:rPr lang="nl">
                <a:solidFill>
                  <a:schemeClr val="dk1"/>
                </a:solidFill>
              </a:rPr>
              <a:t>Belgian Medical Students' association </a:t>
            </a:r>
            <a:r>
              <a:rPr lang="nl">
                <a:solidFill>
                  <a:schemeClr val="dk1"/>
                </a:solidFill>
              </a:rPr>
              <a:t>is studentenvereniging die zich richt op de studenten die interesse hebben in sociaal engagement en iets meer willen betekenen voor de maatschappij op verschillende vlakken. BeMSA Gent is een van de afdelingen van BeMSA Belgium, zo heeft elke universiteitsstad zijn afdeling. </a:t>
            </a:r>
            <a:r>
              <a:rPr lang="nl">
                <a:solidFill>
                  <a:schemeClr val="dk1"/>
                </a:solidFill>
              </a:rPr>
              <a:t>Internationaal</a:t>
            </a:r>
            <a:r>
              <a:rPr lang="nl">
                <a:solidFill>
                  <a:schemeClr val="dk1"/>
                </a:solidFill>
              </a:rPr>
              <a:t> maken wij deel uit van IFMSA wat een groot netwerk vormt dat zich uitstrekt over de hele wereld en een van de weinige organen is die ook inspraak hebben binnen de WHO. Onze verschillende departementen hebben elk een eigen focus, zo worden er projecten georganiseerd rond mensenrechten, workshops rond seksuele opvoeding, worden er zowel research als klinische stages georganiseerd, pleiten wij in samenwerking voor een betere beschikbaarheid van chirurgie en werken wij mee aan de verdere educatie van geneeskundestudenten. Ook wordt er op publieke gezondheid gefocussed en hier is Teddy Bear Hospital deel van, dit is een zeer populair project dat ieder jaar een hoop kindjes aanspreekt. Dit jaar konden we opnieuw 305 scholieren uit de 3de </a:t>
            </a:r>
            <a:r>
              <a:rPr lang="nl">
                <a:solidFill>
                  <a:schemeClr val="dk1"/>
                </a:solidFill>
              </a:rPr>
              <a:t>kleuterklas</a:t>
            </a:r>
            <a:r>
              <a:rPr lang="nl">
                <a:solidFill>
                  <a:schemeClr val="dk1"/>
                </a:solidFill>
              </a:rPr>
              <a:t> en het 1ste leerjaar verwelkomen. </a:t>
            </a:r>
            <a:r>
              <a:rPr lang="nl">
                <a:solidFill>
                  <a:schemeClr val="dk1"/>
                </a:solidFill>
              </a:rPr>
              <a:t>De kinderen en hun favoriete knuffel komen klassikaal een voor of namiddag naar het UZ. Hier worden ze ontvangen door een groep vrijwilligers allemaal geneeskundestudenten die hen laten kennismaken met dokters, ziek zijn en gezonde voeding allemaal op een speelse manier. De kindjes kijken een toneeltje met een grote beer waar ze speels geïntroduceerd worden in gezonde voeding. Daarna wisselen ze af tussen enerzijds een bezoekje aan de ambulance waar ze even kunnen kijken hoe deze er vanbinnen uitziet en anderzijds “Teddydokter” zijn. Hier kunnen ze zelf hun beertje naar hartenlust verzorgen, zowel bij de huisarts voor de kleine kwaaltjes, in een mini Operatie Kwartier (OK), bij de fotodokter (radioloog) als de hartdokter (cardioloog) en nog zoveel meer. De kindjes laten hun fantasie de volle loop en beslissen zelf hoe erg ze interageren met verschillende elementen. Ter afsluiting konden we dit jaar een gezonde traktatie voorzien met jullie hulp, nog eens bedankt daarvoor!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11eade77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11eade77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11eade6d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11eade6d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11eade6d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11eade6d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511eade6d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511eade6d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11eade6d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11eade6d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11eade6d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11eade6d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bemsa-gent.be/about/"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Teddy Bear Hospital</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l"/>
              <a:t>BeMSA Gent</a:t>
            </a:r>
            <a:endParaRPr/>
          </a:p>
        </p:txBody>
      </p:sp>
      <p:pic>
        <p:nvPicPr>
          <p:cNvPr id="61" name="Google Shape;61;p13"/>
          <p:cNvPicPr preferRelativeResize="0"/>
          <p:nvPr/>
        </p:nvPicPr>
        <p:blipFill>
          <a:blip r:embed="rId3">
            <a:alphaModFix/>
          </a:blip>
          <a:stretch>
            <a:fillRect/>
          </a:stretch>
        </p:blipFill>
        <p:spPr>
          <a:xfrm>
            <a:off x="7757275" y="0"/>
            <a:ext cx="1386725" cy="138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BeMSA Gent</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voluit “Belgian Medical Students' association”</a:t>
            </a:r>
            <a:endParaRPr/>
          </a:p>
          <a:p>
            <a:pPr indent="-342900" lvl="0" marL="457200" rtl="0" algn="l">
              <a:spcBef>
                <a:spcPts val="0"/>
              </a:spcBef>
              <a:spcAft>
                <a:spcPts val="0"/>
              </a:spcAft>
              <a:buSzPts val="1800"/>
              <a:buChar char="-"/>
            </a:pPr>
            <a:r>
              <a:rPr lang="nl"/>
              <a:t>deel van IFMSA, “International Federation of Medical Students’ association</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nl"/>
              <a:t>6 departementen: public health, human rights, sexual health, general surgery, medical education, medical exchanges </a:t>
            </a:r>
            <a:endParaRPr/>
          </a:p>
          <a:p>
            <a:pPr indent="-342900" lvl="0" marL="457200" rtl="0" algn="l">
              <a:spcBef>
                <a:spcPts val="0"/>
              </a:spcBef>
              <a:spcAft>
                <a:spcPts val="0"/>
              </a:spcAft>
              <a:buSzPts val="1800"/>
              <a:buChar char="-"/>
            </a:pPr>
            <a:r>
              <a:rPr lang="nl"/>
              <a:t>In totaal 20-tal projecten die sensibiliseren, informeren en </a:t>
            </a:r>
            <a:r>
              <a:rPr lang="nl"/>
              <a:t>educeren.</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nl" u="sng">
                <a:solidFill>
                  <a:schemeClr val="hlink"/>
                </a:solidFill>
                <a:hlinkClick r:id="rId3"/>
              </a:rPr>
              <a:t>https://bemsa-gent.be/about/</a:t>
            </a:r>
            <a:r>
              <a:rPr lang="nl"/>
              <a:t> </a:t>
            </a:r>
            <a:endParaRPr/>
          </a:p>
        </p:txBody>
      </p:sp>
      <p:pic>
        <p:nvPicPr>
          <p:cNvPr id="68" name="Google Shape;68;p14"/>
          <p:cNvPicPr preferRelativeResize="0"/>
          <p:nvPr/>
        </p:nvPicPr>
        <p:blipFill>
          <a:blip r:embed="rId4">
            <a:alphaModFix/>
          </a:blip>
          <a:stretch>
            <a:fillRect/>
          </a:stretch>
        </p:blipFill>
        <p:spPr>
          <a:xfrm>
            <a:off x="7757275" y="0"/>
            <a:ext cx="1386725" cy="1386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Wat?</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Project van BeMSA Gent</a:t>
            </a:r>
            <a:endParaRPr/>
          </a:p>
          <a:p>
            <a:pPr indent="-342900" lvl="0" marL="457200" rtl="0" algn="l">
              <a:spcBef>
                <a:spcPts val="0"/>
              </a:spcBef>
              <a:spcAft>
                <a:spcPts val="0"/>
              </a:spcAft>
              <a:buSzPts val="1800"/>
              <a:buChar char="-"/>
            </a:pPr>
            <a:r>
              <a:rPr lang="nl"/>
              <a:t>Dit jaar: 27/02-03/03, 305 kindjes</a:t>
            </a:r>
            <a:endParaRPr/>
          </a:p>
          <a:p>
            <a:pPr indent="-342900" lvl="0" marL="457200" rtl="0" algn="l">
              <a:spcBef>
                <a:spcPts val="0"/>
              </a:spcBef>
              <a:spcAft>
                <a:spcPts val="0"/>
              </a:spcAft>
              <a:buSzPts val="1800"/>
              <a:buChar char="-"/>
            </a:pPr>
            <a:r>
              <a:rPr lang="nl"/>
              <a:t>Gericht op kinderen uit het 3e kleuterklas en 1e leerjaar </a:t>
            </a:r>
            <a:endParaRPr/>
          </a:p>
          <a:p>
            <a:pPr indent="-342900" lvl="0" marL="457200" rtl="0" algn="l">
              <a:spcBef>
                <a:spcPts val="0"/>
              </a:spcBef>
              <a:spcAft>
                <a:spcPts val="0"/>
              </a:spcAft>
              <a:buSzPts val="1800"/>
              <a:buChar char="-"/>
            </a:pPr>
            <a:r>
              <a:rPr lang="nl"/>
              <a:t>Vrijwilligers = studenten geneeskunde</a:t>
            </a:r>
            <a:endParaRPr/>
          </a:p>
          <a:p>
            <a:pPr indent="-342900" lvl="0" marL="457200" rtl="0" algn="l">
              <a:spcBef>
                <a:spcPts val="0"/>
              </a:spcBef>
              <a:spcAft>
                <a:spcPts val="0"/>
              </a:spcAft>
              <a:buSzPts val="1800"/>
              <a:buChar char="-"/>
            </a:pPr>
            <a:r>
              <a:rPr lang="nl"/>
              <a:t>Scholen komen per halve dag naar het UZ Gent</a:t>
            </a:r>
            <a:endParaRPr/>
          </a:p>
          <a:p>
            <a:pPr indent="0" lvl="0" marL="0" rtl="0" algn="l">
              <a:spcBef>
                <a:spcPts val="120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7757275" y="0"/>
            <a:ext cx="1386725" cy="138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Doel?</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Voor kinderen is naar de dokter gaan vaak een spannend moment</a:t>
            </a:r>
            <a:endParaRPr/>
          </a:p>
          <a:p>
            <a:pPr indent="-342900" lvl="0" marL="457200" rtl="0" algn="l">
              <a:spcBef>
                <a:spcPts val="0"/>
              </a:spcBef>
              <a:spcAft>
                <a:spcPts val="0"/>
              </a:spcAft>
              <a:buSzPts val="1800"/>
              <a:buChar char="-"/>
            </a:pPr>
            <a:r>
              <a:rPr lang="nl"/>
              <a:t>Ook het ziekenhuis is vaak een enge omgeving</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nl"/>
              <a:t>Door samen met de kinderen hun zieke knuffel verzorgen</a:t>
            </a:r>
            <a:endParaRPr/>
          </a:p>
          <a:p>
            <a:pPr indent="0" lvl="0" marL="457200" rtl="0" algn="l">
              <a:spcBef>
                <a:spcPts val="1200"/>
              </a:spcBef>
              <a:spcAft>
                <a:spcPts val="1200"/>
              </a:spcAft>
              <a:buNone/>
            </a:pPr>
            <a:r>
              <a:rPr lang="nl"/>
              <a:t>=&gt; leren kinderen dat ze niet bang moeten zijn van de dokter</a:t>
            </a:r>
            <a:endParaRPr/>
          </a:p>
        </p:txBody>
      </p:sp>
      <p:pic>
        <p:nvPicPr>
          <p:cNvPr id="82" name="Google Shape;82;p16"/>
          <p:cNvPicPr preferRelativeResize="0"/>
          <p:nvPr/>
        </p:nvPicPr>
        <p:blipFill>
          <a:blip r:embed="rId3">
            <a:alphaModFix/>
          </a:blip>
          <a:stretch>
            <a:fillRect/>
          </a:stretch>
        </p:blipFill>
        <p:spPr>
          <a:xfrm>
            <a:off x="7757275" y="0"/>
            <a:ext cx="1386725" cy="138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117875"/>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Ook een bezoek aan de ambulance stond op het programma</a:t>
            </a:r>
            <a:endParaRPr/>
          </a:p>
        </p:txBody>
      </p:sp>
      <p:pic>
        <p:nvPicPr>
          <p:cNvPr id="88" name="Google Shape;88;p17"/>
          <p:cNvPicPr preferRelativeResize="0"/>
          <p:nvPr/>
        </p:nvPicPr>
        <p:blipFill>
          <a:blip r:embed="rId3">
            <a:alphaModFix/>
          </a:blip>
          <a:stretch>
            <a:fillRect/>
          </a:stretch>
        </p:blipFill>
        <p:spPr>
          <a:xfrm>
            <a:off x="1866900" y="1213825"/>
            <a:ext cx="2579839" cy="3088425"/>
          </a:xfrm>
          <a:prstGeom prst="rect">
            <a:avLst/>
          </a:prstGeom>
          <a:noFill/>
          <a:ln>
            <a:noFill/>
          </a:ln>
        </p:spPr>
      </p:pic>
      <p:pic>
        <p:nvPicPr>
          <p:cNvPr id="89" name="Google Shape;89;p17"/>
          <p:cNvPicPr preferRelativeResize="0"/>
          <p:nvPr/>
        </p:nvPicPr>
        <p:blipFill>
          <a:blip r:embed="rId4">
            <a:alphaModFix/>
          </a:blip>
          <a:stretch>
            <a:fillRect/>
          </a:stretch>
        </p:blipFill>
        <p:spPr>
          <a:xfrm>
            <a:off x="4574762" y="1213825"/>
            <a:ext cx="2579839" cy="308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Sfeerfoto’s</a:t>
            </a:r>
            <a:endParaRPr/>
          </a:p>
        </p:txBody>
      </p:sp>
      <p:pic>
        <p:nvPicPr>
          <p:cNvPr id="95" name="Google Shape;95;p18"/>
          <p:cNvPicPr preferRelativeResize="0"/>
          <p:nvPr/>
        </p:nvPicPr>
        <p:blipFill>
          <a:blip r:embed="rId3">
            <a:alphaModFix/>
          </a:blip>
          <a:stretch>
            <a:fillRect/>
          </a:stretch>
        </p:blipFill>
        <p:spPr>
          <a:xfrm>
            <a:off x="7757275" y="0"/>
            <a:ext cx="1386725" cy="1386725"/>
          </a:xfrm>
          <a:prstGeom prst="rect">
            <a:avLst/>
          </a:prstGeom>
          <a:noFill/>
          <a:ln>
            <a:noFill/>
          </a:ln>
        </p:spPr>
      </p:pic>
      <p:pic>
        <p:nvPicPr>
          <p:cNvPr id="96" name="Google Shape;96;p18"/>
          <p:cNvPicPr preferRelativeResize="0"/>
          <p:nvPr/>
        </p:nvPicPr>
        <p:blipFill>
          <a:blip r:embed="rId4">
            <a:alphaModFix/>
          </a:blip>
          <a:stretch>
            <a:fillRect/>
          </a:stretch>
        </p:blipFill>
        <p:spPr>
          <a:xfrm>
            <a:off x="0" y="1017450"/>
            <a:ext cx="3429002" cy="2571752"/>
          </a:xfrm>
          <a:prstGeom prst="rect">
            <a:avLst/>
          </a:prstGeom>
          <a:noFill/>
          <a:ln>
            <a:noFill/>
          </a:ln>
        </p:spPr>
      </p:pic>
      <p:pic>
        <p:nvPicPr>
          <p:cNvPr id="97" name="Google Shape;97;p18"/>
          <p:cNvPicPr preferRelativeResize="0"/>
          <p:nvPr/>
        </p:nvPicPr>
        <p:blipFill>
          <a:blip r:embed="rId5">
            <a:alphaModFix/>
          </a:blip>
          <a:stretch>
            <a:fillRect/>
          </a:stretch>
        </p:blipFill>
        <p:spPr>
          <a:xfrm>
            <a:off x="3581402" y="1169850"/>
            <a:ext cx="2146624" cy="3821249"/>
          </a:xfrm>
          <a:prstGeom prst="rect">
            <a:avLst/>
          </a:prstGeom>
          <a:noFill/>
          <a:ln>
            <a:noFill/>
          </a:ln>
        </p:spPr>
      </p:pic>
      <p:pic>
        <p:nvPicPr>
          <p:cNvPr id="98" name="Google Shape;98;p18"/>
          <p:cNvPicPr preferRelativeResize="0"/>
          <p:nvPr/>
        </p:nvPicPr>
        <p:blipFill>
          <a:blip r:embed="rId6">
            <a:alphaModFix/>
          </a:blip>
          <a:stretch>
            <a:fillRect/>
          </a:stretch>
        </p:blipFill>
        <p:spPr>
          <a:xfrm>
            <a:off x="6132851" y="1354488"/>
            <a:ext cx="1939180" cy="345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14747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Met jullie steun konden we de kinderen een gezond tussendoortje aanbieden na het verzorgen van hun knuffel: bedankt hiervoor!</a:t>
            </a:r>
            <a:endParaRPr/>
          </a:p>
        </p:txBody>
      </p:sp>
      <p:pic>
        <p:nvPicPr>
          <p:cNvPr id="104" name="Google Shape;104;p19"/>
          <p:cNvPicPr preferRelativeResize="0"/>
          <p:nvPr/>
        </p:nvPicPr>
        <p:blipFill>
          <a:blip r:embed="rId3">
            <a:alphaModFix/>
          </a:blip>
          <a:stretch>
            <a:fillRect/>
          </a:stretch>
        </p:blipFill>
        <p:spPr>
          <a:xfrm>
            <a:off x="7757275" y="0"/>
            <a:ext cx="1386725" cy="1386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