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897C1-7DEA-47F1-9045-7D346A12FF5C}" v="73" dt="2023-06-07T16:11:48.735"/>
  </p1510:revLst>
</p1510:revInfo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706" autoAdjust="0"/>
  </p:normalViewPr>
  <p:slideViewPr>
    <p:cSldViewPr snapToGrid="0" showGuides="1">
      <p:cViewPr varScale="1">
        <p:scale>
          <a:sx n="113" d="100"/>
          <a:sy n="113" d="100"/>
        </p:scale>
        <p:origin x="5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AC87C1-681E-48FE-92FD-DE7B580F7841}" type="datetime1">
              <a:rPr lang="nl-NL" smtClean="0"/>
              <a:t>14-06-2023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39DED2-DCCF-4B97-AD20-2724CDB6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868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67A96-FC6A-424E-8D7B-E378935D2066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3E91F2-10CE-41A6-AD49-30D4CB692F4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64197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411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91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66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86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97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18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03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28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40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7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34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60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70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07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0"/>
            <a:ext cx="9603346" cy="1828800"/>
          </a:xfrm>
        </p:spPr>
        <p:txBody>
          <a:bodyPr rtlCol="0"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709892" y="1981083"/>
            <a:ext cx="4417453" cy="1655762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392A6-4F02-4654-9D41-55F6E40BA62B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418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057327" cy="4351338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1EB1E4-C548-4366-9FD7-EC2F6C27AC17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964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427"/>
            <a:ext cx="2628900" cy="5584535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427"/>
            <a:ext cx="7734300" cy="5584535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41916D-E32B-4D85-ACFA-526711EBDC4D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695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5FA63A-92DF-47F0-986A-D1CD018A1A60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81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026650" cy="2862262"/>
          </a:xfrm>
        </p:spPr>
        <p:txBody>
          <a:bodyPr rtlCol="0"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02665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690D0-183B-4698-B8B2-9FCC1FB9A561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791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84632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016086" y="1825625"/>
            <a:ext cx="484632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386C12-F1F7-4FE4-A2CE-E10B2852C8EC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524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88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1755057"/>
            <a:ext cx="4846320" cy="596587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831850" y="2418735"/>
            <a:ext cx="4846320" cy="37534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011247" y="1755057"/>
            <a:ext cx="4846320" cy="596587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011247" y="2418735"/>
            <a:ext cx="4846320" cy="37534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E3C495-62A7-4530-AF2C-A0A7AFF38C24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201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E4720-9D79-4CB5-8C75-D67C562C3A13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10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6C5F3-5E99-4074-AAA4-A185AD83A276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486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1621826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3188" y="1683834"/>
            <a:ext cx="5675312" cy="4400236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300761"/>
            <a:ext cx="3932237" cy="2783309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F0827C-F504-4B1D-8E9A-F743946278EA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938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1594624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 hasCustomPrompt="1"/>
          </p:nvPr>
        </p:nvSpPr>
        <p:spPr>
          <a:xfrm>
            <a:off x="5183188" y="1594624"/>
            <a:ext cx="5675312" cy="4500602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323062"/>
            <a:ext cx="3932237" cy="267629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F73A7-F9F5-4A7E-AD6D-D454B68074DC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B42CFBD-2225-44FB-8E2E-7BC9B9D5CD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914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23492" y="6498019"/>
            <a:ext cx="289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B671495-0BF5-47AD-AD50-C3D3C0F4A4E9}" type="datetime1">
              <a:rPr lang="nl-NL" noProof="0" smtClean="0"/>
              <a:t>14-06-2023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48200" y="64980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7200" y="6498019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B42CFBD-2225-44FB-8E2E-7BC9B9D5CD10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ommy.timmermans@onderwijs.gent.b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Project Vergroening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248212" y="2050656"/>
            <a:ext cx="4879134" cy="323861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nl-NL" dirty="0"/>
              <a:t>BS De Octopus</a:t>
            </a:r>
          </a:p>
          <a:p>
            <a:pPr rtl="0"/>
            <a:r>
              <a:rPr lang="nl-NL" dirty="0" err="1"/>
              <a:t>Drongensesteenweg</a:t>
            </a:r>
            <a:r>
              <a:rPr lang="nl-NL" dirty="0"/>
              <a:t> 146</a:t>
            </a:r>
          </a:p>
          <a:p>
            <a:pPr rtl="0"/>
            <a:r>
              <a:rPr lang="nl-NL" dirty="0"/>
              <a:t>9000 Gent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Directeur: Tommy Timmermans</a:t>
            </a:r>
          </a:p>
          <a:p>
            <a:pPr rtl="0"/>
            <a:r>
              <a:rPr lang="nl-NL" dirty="0"/>
              <a:t>Presentator: Myriam Van Driessche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Datum: 12 juni 2023</a:t>
            </a:r>
          </a:p>
          <a:p>
            <a:pPr rtl="0"/>
            <a:r>
              <a:rPr lang="nl-NL" dirty="0"/>
              <a:t>Voor wie: Rotary Club</a:t>
            </a:r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pic>
        <p:nvPicPr>
          <p:cNvPr id="7" name="Afbeelding 6" descr="Afbeelding met buitenshuis, hemel, boom, hek&#10;&#10;Automatisch gegenereerde beschrijving">
            <a:extLst>
              <a:ext uri="{FF2B5EF4-FFF2-40B4-BE49-F238E27FC236}">
                <a16:creationId xmlns:a16="http://schemas.microsoft.com/office/drawing/2014/main" id="{D9343693-3526-7445-CC40-7732433EC2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08" y="125896"/>
            <a:ext cx="4417452" cy="3313090"/>
          </a:xfrm>
          <a:prstGeom prst="rect">
            <a:avLst/>
          </a:prstGeom>
        </p:spPr>
      </p:pic>
      <p:pic>
        <p:nvPicPr>
          <p:cNvPr id="9" name="Afbeelding 8" descr="Afbeelding met buitenshuis, raam, hemel, Vastgoed&#10;&#10;Automatisch gegenereerde beschrijving">
            <a:extLst>
              <a:ext uri="{FF2B5EF4-FFF2-40B4-BE49-F238E27FC236}">
                <a16:creationId xmlns:a16="http://schemas.microsoft.com/office/drawing/2014/main" id="{9D2D6594-5DB8-4724-EEE8-47DE754445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3438986"/>
            <a:ext cx="4417452" cy="331308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85EB65-FF47-BAAD-3416-7B733CE6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0224" y="264771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68680" y="111125"/>
            <a:ext cx="9819640" cy="1677035"/>
          </a:xfrm>
        </p:spPr>
        <p:txBody>
          <a:bodyPr rtlCol="0"/>
          <a:lstStyle/>
          <a:p>
            <a:pPr rtl="0"/>
            <a:r>
              <a:rPr lang="nl-NL" dirty="0"/>
              <a:t>Toekomstige realisatie: </a:t>
            </a:r>
            <a:r>
              <a:rPr lang="nl-NL" sz="2400" dirty="0"/>
              <a:t>oude parking =&gt; groene speelzone</a:t>
            </a:r>
          </a:p>
        </p:txBody>
      </p:sp>
      <p:pic>
        <p:nvPicPr>
          <p:cNvPr id="9" name="Afbeelding 8" descr="Afbeelding met buitenshuis, hemel, plant, gras&#10;&#10;Automatisch gegenereerde beschrijving">
            <a:extLst>
              <a:ext uri="{FF2B5EF4-FFF2-40B4-BE49-F238E27FC236}">
                <a16:creationId xmlns:a16="http://schemas.microsoft.com/office/drawing/2014/main" id="{0050B146-700E-80AA-1099-586E43BB24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54" y="1962557"/>
            <a:ext cx="8678444" cy="4367275"/>
          </a:xfrm>
          <a:prstGeom prst="rect">
            <a:avLst/>
          </a:prstGeom>
        </p:spPr>
      </p:pic>
      <p:pic>
        <p:nvPicPr>
          <p:cNvPr id="7" name="Afbeelding 6" descr="Afbeelding met buitenshuis, hemel, boom, plant&#10;&#10;Automatisch gegenereerde beschrijving">
            <a:extLst>
              <a:ext uri="{FF2B5EF4-FFF2-40B4-BE49-F238E27FC236}">
                <a16:creationId xmlns:a16="http://schemas.microsoft.com/office/drawing/2014/main" id="{0866C2BE-0BF5-438F-E7EA-DF44126878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778" y="1962556"/>
            <a:ext cx="2911518" cy="2183638"/>
          </a:xfrm>
          <a:prstGeom prst="rect">
            <a:avLst/>
          </a:prstGeom>
        </p:spPr>
      </p:pic>
      <p:pic>
        <p:nvPicPr>
          <p:cNvPr id="4" name="Afbeelding 3" descr="Afbeelding met buitenshuis, boom, hemel, grond&#10;&#10;Automatisch gegenereerde beschrijving">
            <a:extLst>
              <a:ext uri="{FF2B5EF4-FFF2-40B4-BE49-F238E27FC236}">
                <a16:creationId xmlns:a16="http://schemas.microsoft.com/office/drawing/2014/main" id="{5CF4C686-8D3D-89C0-849F-C8E9BCE38C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778" y="4146194"/>
            <a:ext cx="2911517" cy="218363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D33CA82-9A2D-4359-4715-2A324C40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075" y="170265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8" name="Picture 2" descr="Voor wie - Leefstijlcoach Meppel">
            <a:extLst>
              <a:ext uri="{FF2B5EF4-FFF2-40B4-BE49-F238E27FC236}">
                <a16:creationId xmlns:a16="http://schemas.microsoft.com/office/drawing/2014/main" id="{156A7429-65E5-4799-FEC8-27109CD5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83" y="4848225"/>
            <a:ext cx="1298342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68680" y="111125"/>
            <a:ext cx="9819640" cy="1677035"/>
          </a:xfrm>
        </p:spPr>
        <p:txBody>
          <a:bodyPr rtlCol="0"/>
          <a:lstStyle/>
          <a:p>
            <a:pPr rtl="0"/>
            <a:r>
              <a:rPr lang="nl-NL" dirty="0"/>
              <a:t>Toekomstige realisatie: verschillende fases</a:t>
            </a:r>
            <a:endParaRPr lang="nl-NL" sz="2400" dirty="0"/>
          </a:p>
        </p:txBody>
      </p:sp>
      <p:sp>
        <p:nvSpPr>
          <p:cNvPr id="5" name="Tijdelijke aanduiding voor inhoud 13">
            <a:extLst>
              <a:ext uri="{FF2B5EF4-FFF2-40B4-BE49-F238E27FC236}">
                <a16:creationId xmlns:a16="http://schemas.microsoft.com/office/drawing/2014/main" id="{4BFB3996-6E8F-5199-57A3-F1E76A90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/>
          <a:p>
            <a:r>
              <a:rPr lang="nl-NL" dirty="0"/>
              <a:t>Ontharden</a:t>
            </a:r>
          </a:p>
          <a:p>
            <a:r>
              <a:rPr lang="nl-NL" dirty="0"/>
              <a:t>Bouwen van kampen</a:t>
            </a:r>
          </a:p>
          <a:p>
            <a:r>
              <a:rPr lang="nl-NL" dirty="0"/>
              <a:t>Installeren bomenmikado</a:t>
            </a:r>
          </a:p>
          <a:p>
            <a:r>
              <a:rPr lang="nl-NL" dirty="0"/>
              <a:t>Bouwen van een </a:t>
            </a:r>
            <a:r>
              <a:rPr lang="nl-NL" dirty="0" err="1"/>
              <a:t>wilgenhut</a:t>
            </a:r>
            <a:endParaRPr lang="nl-NL" dirty="0"/>
          </a:p>
          <a:p>
            <a:r>
              <a:rPr lang="nl-NL" dirty="0"/>
              <a:t>Bouwen van een kabouterkeuken</a:t>
            </a:r>
          </a:p>
          <a:p>
            <a:r>
              <a:rPr lang="nl-NL" dirty="0"/>
              <a:t>Installeren van een zandheuvel</a:t>
            </a:r>
          </a:p>
          <a:p>
            <a:r>
              <a:rPr lang="nl-NL" dirty="0"/>
              <a:t>Bouwen klim- en klauterparcours</a:t>
            </a:r>
          </a:p>
          <a:p>
            <a:endParaRPr lang="nl-NL" dirty="0"/>
          </a:p>
          <a:p>
            <a:pPr lvl="0" rtl="0"/>
            <a:endParaRPr lang="nl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61907B-987A-0191-4DE7-C001AB51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849" y="111125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1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68680" y="111125"/>
            <a:ext cx="9819640" cy="1677035"/>
          </a:xfrm>
        </p:spPr>
        <p:txBody>
          <a:bodyPr rtlCol="0"/>
          <a:lstStyle/>
          <a:p>
            <a:pPr rtl="0"/>
            <a:r>
              <a:rPr lang="nl-NL" dirty="0"/>
              <a:t>Toekomstige realisatie: actuele problemen</a:t>
            </a:r>
            <a:endParaRPr lang="nl-NL" sz="2400" dirty="0"/>
          </a:p>
        </p:txBody>
      </p:sp>
      <p:sp>
        <p:nvSpPr>
          <p:cNvPr id="5" name="Tijdelijke aanduiding voor inhoud 13">
            <a:extLst>
              <a:ext uri="{FF2B5EF4-FFF2-40B4-BE49-F238E27FC236}">
                <a16:creationId xmlns:a16="http://schemas.microsoft.com/office/drawing/2014/main" id="{4BFB3996-6E8F-5199-57A3-F1E76A90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 fontScale="92500"/>
          </a:bodyPr>
          <a:lstStyle/>
          <a:p>
            <a:r>
              <a:rPr lang="nl-NL" dirty="0"/>
              <a:t>Toegang voor de brandweer moet blijven op de binnenspeelplaats</a:t>
            </a:r>
          </a:p>
          <a:p>
            <a:pPr lvl="0" rtl="0"/>
            <a:r>
              <a:rPr lang="nl-NL" dirty="0"/>
              <a:t>Toegang via een poort in de buurt: veiligheid garanderen en afsluiten</a:t>
            </a:r>
          </a:p>
          <a:p>
            <a:pPr lvl="0" rtl="0"/>
            <a:r>
              <a:rPr lang="nl-NL" dirty="0"/>
              <a:t>Vervuilde (keien, grind, onkruid, …) grond</a:t>
            </a:r>
          </a:p>
          <a:p>
            <a:pPr lvl="0" rtl="0"/>
            <a:r>
              <a:rPr lang="nl-NL" dirty="0"/>
              <a:t>Onstabiele ondergrond (oude fundering?)</a:t>
            </a:r>
          </a:p>
          <a:p>
            <a:pPr lvl="0" rtl="0"/>
            <a:r>
              <a:rPr lang="nl-NL" dirty="0"/>
              <a:t>Ontharden van de grond</a:t>
            </a:r>
          </a:p>
          <a:p>
            <a:pPr lvl="0" rtl="0"/>
            <a:r>
              <a:rPr lang="nl-NL" dirty="0"/>
              <a:t>Terug vruchtbaar maken van de grond</a:t>
            </a:r>
          </a:p>
          <a:p>
            <a:pPr lvl="0" rtl="0"/>
            <a:r>
              <a:rPr lang="nl-NL" dirty="0"/>
              <a:t>Installeren zandheuvel : schatting = € 11.000</a:t>
            </a:r>
          </a:p>
          <a:p>
            <a:pPr lvl="0" rtl="0"/>
            <a:r>
              <a:rPr lang="nl-NL" dirty="0"/>
              <a:t>Zeer hoge kostprijs om te ontharden : € ??? (Rotary, Paul zoekt dit uit)</a:t>
            </a:r>
          </a:p>
          <a:p>
            <a:pPr marL="0" lvl="0" indent="0" rtl="0">
              <a:buNone/>
            </a:pPr>
            <a:r>
              <a:rPr lang="nl-NL" b="1" dirty="0"/>
              <a:t>===== &gt; </a:t>
            </a:r>
            <a:r>
              <a:rPr lang="nl-NL" dirty="0"/>
              <a:t>hiervoor </a:t>
            </a:r>
            <a:r>
              <a:rPr lang="nl-NL" b="1" u="sng" dirty="0"/>
              <a:t>geen</a:t>
            </a:r>
            <a:r>
              <a:rPr lang="nl-NL" dirty="0"/>
              <a:t> budget  binnen het werkingsbudget van de school</a:t>
            </a:r>
          </a:p>
          <a:p>
            <a:pPr lvl="0" rtl="0"/>
            <a:endParaRPr lang="nl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61907B-987A-0191-4DE7-C001AB51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849" y="111125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68680" y="111125"/>
            <a:ext cx="9819640" cy="1677035"/>
          </a:xfrm>
        </p:spPr>
        <p:txBody>
          <a:bodyPr rtlCol="0"/>
          <a:lstStyle/>
          <a:p>
            <a:pPr rtl="0"/>
            <a:r>
              <a:rPr lang="nl-NL" dirty="0"/>
              <a:t>Toekomstige realisatie: hoe verder?</a:t>
            </a:r>
            <a:endParaRPr lang="nl-NL" sz="2400" dirty="0"/>
          </a:p>
        </p:txBody>
      </p:sp>
      <p:sp>
        <p:nvSpPr>
          <p:cNvPr id="5" name="Tijdelijke aanduiding voor inhoud 13">
            <a:extLst>
              <a:ext uri="{FF2B5EF4-FFF2-40B4-BE49-F238E27FC236}">
                <a16:creationId xmlns:a16="http://schemas.microsoft.com/office/drawing/2014/main" id="{4BFB3996-6E8F-5199-57A3-F1E76A90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/>
          <a:p>
            <a:r>
              <a:rPr lang="nl-NL" dirty="0"/>
              <a:t>Jullie zijn al bezig met een onderzoek naar de kostprijs van de ontharding, waarvoor dank. </a:t>
            </a:r>
          </a:p>
          <a:p>
            <a:r>
              <a:rPr lang="nl-NL" dirty="0"/>
              <a:t>Maar hoe gaat het nu verder en zo ja, op welke manier? </a:t>
            </a:r>
            <a:br>
              <a:rPr lang="nl-NL" dirty="0"/>
            </a:br>
            <a:r>
              <a:rPr lang="nl-NL" dirty="0"/>
              <a:t>Komt onze school in aanmerking voor sponsoring?</a:t>
            </a:r>
          </a:p>
          <a:p>
            <a:endParaRPr lang="nl-NL" dirty="0"/>
          </a:p>
          <a:p>
            <a:pPr lvl="0" rtl="0"/>
            <a:endParaRPr lang="nl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61907B-987A-0191-4DE7-C001AB51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849" y="111125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DAF8323-43C6-D7EF-2282-6258787E08ED}"/>
              </a:ext>
            </a:extLst>
          </p:cNvPr>
          <p:cNvSpPr/>
          <p:nvPr/>
        </p:nvSpPr>
        <p:spPr>
          <a:xfrm>
            <a:off x="2009120" y="3922320"/>
            <a:ext cx="770832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Alvast bedankt, in naam van onze leerlingen, 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 schoolteam en de directeur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om deze vragen 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overweging te nemen</a:t>
            </a:r>
          </a:p>
        </p:txBody>
      </p:sp>
    </p:spTree>
    <p:extLst>
      <p:ext uri="{BB962C8B-B14F-4D97-AF65-F5344CB8AC3E}">
        <p14:creationId xmlns:p14="http://schemas.microsoft.com/office/powerpoint/2010/main" val="22287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68680" y="111125"/>
            <a:ext cx="9819640" cy="1677035"/>
          </a:xfrm>
        </p:spPr>
        <p:txBody>
          <a:bodyPr rtlCol="0"/>
          <a:lstStyle/>
          <a:p>
            <a:pPr rtl="0"/>
            <a:r>
              <a:rPr lang="nl-NL" dirty="0"/>
              <a:t>Contactgegevens</a:t>
            </a:r>
            <a:endParaRPr lang="nl-NL" sz="2400" dirty="0"/>
          </a:p>
        </p:txBody>
      </p:sp>
      <p:sp>
        <p:nvSpPr>
          <p:cNvPr id="5" name="Tijdelijke aanduiding voor inhoud 13">
            <a:extLst>
              <a:ext uri="{FF2B5EF4-FFF2-40B4-BE49-F238E27FC236}">
                <a16:creationId xmlns:a16="http://schemas.microsoft.com/office/drawing/2014/main" id="{4BFB3996-6E8F-5199-57A3-F1E76A90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/>
          <a:p>
            <a:r>
              <a:rPr lang="nl-NL" dirty="0"/>
              <a:t>School: BS De Octopus, </a:t>
            </a:r>
            <a:r>
              <a:rPr lang="nl-NL" dirty="0" err="1"/>
              <a:t>Drongensesteenweg</a:t>
            </a:r>
            <a:r>
              <a:rPr lang="nl-NL" dirty="0"/>
              <a:t> 146, 9000 Gent</a:t>
            </a:r>
          </a:p>
          <a:p>
            <a:r>
              <a:rPr lang="nl-NL" dirty="0"/>
              <a:t>Directeur : Tommy Timmermans</a:t>
            </a:r>
          </a:p>
          <a:p>
            <a:r>
              <a:rPr lang="nl-NL" dirty="0"/>
              <a:t>Mailadres: </a:t>
            </a:r>
            <a:r>
              <a:rPr lang="nl-NL" dirty="0">
                <a:hlinkClick r:id="rId3"/>
              </a:rPr>
              <a:t>tommy.timmermans@onderwijs.gent.be</a:t>
            </a:r>
            <a:endParaRPr lang="nl-NL" dirty="0"/>
          </a:p>
          <a:p>
            <a:r>
              <a:rPr lang="nl-NL" dirty="0"/>
              <a:t>Telefoon: </a:t>
            </a:r>
            <a:r>
              <a:rPr lang="nl-NL" sz="2800" b="1" dirty="0">
                <a:solidFill>
                  <a:srgbClr val="FF0000"/>
                </a:solidFill>
              </a:rPr>
              <a:t>09/251 02 75</a:t>
            </a:r>
            <a:endParaRPr lang="nl-NL" dirty="0"/>
          </a:p>
          <a:p>
            <a:pPr lvl="0" rtl="0"/>
            <a:endParaRPr lang="nl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61907B-987A-0191-4DE7-C001AB51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849" y="111125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</p:spPr>
        <p:txBody>
          <a:bodyPr rtlCol="0"/>
          <a:lstStyle/>
          <a:p>
            <a:pPr rtl="0"/>
            <a:r>
              <a:rPr lang="nl-NL" dirty="0"/>
              <a:t>Waarom? </a:t>
            </a:r>
          </a:p>
        </p:txBody>
      </p:sp>
      <p:pic>
        <p:nvPicPr>
          <p:cNvPr id="103" name="Afbeelding 102" descr="Afbeelding met tekst, schermopname, Plan, kaart&#10;&#10;Automatisch gegenereerde beschrijving">
            <a:extLst>
              <a:ext uri="{FF2B5EF4-FFF2-40B4-BE49-F238E27FC236}">
                <a16:creationId xmlns:a16="http://schemas.microsoft.com/office/drawing/2014/main" id="{35DF6BE5-9950-BF28-AD15-975BD7689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405" y="1585912"/>
            <a:ext cx="8743189" cy="4587475"/>
          </a:xfrm>
          <a:prstGeom prst="rect">
            <a:avLst/>
          </a:prstGeom>
        </p:spPr>
      </p:pic>
      <p:sp>
        <p:nvSpPr>
          <p:cNvPr id="104" name="Ovaal 103">
            <a:extLst>
              <a:ext uri="{FF2B5EF4-FFF2-40B4-BE49-F238E27FC236}">
                <a16:creationId xmlns:a16="http://schemas.microsoft.com/office/drawing/2014/main" id="{603C3D3B-3817-570D-73E3-2B227DB28507}"/>
              </a:ext>
            </a:extLst>
          </p:cNvPr>
          <p:cNvSpPr/>
          <p:nvPr/>
        </p:nvSpPr>
        <p:spPr>
          <a:xfrm>
            <a:off x="4714875" y="2911476"/>
            <a:ext cx="2762250" cy="2822574"/>
          </a:xfrm>
          <a:prstGeom prst="ellipse">
            <a:avLst/>
          </a:prstGeom>
          <a:noFill/>
          <a:ln w="825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C58B6337-C834-FD2E-7020-6BC40AAB0F28}"/>
              </a:ext>
            </a:extLst>
          </p:cNvPr>
          <p:cNvSpPr/>
          <p:nvPr/>
        </p:nvSpPr>
        <p:spPr>
          <a:xfrm rot="20681935">
            <a:off x="1829250" y="2760589"/>
            <a:ext cx="34197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Grijze speelplaats, </a:t>
            </a:r>
          </a:p>
          <a:p>
            <a:pPr algn="ctr"/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bijna volledig verhard</a:t>
            </a:r>
            <a:endParaRPr lang="nl-BE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6" name="Picture 2">
            <a:extLst>
              <a:ext uri="{FF2B5EF4-FFF2-40B4-BE49-F238E27FC236}">
                <a16:creationId xmlns:a16="http://schemas.microsoft.com/office/drawing/2014/main" id="{20A55EBE-0130-12A8-2E8A-12C51005A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0140" y="521946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Gewenste doelen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nl-NL" dirty="0"/>
              <a:t>Verhogen welbevinden</a:t>
            </a:r>
          </a:p>
          <a:p>
            <a:pPr lvl="0" rtl="0"/>
            <a:r>
              <a:rPr lang="nl-NL" dirty="0"/>
              <a:t>Zorgen dat er buiten nieuwe dingen kunnen aangeleerd worden</a:t>
            </a:r>
          </a:p>
          <a:p>
            <a:pPr lvl="0" rtl="0"/>
            <a:r>
              <a:rPr lang="nl-NL" dirty="0"/>
              <a:t>Uitbreiden educatieve leermomenten</a:t>
            </a:r>
          </a:p>
          <a:p>
            <a:pPr lvl="0" rtl="0"/>
            <a:r>
              <a:rPr lang="nl-NL" dirty="0"/>
              <a:t>Stimuleren creativiteit </a:t>
            </a:r>
          </a:p>
          <a:p>
            <a:pPr lvl="0" rtl="0"/>
            <a:r>
              <a:rPr lang="nl-NL" dirty="0"/>
              <a:t>Spelen met veilige en natuurlijke materialen</a:t>
            </a:r>
          </a:p>
          <a:p>
            <a:pPr lvl="0" rtl="0"/>
            <a:r>
              <a:rPr lang="nl-NL" dirty="0"/>
              <a:t>Verminderen van ruzies en conflicten</a:t>
            </a:r>
          </a:p>
          <a:p>
            <a:pPr lvl="0" rtl="0"/>
            <a:r>
              <a:rPr lang="nl-NL" dirty="0"/>
              <a:t>Verhogen van rustmomenten (diverse zones)</a:t>
            </a:r>
          </a:p>
          <a:p>
            <a:pPr lvl="0" rtl="0"/>
            <a:r>
              <a:rPr lang="nl-NL" dirty="0"/>
              <a:t>Zorgen voor duidelijke structuur (wie, doet wat, waar en wanneer)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311359-DEE1-4252-3143-60C05C4F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924" y="569571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5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Plan van aanpak 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nl-NL" dirty="0"/>
              <a:t>Oprichten kerngroep en werkgroep</a:t>
            </a:r>
          </a:p>
          <a:p>
            <a:pPr lvl="0" rtl="0"/>
            <a:r>
              <a:rPr lang="nl-NL" dirty="0"/>
              <a:t>Houden van inspiratiesessies (Prov. Oost-Vlaanderen, MOS-werking)</a:t>
            </a:r>
          </a:p>
          <a:p>
            <a:pPr lvl="0" rtl="0"/>
            <a:r>
              <a:rPr lang="nl-NL" dirty="0"/>
              <a:t>Opstellen visie</a:t>
            </a:r>
          </a:p>
          <a:p>
            <a:pPr lvl="0" rtl="0"/>
            <a:r>
              <a:rPr lang="nl-NL" dirty="0"/>
              <a:t>Organiseren communicatie </a:t>
            </a:r>
            <a:r>
              <a:rPr lang="nl-NL" sz="2000" dirty="0"/>
              <a:t>(personeelsvergaderingen, FB, website, </a:t>
            </a:r>
            <a:r>
              <a:rPr lang="nl-NL" sz="2000" dirty="0" err="1"/>
              <a:t>hoplr</a:t>
            </a:r>
            <a:r>
              <a:rPr lang="nl-NL" sz="2000" dirty="0"/>
              <a:t>, banner, tijdslijn, enquêtes, forums, …)</a:t>
            </a:r>
          </a:p>
          <a:p>
            <a:pPr lvl="0" rtl="0"/>
            <a:r>
              <a:rPr lang="nl-NL" dirty="0"/>
              <a:t>Bezoeken van diverse groene scholen (schoolteam)</a:t>
            </a:r>
          </a:p>
          <a:p>
            <a:pPr lvl="0" rtl="0"/>
            <a:r>
              <a:rPr lang="nl-NL" dirty="0"/>
              <a:t>Inventariseren van de verschillende noden </a:t>
            </a:r>
            <a:r>
              <a:rPr lang="nl-NL" sz="2000" dirty="0"/>
              <a:t>(materialen, zones, , inclusief leerkansen)</a:t>
            </a:r>
          </a:p>
          <a:p>
            <a:pPr lvl="0" rtl="0"/>
            <a:r>
              <a:rPr lang="nl-NL" dirty="0"/>
              <a:t>Opstellen ontwerpplan (Prov. Oost-Vlaanderen, MOS-werking)</a:t>
            </a:r>
          </a:p>
          <a:p>
            <a:pPr lvl="0" rtl="0"/>
            <a:endParaRPr lang="nl-NL" dirty="0"/>
          </a:p>
          <a:p>
            <a:pPr lvl="0" rtl="0"/>
            <a:endParaRPr lang="nl-NL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A9ECAE-46CA-2E70-708F-CEDD7E0C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9224" y="598146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9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Plan</a:t>
            </a:r>
          </a:p>
        </p:txBody>
      </p:sp>
      <p:pic>
        <p:nvPicPr>
          <p:cNvPr id="3" name="Afbeelding 2" descr="Afbeelding met tekst, schermopname, diagram, Plan&#10;&#10;Automatisch gegenereerde beschrijving">
            <a:extLst>
              <a:ext uri="{FF2B5EF4-FFF2-40B4-BE49-F238E27FC236}">
                <a16:creationId xmlns:a16="http://schemas.microsoft.com/office/drawing/2014/main" id="{B85C47AF-F0FB-8A10-091A-09D6E1B17C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277" y="97475"/>
            <a:ext cx="9600697" cy="656376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51D1FA9-1299-CDEA-6315-735A5F0D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649" y="670003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4" name="Picture 2" descr="Het MOS-logo voor scholen | MOS">
            <a:extLst>
              <a:ext uri="{FF2B5EF4-FFF2-40B4-BE49-F238E27FC236}">
                <a16:creationId xmlns:a16="http://schemas.microsoft.com/office/drawing/2014/main" id="{3573B44E-94D9-EAAE-EC19-140A4684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49603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Enkele groene realisaties tot nu : beplanting</a:t>
            </a:r>
          </a:p>
        </p:txBody>
      </p:sp>
      <p:pic>
        <p:nvPicPr>
          <p:cNvPr id="5" name="Afbeelding 4" descr="Afbeelding met buitenshuis, raam, eigendom, gebouw&#10;&#10;Automatisch gegenereerde beschrijving">
            <a:extLst>
              <a:ext uri="{FF2B5EF4-FFF2-40B4-BE49-F238E27FC236}">
                <a16:creationId xmlns:a16="http://schemas.microsoft.com/office/drawing/2014/main" id="{F49AD408-94D6-03BA-608F-4C44296F09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27" y="3966102"/>
            <a:ext cx="3583308" cy="2687481"/>
          </a:xfrm>
          <a:prstGeom prst="rect">
            <a:avLst/>
          </a:prstGeom>
        </p:spPr>
      </p:pic>
      <p:pic>
        <p:nvPicPr>
          <p:cNvPr id="7" name="Afbeelding 6" descr="Afbeelding met buitenshuis, hemel, raam, gebouw&#10;&#10;Automatisch gegenereerde beschrijving">
            <a:extLst>
              <a:ext uri="{FF2B5EF4-FFF2-40B4-BE49-F238E27FC236}">
                <a16:creationId xmlns:a16="http://schemas.microsoft.com/office/drawing/2014/main" id="{D1293AA9-E27A-4216-0B7B-F67E6A0AEA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85" y="1860480"/>
            <a:ext cx="3965974" cy="2974480"/>
          </a:xfrm>
          <a:prstGeom prst="rect">
            <a:avLst/>
          </a:prstGeom>
        </p:spPr>
      </p:pic>
      <p:pic>
        <p:nvPicPr>
          <p:cNvPr id="9" name="Afbeelding 8" descr="Afbeelding met buitenshuis, plant, hemel, gebouw&#10;&#10;Automatisch gegenereerde beschrijving">
            <a:extLst>
              <a:ext uri="{FF2B5EF4-FFF2-40B4-BE49-F238E27FC236}">
                <a16:creationId xmlns:a16="http://schemas.microsoft.com/office/drawing/2014/main" id="{B53AF314-860D-AD91-0414-F1913EDE5D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134" y="3922932"/>
            <a:ext cx="3698427" cy="2773820"/>
          </a:xfrm>
          <a:prstGeom prst="rect">
            <a:avLst/>
          </a:prstGeom>
        </p:spPr>
      </p:pic>
      <p:pic>
        <p:nvPicPr>
          <p:cNvPr id="11" name="Afbeelding 10" descr="Afbeelding met buitenshuis, plant, gebouw, hek&#10;&#10;Automatisch gegenereerde beschrijving">
            <a:extLst>
              <a:ext uri="{FF2B5EF4-FFF2-40B4-BE49-F238E27FC236}">
                <a16:creationId xmlns:a16="http://schemas.microsoft.com/office/drawing/2014/main" id="{A227033C-C197-ED6A-3A3C-DA2C82404F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268" y="1522482"/>
            <a:ext cx="3817199" cy="2862899"/>
          </a:xfrm>
          <a:prstGeom prst="rect">
            <a:avLst/>
          </a:prstGeom>
        </p:spPr>
      </p:pic>
      <p:pic>
        <p:nvPicPr>
          <p:cNvPr id="15" name="Afbeelding 14" descr="Afbeelding met buitenshuis, plant, grond, gebouw&#10;&#10;Automatisch gegenereerde beschrijving">
            <a:extLst>
              <a:ext uri="{FF2B5EF4-FFF2-40B4-BE49-F238E27FC236}">
                <a16:creationId xmlns:a16="http://schemas.microsoft.com/office/drawing/2014/main" id="{6EC8EB37-C996-7BF4-DC49-F287D43740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14527" y="1938586"/>
            <a:ext cx="2133600" cy="1600200"/>
          </a:xfrm>
          <a:prstGeom prst="rect">
            <a:avLst/>
          </a:prstGeom>
        </p:spPr>
      </p:pic>
      <p:pic>
        <p:nvPicPr>
          <p:cNvPr id="1026" name="Picture 2" descr="Huisstijl van de Stad Gent | Stad Gent">
            <a:extLst>
              <a:ext uri="{FF2B5EF4-FFF2-40B4-BE49-F238E27FC236}">
                <a16:creationId xmlns:a16="http://schemas.microsoft.com/office/drawing/2014/main" id="{B9303122-076F-1F33-4B46-98405AC1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82" y="5167312"/>
            <a:ext cx="212689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E9EA17C-1E97-3942-59B8-4EA9D15B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1174" y="171537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Enkele groene realisaties tot nu : moestuin</a:t>
            </a:r>
          </a:p>
        </p:txBody>
      </p:sp>
      <p:pic>
        <p:nvPicPr>
          <p:cNvPr id="3" name="Afbeelding 2" descr="Afbeelding met buitenshuis, Tuinarchitectuur, boom, struik&#10;&#10;Automatisch gegenereerde beschrijving">
            <a:extLst>
              <a:ext uri="{FF2B5EF4-FFF2-40B4-BE49-F238E27FC236}">
                <a16:creationId xmlns:a16="http://schemas.microsoft.com/office/drawing/2014/main" id="{F2123D9D-1330-1700-46FC-F0AD3D5A5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1322528"/>
            <a:ext cx="5699947" cy="4274960"/>
          </a:xfrm>
          <a:prstGeom prst="rect">
            <a:avLst/>
          </a:prstGeom>
        </p:spPr>
      </p:pic>
      <p:pic>
        <p:nvPicPr>
          <p:cNvPr id="6" name="Afbeelding 5" descr="Afbeelding met buitenshuis, boom, tuin, gebouw&#10;&#10;Automatisch gegenereerde beschrijving">
            <a:extLst>
              <a:ext uri="{FF2B5EF4-FFF2-40B4-BE49-F238E27FC236}">
                <a16:creationId xmlns:a16="http://schemas.microsoft.com/office/drawing/2014/main" id="{43A9D072-94F8-1448-C604-80E043EA4C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47" y="1654811"/>
            <a:ext cx="3369920" cy="252744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8763E55-A9FE-810D-A02D-E3E983DD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8261" y="140946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Afbeelding 6" descr="Afbeelding met buitenshuis, bloempot, kamerplant, tuin&#10;&#10;Automatisch gegenereerde beschrijving">
            <a:extLst>
              <a:ext uri="{FF2B5EF4-FFF2-40B4-BE49-F238E27FC236}">
                <a16:creationId xmlns:a16="http://schemas.microsoft.com/office/drawing/2014/main" id="{008F4F57-CB57-5963-62A0-0875747A0A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467" y="3699669"/>
            <a:ext cx="3724275" cy="27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880" cy="1325563"/>
          </a:xfrm>
        </p:spPr>
        <p:txBody>
          <a:bodyPr rtlCol="0"/>
          <a:lstStyle/>
          <a:p>
            <a:pPr rtl="0"/>
            <a:r>
              <a:rPr lang="nl-NL" dirty="0"/>
              <a:t>Enkele rust realisaties tot nu : </a:t>
            </a:r>
            <a:r>
              <a:rPr lang="nl-NL" sz="2400" dirty="0"/>
              <a:t>boos-, verdriet-, vriendschapshoek</a:t>
            </a:r>
          </a:p>
        </p:txBody>
      </p:sp>
      <p:pic>
        <p:nvPicPr>
          <p:cNvPr id="7" name="Afbeelding 6" descr="Afbeelding met buitenshuis, boom, aanhanger, plant&#10;&#10;Automatisch gegenereerde beschrijving">
            <a:extLst>
              <a:ext uri="{FF2B5EF4-FFF2-40B4-BE49-F238E27FC236}">
                <a16:creationId xmlns:a16="http://schemas.microsoft.com/office/drawing/2014/main" id="{9B2E3C7C-267E-7C89-E6EA-41743AC4C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721" y="1409560"/>
            <a:ext cx="4772000" cy="3579000"/>
          </a:xfrm>
          <a:prstGeom prst="rect">
            <a:avLst/>
          </a:prstGeom>
        </p:spPr>
      </p:pic>
      <p:pic>
        <p:nvPicPr>
          <p:cNvPr id="9" name="Afbeelding 8" descr="Afbeelding met buitenshuis, gebouw, plant, hek&#10;&#10;Automatisch gegenereerde beschrijving">
            <a:extLst>
              <a:ext uri="{FF2B5EF4-FFF2-40B4-BE49-F238E27FC236}">
                <a16:creationId xmlns:a16="http://schemas.microsoft.com/office/drawing/2014/main" id="{5DCD94E8-93A8-B635-2DC2-232CAB2CAD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74" y="1409560"/>
            <a:ext cx="5385173" cy="4038880"/>
          </a:xfrm>
          <a:prstGeom prst="rect">
            <a:avLst/>
          </a:prstGeom>
        </p:spPr>
      </p:pic>
      <p:pic>
        <p:nvPicPr>
          <p:cNvPr id="4" name="Afbeelding 3" descr="Afbeelding met grond, buitenshuis, Composiet, gebouw&#10;&#10;Automatisch gegenereerde beschrijving">
            <a:extLst>
              <a:ext uri="{FF2B5EF4-FFF2-40B4-BE49-F238E27FC236}">
                <a16:creationId xmlns:a16="http://schemas.microsoft.com/office/drawing/2014/main" id="{3D45E491-3790-E046-7966-70351F5623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960" y="4357916"/>
            <a:ext cx="3139440" cy="235458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31F2ADA-05E5-EDCB-1AD7-D0D15881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1174" y="171537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0" name="Picture 2" descr="Rotary International Logo PNG Transparent &amp; SVG Vector - Freebie Supply">
            <a:extLst>
              <a:ext uri="{FF2B5EF4-FFF2-40B4-BE49-F238E27FC236}">
                <a16:creationId xmlns:a16="http://schemas.microsoft.com/office/drawing/2014/main" id="{D95AB69D-C7F0-E8A5-3385-0433EC9A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6" y="4843056"/>
            <a:ext cx="1869440" cy="18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68680" y="111125"/>
            <a:ext cx="9819640" cy="1677035"/>
          </a:xfrm>
        </p:spPr>
        <p:txBody>
          <a:bodyPr rtlCol="0"/>
          <a:lstStyle/>
          <a:p>
            <a:pPr rtl="0"/>
            <a:r>
              <a:rPr lang="nl-NL" dirty="0"/>
              <a:t>Enkele speel realisaties tot nu : </a:t>
            </a:r>
            <a:r>
              <a:rPr lang="nl-NL" sz="2400" dirty="0"/>
              <a:t>klimtoren, </a:t>
            </a:r>
            <a:br>
              <a:rPr lang="nl-NL" sz="2400" dirty="0"/>
            </a:br>
            <a:r>
              <a:rPr lang="nl-NL" sz="2400" dirty="0"/>
              <a:t>fietsparcours, speelhuisje, ballenspel, voetbalplein</a:t>
            </a:r>
          </a:p>
        </p:txBody>
      </p:sp>
      <p:pic>
        <p:nvPicPr>
          <p:cNvPr id="3" name="Afbeelding 2" descr="Afbeelding met buitenshuis, hemel, gebouw, weg&#10;&#10;Automatisch gegenereerde beschrijving">
            <a:extLst>
              <a:ext uri="{FF2B5EF4-FFF2-40B4-BE49-F238E27FC236}">
                <a16:creationId xmlns:a16="http://schemas.microsoft.com/office/drawing/2014/main" id="{DE28FBF2-93D6-0813-D31A-BD1B758FE1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90" y="2311192"/>
            <a:ext cx="4266213" cy="3199660"/>
          </a:xfrm>
          <a:prstGeom prst="rect">
            <a:avLst/>
          </a:prstGeom>
        </p:spPr>
      </p:pic>
      <p:pic>
        <p:nvPicPr>
          <p:cNvPr id="6" name="Afbeelding 5" descr="Afbeelding met Kinderkunst, kunst, muur&#10;&#10;Automatisch gegenereerde beschrijving">
            <a:extLst>
              <a:ext uri="{FF2B5EF4-FFF2-40B4-BE49-F238E27FC236}">
                <a16:creationId xmlns:a16="http://schemas.microsoft.com/office/drawing/2014/main" id="{16F65637-69AF-FC75-5D7A-FA2212344E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412" y="1595860"/>
            <a:ext cx="2917280" cy="2187960"/>
          </a:xfrm>
          <a:prstGeom prst="rect">
            <a:avLst/>
          </a:prstGeom>
        </p:spPr>
      </p:pic>
      <p:pic>
        <p:nvPicPr>
          <p:cNvPr id="10" name="Afbeelding 9" descr="Afbeelding met speeltuin, buitenshuis, hemel, gebouw&#10;&#10;Automatisch gegenereerde beschrijving">
            <a:extLst>
              <a:ext uri="{FF2B5EF4-FFF2-40B4-BE49-F238E27FC236}">
                <a16:creationId xmlns:a16="http://schemas.microsoft.com/office/drawing/2014/main" id="{0D859CB1-AC34-0876-E9AD-3040B6EC2E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628" y="1566873"/>
            <a:ext cx="3250980" cy="2438235"/>
          </a:xfrm>
          <a:prstGeom prst="rect">
            <a:avLst/>
          </a:prstGeom>
        </p:spPr>
      </p:pic>
      <p:pic>
        <p:nvPicPr>
          <p:cNvPr id="12" name="Afbeelding 11" descr="Afbeelding met buitenshuis, hemel, raam, tuin&#10;&#10;Automatisch gegenereerde beschrijving">
            <a:extLst>
              <a:ext uri="{FF2B5EF4-FFF2-40B4-BE49-F238E27FC236}">
                <a16:creationId xmlns:a16="http://schemas.microsoft.com/office/drawing/2014/main" id="{AE7E874E-0928-7C04-09BB-BDD4CD2BF3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333" y="3911022"/>
            <a:ext cx="3387437" cy="2540578"/>
          </a:xfrm>
          <a:prstGeom prst="rect">
            <a:avLst/>
          </a:prstGeom>
        </p:spPr>
      </p:pic>
      <p:pic>
        <p:nvPicPr>
          <p:cNvPr id="15" name="Afbeelding 14" descr="Afbeelding met gebouw, buitenshuis, raam, eigendom&#10;&#10;Automatisch gegenereerde beschrijving">
            <a:extLst>
              <a:ext uri="{FF2B5EF4-FFF2-40B4-BE49-F238E27FC236}">
                <a16:creationId xmlns:a16="http://schemas.microsoft.com/office/drawing/2014/main" id="{9BD0388A-CECD-C21F-2D52-919A8EBB37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628" y="4211536"/>
            <a:ext cx="2863612" cy="214770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1DC893D-76AB-DC18-1480-D8E0E770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724" y="176526"/>
            <a:ext cx="2603220" cy="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2" descr="Huisstijl van de Stad Gent | Stad Gent">
            <a:extLst>
              <a:ext uri="{FF2B5EF4-FFF2-40B4-BE49-F238E27FC236}">
                <a16:creationId xmlns:a16="http://schemas.microsoft.com/office/drawing/2014/main" id="{FACA054B-5DB0-F48E-9ACC-A2104781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82" y="5421312"/>
            <a:ext cx="212689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jabloon met het ontwerp Seizoenen in saliegroe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8264296_TF03460573" id="{4F652521-7AD4-43A6-B73A-B78A824FE96C}" vid="{0679C67A-5670-4E3B-9D1A-29DD97CD231D}"/>
    </a:ext>
  </a:extLst>
</a:theme>
</file>

<file path=ppt/theme/theme2.xml><?xml version="1.0" encoding="utf-8"?>
<a:theme xmlns:a="http://schemas.openxmlformats.org/drawingml/2006/main" name="Office-thema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Dia’s met het ontwerp Seizoenen in saliegroen</Template>
  <TotalTime>132</TotalTime>
  <Words>437</Words>
  <Application>Microsoft Macintosh PowerPoint</Application>
  <PresentationFormat>Breedbeeld</PresentationFormat>
  <Paragraphs>78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Sjabloon met het ontwerp Seizoenen in saliegroen</vt:lpstr>
      <vt:lpstr>Project Vergroening</vt:lpstr>
      <vt:lpstr>Waarom? </vt:lpstr>
      <vt:lpstr>Gewenste doelen</vt:lpstr>
      <vt:lpstr>Plan van aanpak </vt:lpstr>
      <vt:lpstr>Plan</vt:lpstr>
      <vt:lpstr>Enkele groene realisaties tot nu : beplanting</vt:lpstr>
      <vt:lpstr>Enkele groene realisaties tot nu : moestuin</vt:lpstr>
      <vt:lpstr>Enkele rust realisaties tot nu : boos-, verdriet-, vriendschapshoek</vt:lpstr>
      <vt:lpstr>Enkele speel realisaties tot nu : klimtoren,  fietsparcours, speelhuisje, ballenspel, voetbalplein</vt:lpstr>
      <vt:lpstr>Toekomstige realisatie: oude parking =&gt; groene speelzone</vt:lpstr>
      <vt:lpstr>Toekomstige realisatie: verschillende fases</vt:lpstr>
      <vt:lpstr>Toekomstige realisatie: actuele problemen</vt:lpstr>
      <vt:lpstr>Toekomstige realisatie: hoe verder?</vt:lpstr>
      <vt:lpstr>Contactgegevens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Vergroening</dc:title>
  <dc:creator>Myriam Van Driessche</dc:creator>
  <cp:lastModifiedBy>Jacques Eichperger</cp:lastModifiedBy>
  <cp:revision>3</cp:revision>
  <dcterms:created xsi:type="dcterms:W3CDTF">2023-06-06T17:10:36Z</dcterms:created>
  <dcterms:modified xsi:type="dcterms:W3CDTF">2023-06-14T04:06:49Z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