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HK Grotesk Light" panose="020B0604020202020204" charset="0"/>
      <p:regular r:id="rId11"/>
    </p:embeddedFont>
    <p:embeddedFont>
      <p:font typeface="HK Grotesk Medium" panose="020B0604020202020204" charset="0"/>
      <p:regular r:id="rId12"/>
    </p:embeddedFont>
    <p:embeddedFont>
      <p:font typeface="HK Grotesk Semi-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9345" y="1439501"/>
            <a:ext cx="5717257" cy="5717257"/>
          </a:xfrm>
          <a:custGeom>
            <a:avLst/>
            <a:gdLst/>
            <a:ahLst/>
            <a:cxnLst/>
            <a:rect l="l" t="t" r="r" b="b"/>
            <a:pathLst>
              <a:path w="5717257" h="5717257">
                <a:moveTo>
                  <a:pt x="0" y="0"/>
                </a:moveTo>
                <a:lnTo>
                  <a:pt x="5717257" y="0"/>
                </a:lnTo>
                <a:lnTo>
                  <a:pt x="5717257" y="5717257"/>
                </a:lnTo>
                <a:lnTo>
                  <a:pt x="0" y="5717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10111687" y="1330095"/>
            <a:ext cx="5826663" cy="5826663"/>
          </a:xfrm>
          <a:custGeom>
            <a:avLst/>
            <a:gdLst/>
            <a:ahLst/>
            <a:cxnLst/>
            <a:rect l="l" t="t" r="r" b="b"/>
            <a:pathLst>
              <a:path w="5826663" h="5826663">
                <a:moveTo>
                  <a:pt x="0" y="0"/>
                </a:moveTo>
                <a:lnTo>
                  <a:pt x="5826663" y="0"/>
                </a:lnTo>
                <a:lnTo>
                  <a:pt x="5826663" y="5826663"/>
                </a:lnTo>
                <a:lnTo>
                  <a:pt x="0" y="5826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3054176" y="7753462"/>
            <a:ext cx="1217964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L’intelligence</a:t>
            </a:r>
            <a:r>
              <a:rPr lang="en-US" sz="2999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artificielle</a:t>
            </a:r>
            <a:r>
              <a:rPr lang="en-US" sz="2999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: </a:t>
            </a:r>
            <a:r>
              <a:rPr lang="en-US" sz="2999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opportunité</a:t>
            </a:r>
            <a:r>
              <a:rPr lang="en-US" sz="2999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ou</a:t>
            </a:r>
            <a:r>
              <a:rPr lang="en-US" sz="2999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problème</a:t>
            </a:r>
            <a:r>
              <a:rPr lang="en-US" sz="2999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pour </a:t>
            </a:r>
            <a:r>
              <a:rPr lang="en-US" sz="2999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l’enseignement</a:t>
            </a:r>
            <a:r>
              <a:rPr lang="en-US" sz="2999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403516" y="-4762"/>
            <a:ext cx="10884484" cy="10287000"/>
          </a:xfrm>
          <a:prstGeom prst="rect">
            <a:avLst/>
          </a:prstGeom>
          <a:solidFill>
            <a:srgbClr val="E46232"/>
          </a:solid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9228567" y="5548483"/>
            <a:ext cx="7182773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IV. U</a:t>
            </a:r>
            <a:r>
              <a:rPr lang="en-US" sz="2499" b="1" u="non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ne responsabilité assumée et collective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 b="1" u="none">
              <a:solidFill>
                <a:srgbClr val="FFFFFF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1" indent="0" algn="l">
              <a:lnSpc>
                <a:spcPts val="3500"/>
              </a:lnSpc>
              <a:spcBef>
                <a:spcPct val="0"/>
              </a:spcBef>
            </a:pPr>
            <a:endParaRPr lang="en-US" sz="2499" b="1" u="none">
              <a:solidFill>
                <a:srgbClr val="FFFFFF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228567" y="2579007"/>
            <a:ext cx="7184166" cy="0"/>
          </a:xfrm>
          <a:prstGeom prst="line">
            <a:avLst/>
          </a:prstGeom>
          <a:ln w="9525" cap="rnd">
            <a:solidFill>
              <a:srgbClr val="FFFFFF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5" name="AutoShape 5"/>
          <p:cNvSpPr/>
          <p:nvPr/>
        </p:nvSpPr>
        <p:spPr>
          <a:xfrm>
            <a:off x="9228567" y="3858872"/>
            <a:ext cx="7184166" cy="0"/>
          </a:xfrm>
          <a:prstGeom prst="line">
            <a:avLst/>
          </a:prstGeom>
          <a:ln w="9525" cap="rnd">
            <a:solidFill>
              <a:srgbClr val="FFFFFF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6" name="AutoShape 6"/>
          <p:cNvSpPr/>
          <p:nvPr/>
        </p:nvSpPr>
        <p:spPr>
          <a:xfrm>
            <a:off x="9228567" y="5138737"/>
            <a:ext cx="7184166" cy="0"/>
          </a:xfrm>
          <a:prstGeom prst="line">
            <a:avLst/>
          </a:prstGeom>
          <a:ln w="9525" cap="rnd">
            <a:solidFill>
              <a:srgbClr val="FFFFFF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7" name="AutoShape 7"/>
          <p:cNvSpPr/>
          <p:nvPr/>
        </p:nvSpPr>
        <p:spPr>
          <a:xfrm>
            <a:off x="9227174" y="6418603"/>
            <a:ext cx="7184166" cy="0"/>
          </a:xfrm>
          <a:prstGeom prst="line">
            <a:avLst/>
          </a:prstGeom>
          <a:ln w="9525" cap="rnd">
            <a:solidFill>
              <a:srgbClr val="FFFFFF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8" name="AutoShape 8"/>
          <p:cNvSpPr/>
          <p:nvPr/>
        </p:nvSpPr>
        <p:spPr>
          <a:xfrm>
            <a:off x="9228567" y="7698468"/>
            <a:ext cx="7184166" cy="0"/>
          </a:xfrm>
          <a:prstGeom prst="line">
            <a:avLst/>
          </a:prstGeom>
          <a:ln w="9525" cap="rnd">
            <a:solidFill>
              <a:srgbClr val="FFFFFF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grpSp>
        <p:nvGrpSpPr>
          <p:cNvPr id="9" name="Group 9"/>
          <p:cNvGrpSpPr/>
          <p:nvPr/>
        </p:nvGrpSpPr>
        <p:grpSpPr>
          <a:xfrm>
            <a:off x="1576184" y="1943837"/>
            <a:ext cx="4630073" cy="2922065"/>
            <a:chOff x="0" y="0"/>
            <a:chExt cx="6173430" cy="389608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6173430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800"/>
                </a:lnSpc>
              </a:pPr>
              <a:r>
                <a:rPr lang="en-US" sz="9000" b="1">
                  <a:solidFill>
                    <a:srgbClr val="000000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Plan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393254"/>
              <a:ext cx="6173430" cy="1478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52"/>
                </a:lnSpc>
              </a:pPr>
              <a:r>
                <a:rPr lang="en-US" sz="3425" b="1">
                  <a:solidFill>
                    <a:srgbClr val="E46232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Sujets clés couverts dans cette présentation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228567" y="1699362"/>
            <a:ext cx="7184166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I. Une </a:t>
            </a:r>
            <a:r>
              <a:rPr lang="en-US" sz="2500" b="1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révolution</a:t>
            </a:r>
            <a:r>
              <a:rPr lang="en-US" sz="2500" b="1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bel et bien </a:t>
            </a:r>
            <a:r>
              <a:rPr lang="en-US" sz="2500" b="1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</a:t>
            </a:r>
            <a:r>
              <a:rPr lang="en-US" sz="2500" b="1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marche</a:t>
            </a:r>
            <a:r>
              <a:rPr lang="en-US" sz="2500" b="1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28567" y="2988752"/>
            <a:ext cx="7182773" cy="88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II. U</a:t>
            </a:r>
            <a:r>
              <a:rPr lang="en-US" sz="2499" b="1" u="none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ne aide précieuse… </a:t>
            </a:r>
            <a:r>
              <a:rPr lang="en-US" sz="2499" b="1" u="none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mais</a:t>
            </a:r>
            <a:r>
              <a:rPr lang="en-US" sz="2499" b="1" u="none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à </a:t>
            </a:r>
            <a:r>
              <a:rPr lang="en-US" sz="2499" b="1" u="none" dirty="0" err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quel</a:t>
            </a:r>
            <a:r>
              <a:rPr lang="en-US" sz="2499" b="1" u="none" dirty="0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prix ?</a:t>
            </a:r>
          </a:p>
          <a:p>
            <a:pPr marL="0" lvl="1" indent="0" algn="l">
              <a:lnSpc>
                <a:spcPts val="3500"/>
              </a:lnSpc>
              <a:spcBef>
                <a:spcPct val="0"/>
              </a:spcBef>
            </a:pPr>
            <a:endParaRPr lang="en-US" sz="2499" b="1" u="none" dirty="0">
              <a:solidFill>
                <a:srgbClr val="FFFFFF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228567" y="4268617"/>
            <a:ext cx="7378265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III. R</a:t>
            </a:r>
            <a:r>
              <a:rPr lang="en-US" sz="2499" b="1" u="non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edéfinir l’enseignement : une chance pour l’humain ?</a:t>
            </a:r>
          </a:p>
          <a:p>
            <a:pPr marL="0" lvl="1" indent="0" algn="l">
              <a:lnSpc>
                <a:spcPts val="3499"/>
              </a:lnSpc>
              <a:spcBef>
                <a:spcPct val="0"/>
              </a:spcBef>
            </a:pPr>
            <a:endParaRPr lang="en-US" sz="2499" b="1" u="none">
              <a:solidFill>
                <a:srgbClr val="FFFFFF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227174" y="6818823"/>
            <a:ext cx="718277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 b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Conclusion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185430" y="1028700"/>
            <a:ext cx="4049502" cy="8229600"/>
            <a:chOff x="0" y="0"/>
            <a:chExt cx="5001260" cy="10163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5"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-22334" r="-22334"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5" name="Freeform 5"/>
          <p:cNvSpPr/>
          <p:nvPr/>
        </p:nvSpPr>
        <p:spPr>
          <a:xfrm>
            <a:off x="7498866" y="4461361"/>
            <a:ext cx="8398037" cy="4261483"/>
          </a:xfrm>
          <a:custGeom>
            <a:avLst/>
            <a:gdLst/>
            <a:ahLst/>
            <a:cxnLst/>
            <a:rect l="l" t="t" r="r" b="b"/>
            <a:pathLst>
              <a:path w="8398037" h="4261483">
                <a:moveTo>
                  <a:pt x="0" y="0"/>
                </a:moveTo>
                <a:lnTo>
                  <a:pt x="8398036" y="0"/>
                </a:lnTo>
                <a:lnTo>
                  <a:pt x="8398036" y="4261483"/>
                </a:lnTo>
                <a:lnTo>
                  <a:pt x="0" y="42614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6" name="Group 6"/>
          <p:cNvGrpSpPr/>
          <p:nvPr/>
        </p:nvGrpSpPr>
        <p:grpSpPr>
          <a:xfrm>
            <a:off x="7498866" y="1670381"/>
            <a:ext cx="8510702" cy="2019833"/>
            <a:chOff x="0" y="0"/>
            <a:chExt cx="11347602" cy="2693110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1347602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40"/>
                </a:lnSpc>
              </a:pPr>
              <a:r>
                <a:rPr lang="en-US" sz="3700" b="1">
                  <a:solidFill>
                    <a:srgbClr val="000000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I. Une révolution bel et bien en marche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57942"/>
              <a:ext cx="11347602" cy="1037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1172" lvl="1" indent="-245586" algn="l">
                <a:lnSpc>
                  <a:spcPts val="3184"/>
                </a:lnSpc>
                <a:buFont typeface="Arial"/>
                <a:buChar char="•"/>
              </a:pPr>
              <a:r>
                <a:rPr lang="en-US" sz="2274" b="1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Les TICe= un outil efficace &amp; incontournable </a:t>
              </a:r>
            </a:p>
            <a:p>
              <a:pPr marL="491172" lvl="1" indent="-245586" algn="l">
                <a:lnSpc>
                  <a:spcPts val="3184"/>
                </a:lnSpc>
                <a:buFont typeface="Arial"/>
                <a:buChar char="•"/>
              </a:pPr>
              <a:r>
                <a:rPr lang="en-US" sz="2274" b="1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L’IA, un assistant virtuel infatigable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30703" y="1321860"/>
            <a:ext cx="763884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1">
                <a:solidFill>
                  <a:srgbClr val="E46232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01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7882111" cy="10287000"/>
          </a:xfrm>
          <a:prstGeom prst="rect">
            <a:avLst/>
          </a:prstGeom>
          <a:solidFill>
            <a:srgbClr val="E46232"/>
          </a:solidFill>
        </p:spPr>
        <p:txBody>
          <a:bodyPr/>
          <a:lstStyle/>
          <a:p>
            <a:endParaRPr lang="fr-BE"/>
          </a:p>
        </p:txBody>
      </p:sp>
      <p:grpSp>
        <p:nvGrpSpPr>
          <p:cNvPr id="4" name="Group 4"/>
          <p:cNvGrpSpPr/>
          <p:nvPr/>
        </p:nvGrpSpPr>
        <p:grpSpPr>
          <a:xfrm>
            <a:off x="1149818" y="1331385"/>
            <a:ext cx="5582475" cy="4103165"/>
            <a:chOff x="0" y="0"/>
            <a:chExt cx="7443300" cy="5470887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7443300" cy="259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50"/>
                </a:lnSpc>
              </a:pPr>
              <a:r>
                <a:rPr lang="en-US" sz="6375" b="1">
                  <a:solidFill>
                    <a:srgbClr val="FFFFFF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Avantages pour les enseignants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977579"/>
              <a:ext cx="7443300" cy="1297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65"/>
                </a:lnSpc>
              </a:pPr>
              <a:r>
                <a:rPr lang="en-US" sz="3050" b="1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Comment la technologie aide les enseignants à faire leur travail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802602" y="1331385"/>
            <a:ext cx="6136167" cy="1731962"/>
            <a:chOff x="0" y="0"/>
            <a:chExt cx="8181556" cy="2309283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8181556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000000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PERMET AUX ENSEIGNANTS D'ÊTRE PLUS FLEXIBLES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399117"/>
              <a:ext cx="8181556" cy="816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85"/>
                </a:lnSpc>
              </a:pPr>
              <a:r>
                <a:rPr lang="en-US" sz="1775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Les enseignants peuvent utiliser différentes méthodes et outils d'enseignement en fonction de leurs cours ou de leurs élèves.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806335" y="4277519"/>
            <a:ext cx="6132434" cy="1731962"/>
            <a:chOff x="0" y="0"/>
            <a:chExt cx="8176579" cy="230928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8176579" cy="107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</a:pPr>
              <a:r>
                <a:rPr lang="en-US" sz="2625" b="1">
                  <a:solidFill>
                    <a:srgbClr val="000000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AIDE LES ENSEIGNANTS À SE CONNECTER DAVANTAGE AUX ÉLÈVES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99117"/>
              <a:ext cx="8176579" cy="839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0"/>
                </a:lnSpc>
              </a:pPr>
              <a:r>
                <a:rPr lang="en-US" sz="185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Les enseignants sont en mesure de mieux communiquer avec leurs élèves et de les soutenir dans leurs apprentissages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806335" y="7223652"/>
            <a:ext cx="6132434" cy="1731962"/>
            <a:chOff x="0" y="0"/>
            <a:chExt cx="8176579" cy="230928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9525"/>
              <a:ext cx="8176579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000000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PERMET D'ACCÉDER À PLUS DE RESSOURCES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399117"/>
              <a:ext cx="8176579" cy="696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70"/>
                </a:lnSpc>
              </a:pPr>
              <a:r>
                <a:rPr lang="en-US" sz="155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Les enseignants peuvent trouver des ressources d'apprentissage supplémentaires et mises à jour qui peuvent les aider dans leur travail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430703" y="4267994"/>
            <a:ext cx="763884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1">
                <a:solidFill>
                  <a:srgbClr val="E46232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430703" y="7214127"/>
            <a:ext cx="763884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1">
                <a:solidFill>
                  <a:srgbClr val="E46232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03</a:t>
            </a:r>
          </a:p>
        </p:txBody>
      </p:sp>
      <p:sp>
        <p:nvSpPr>
          <p:cNvPr id="18" name="AutoShape 18"/>
          <p:cNvSpPr/>
          <p:nvPr/>
        </p:nvSpPr>
        <p:spPr>
          <a:xfrm>
            <a:off x="9430703" y="3665671"/>
            <a:ext cx="7508066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19" name="AutoShape 19"/>
          <p:cNvSpPr/>
          <p:nvPr/>
        </p:nvSpPr>
        <p:spPr>
          <a:xfrm>
            <a:off x="9430703" y="6611804"/>
            <a:ext cx="7508066" cy="0"/>
          </a:xfrm>
          <a:prstGeom prst="line">
            <a:avLst/>
          </a:prstGeom>
          <a:ln w="9525" cap="rnd">
            <a:solidFill>
              <a:srgbClr val="000000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82111" y="0"/>
            <a:ext cx="10405889" cy="10287000"/>
          </a:xfrm>
          <a:prstGeom prst="rect">
            <a:avLst/>
          </a:prstGeom>
          <a:solidFill>
            <a:srgbClr val="E46232"/>
          </a:solidFill>
        </p:spPr>
        <p:txBody>
          <a:bodyPr/>
          <a:lstStyle/>
          <a:p>
            <a:endParaRPr lang="fr-BE"/>
          </a:p>
        </p:txBody>
      </p:sp>
      <p:grpSp>
        <p:nvGrpSpPr>
          <p:cNvPr id="3" name="Group 3"/>
          <p:cNvGrpSpPr/>
          <p:nvPr/>
        </p:nvGrpSpPr>
        <p:grpSpPr>
          <a:xfrm>
            <a:off x="1149818" y="1331385"/>
            <a:ext cx="5582475" cy="4103165"/>
            <a:chOff x="0" y="0"/>
            <a:chExt cx="7443300" cy="5470887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7443300" cy="259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650"/>
                </a:lnSpc>
              </a:pPr>
              <a:r>
                <a:rPr lang="en-US" sz="6375" b="1">
                  <a:solidFill>
                    <a:srgbClr val="000000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Avantages pour les apprenants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968054"/>
              <a:ext cx="7443300" cy="1502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 b="1">
                  <a:solidFill>
                    <a:srgbClr val="000000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Comment la technologie aide les élèves à apprendre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357520" y="1331385"/>
            <a:ext cx="6672546" cy="1658302"/>
            <a:chOff x="0" y="0"/>
            <a:chExt cx="8896727" cy="2211070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8896727" cy="106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0"/>
                </a:lnSpc>
              </a:pPr>
              <a:r>
                <a:rPr lang="en-US" sz="2675" b="1">
                  <a:solidFill>
                    <a:srgbClr val="FFFFFF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PERMET UNE EXPÉRIENCE D'APPRENTISSAGE PLUS PERSONNALISÉE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48317"/>
              <a:ext cx="8896727" cy="839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54"/>
                </a:lnSpc>
              </a:pPr>
              <a:r>
                <a:rPr lang="en-US" sz="1825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Les apprenants ont plus de liberté pour choisir les méthodes et les outils qui les aident à apprendre le mieux.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357520" y="4277519"/>
            <a:ext cx="6672546" cy="1658302"/>
            <a:chOff x="0" y="0"/>
            <a:chExt cx="8896727" cy="221107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8896727" cy="116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r>
                <a:rPr lang="en-US" sz="2900" b="1">
                  <a:solidFill>
                    <a:srgbClr val="FFFFFF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AMÉLIORE LES COMPÉTENCES DE COMMUNICATION DES ÉLÈVES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357842"/>
              <a:ext cx="8896727" cy="75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45"/>
                </a:lnSpc>
              </a:pPr>
              <a:r>
                <a:rPr lang="en-US" sz="1675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Les apprenants ont accès à différents canaux où ils peuvent communiquer et collaborer avec les enseignants et les autres étudiants.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57520" y="7223652"/>
            <a:ext cx="6672546" cy="1677352"/>
            <a:chOff x="0" y="0"/>
            <a:chExt cx="8896727" cy="223647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8896727" cy="117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10"/>
                </a:lnSpc>
              </a:pPr>
              <a:r>
                <a:rPr lang="en-US" sz="2925" b="1">
                  <a:solidFill>
                    <a:srgbClr val="FFFFFF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AIDE LES APPRENANTS À PRÉPARER L'AVENIR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373717"/>
              <a:ext cx="8896727" cy="862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</a:pPr>
              <a:r>
                <a:rPr lang="en-US" sz="1900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Les apprenants s'équipent pour affronter un avenir hautement technologique et pourront s'adapter facilement.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140046" y="3628841"/>
            <a:ext cx="7890019" cy="0"/>
          </a:xfrm>
          <a:prstGeom prst="line">
            <a:avLst/>
          </a:prstGeom>
          <a:ln w="9525" cap="rnd">
            <a:solidFill>
              <a:srgbClr val="FFFFFF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16" name="AutoShape 16"/>
          <p:cNvSpPr/>
          <p:nvPr/>
        </p:nvSpPr>
        <p:spPr>
          <a:xfrm>
            <a:off x="9140046" y="6574974"/>
            <a:ext cx="7890019" cy="0"/>
          </a:xfrm>
          <a:prstGeom prst="line">
            <a:avLst/>
          </a:prstGeom>
          <a:ln w="9525" cap="rnd">
            <a:solidFill>
              <a:srgbClr val="FFFFFF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17" name="Freeform 17"/>
          <p:cNvSpPr/>
          <p:nvPr/>
        </p:nvSpPr>
        <p:spPr>
          <a:xfrm>
            <a:off x="9203989" y="7223652"/>
            <a:ext cx="551296" cy="537263"/>
          </a:xfrm>
          <a:custGeom>
            <a:avLst/>
            <a:gdLst/>
            <a:ahLst/>
            <a:cxnLst/>
            <a:rect l="l" t="t" r="r" b="b"/>
            <a:pathLst>
              <a:path w="551296" h="537263">
                <a:moveTo>
                  <a:pt x="0" y="0"/>
                </a:moveTo>
                <a:lnTo>
                  <a:pt x="551296" y="0"/>
                </a:lnTo>
                <a:lnTo>
                  <a:pt x="551296" y="537263"/>
                </a:lnTo>
                <a:lnTo>
                  <a:pt x="0" y="537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8" name="Freeform 18"/>
          <p:cNvSpPr/>
          <p:nvPr/>
        </p:nvSpPr>
        <p:spPr>
          <a:xfrm>
            <a:off x="9140046" y="4277519"/>
            <a:ext cx="679182" cy="611264"/>
          </a:xfrm>
          <a:custGeom>
            <a:avLst/>
            <a:gdLst/>
            <a:ahLst/>
            <a:cxnLst/>
            <a:rect l="l" t="t" r="r" b="b"/>
            <a:pathLst>
              <a:path w="679182" h="611264">
                <a:moveTo>
                  <a:pt x="0" y="0"/>
                </a:moveTo>
                <a:lnTo>
                  <a:pt x="679182" y="0"/>
                </a:lnTo>
                <a:lnTo>
                  <a:pt x="679182" y="611263"/>
                </a:lnTo>
                <a:lnTo>
                  <a:pt x="0" y="611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9" name="Freeform 19"/>
          <p:cNvSpPr/>
          <p:nvPr/>
        </p:nvSpPr>
        <p:spPr>
          <a:xfrm>
            <a:off x="9211828" y="1331385"/>
            <a:ext cx="535617" cy="550635"/>
          </a:xfrm>
          <a:custGeom>
            <a:avLst/>
            <a:gdLst/>
            <a:ahLst/>
            <a:cxnLst/>
            <a:rect l="l" t="t" r="r" b="b"/>
            <a:pathLst>
              <a:path w="535617" h="550635">
                <a:moveTo>
                  <a:pt x="0" y="0"/>
                </a:moveTo>
                <a:lnTo>
                  <a:pt x="535617" y="0"/>
                </a:lnTo>
                <a:lnTo>
                  <a:pt x="535617" y="550635"/>
                </a:lnTo>
                <a:lnTo>
                  <a:pt x="0" y="550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5806691" cy="10287000"/>
          </a:xfrm>
          <a:custGeom>
            <a:avLst/>
            <a:gdLst/>
            <a:ahLst/>
            <a:cxnLst/>
            <a:rect l="l" t="t" r="r" b="b"/>
            <a:pathLst>
              <a:path w="5806691" h="10287000">
                <a:moveTo>
                  <a:pt x="0" y="0"/>
                </a:moveTo>
                <a:lnTo>
                  <a:pt x="5806691" y="0"/>
                </a:lnTo>
                <a:lnTo>
                  <a:pt x="580669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2868" r="-82868"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3" name="Group 3"/>
          <p:cNvGrpSpPr/>
          <p:nvPr/>
        </p:nvGrpSpPr>
        <p:grpSpPr>
          <a:xfrm>
            <a:off x="7093262" y="3167466"/>
            <a:ext cx="10018443" cy="4928223"/>
            <a:chOff x="0" y="0"/>
            <a:chExt cx="13357924" cy="6570965"/>
          </a:xfrm>
        </p:grpSpPr>
        <p:sp>
          <p:nvSpPr>
            <p:cNvPr id="4" name="TextBox 4"/>
            <p:cNvSpPr txBox="1"/>
            <p:nvPr/>
          </p:nvSpPr>
          <p:spPr>
            <a:xfrm>
              <a:off x="0" y="803275"/>
              <a:ext cx="13357924" cy="3362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659"/>
                </a:lnSpc>
              </a:pPr>
              <a:r>
                <a:rPr lang="en-US" sz="5550" b="1">
                  <a:solidFill>
                    <a:srgbClr val="FFFFFF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II.Une aide précieuse… mais à quel prix ?</a:t>
              </a:r>
            </a:p>
            <a:p>
              <a:pPr algn="l">
                <a:lnSpc>
                  <a:spcPts val="6659"/>
                </a:lnSpc>
              </a:pPr>
              <a:endParaRPr lang="en-US" sz="5550" b="1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855406"/>
              <a:ext cx="13357924" cy="1715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b="1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Un problème d’éthique</a:t>
              </a:r>
            </a:p>
            <a:p>
              <a:pPr marL="539748" lvl="1" indent="-269874" algn="l">
                <a:lnSpc>
                  <a:spcPts val="3499"/>
                </a:lnSpc>
                <a:buFont typeface="Arial"/>
                <a:buChar char="•"/>
              </a:pPr>
              <a:r>
                <a:rPr lang="en-US" sz="2499" b="1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Un problème d’équité</a:t>
              </a:r>
            </a:p>
            <a:p>
              <a:pPr marL="539748" lvl="1" indent="-269874" algn="l">
                <a:lnSpc>
                  <a:spcPts val="3499"/>
                </a:lnSpc>
                <a:buFont typeface="Arial"/>
                <a:buChar char="•"/>
              </a:pPr>
              <a:r>
                <a:rPr lang="en-US" sz="2499" b="1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Un problème pédagogique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093262" y="1317364"/>
            <a:ext cx="10719753" cy="1118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2"/>
              </a:lnSpc>
            </a:pPr>
            <a:r>
              <a:rPr lang="en-US" sz="3425" b="1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Qu’est-ce qu’apprendre, à l’ère des machines intelligentes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2377227"/>
            <a:ext cx="8115300" cy="4680452"/>
          </a:xfrm>
          <a:custGeom>
            <a:avLst/>
            <a:gdLst/>
            <a:ahLst/>
            <a:cxnLst/>
            <a:rect l="l" t="t" r="r" b="b"/>
            <a:pathLst>
              <a:path w="8115300" h="4680452">
                <a:moveTo>
                  <a:pt x="0" y="0"/>
                </a:moveTo>
                <a:lnTo>
                  <a:pt x="8115300" y="0"/>
                </a:lnTo>
                <a:lnTo>
                  <a:pt x="8115300" y="4680453"/>
                </a:lnTo>
                <a:lnTo>
                  <a:pt x="0" y="4680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3" name="Group 3"/>
          <p:cNvGrpSpPr/>
          <p:nvPr/>
        </p:nvGrpSpPr>
        <p:grpSpPr>
          <a:xfrm>
            <a:off x="1521825" y="2940775"/>
            <a:ext cx="7622175" cy="3553358"/>
            <a:chOff x="0" y="0"/>
            <a:chExt cx="10162900" cy="4737810"/>
          </a:xfrm>
        </p:grpSpPr>
        <p:sp>
          <p:nvSpPr>
            <p:cNvPr id="4" name="TextBox 4"/>
            <p:cNvSpPr txBox="1"/>
            <p:nvPr/>
          </p:nvSpPr>
          <p:spPr>
            <a:xfrm>
              <a:off x="0" y="244475"/>
              <a:ext cx="10162900" cy="280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500" b="1">
                  <a:solidFill>
                    <a:srgbClr val="000000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III. Redéfinir l’enseignement : </a:t>
              </a:r>
            </a:p>
            <a:p>
              <a:pPr algn="ctr">
                <a:lnSpc>
                  <a:spcPts val="5400"/>
                </a:lnSpc>
              </a:pPr>
              <a:r>
                <a:rPr lang="en-US" sz="4500" b="1">
                  <a:solidFill>
                    <a:srgbClr val="000000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une chance pour l’humain ?</a:t>
              </a:r>
            </a:p>
            <a:p>
              <a:pPr algn="ctr">
                <a:lnSpc>
                  <a:spcPts val="5759"/>
                </a:lnSpc>
              </a:pPr>
              <a:endParaRPr lang="en-US" sz="4500" b="1">
                <a:solidFill>
                  <a:srgbClr val="000000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070637"/>
              <a:ext cx="10162900" cy="599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76456" y="3227894"/>
            <a:ext cx="5792009" cy="3969524"/>
          </a:xfrm>
          <a:custGeom>
            <a:avLst/>
            <a:gdLst/>
            <a:ahLst/>
            <a:cxnLst/>
            <a:rect l="l" t="t" r="r" b="b"/>
            <a:pathLst>
              <a:path w="5792009" h="3969524">
                <a:moveTo>
                  <a:pt x="0" y="0"/>
                </a:moveTo>
                <a:lnTo>
                  <a:pt x="5792009" y="0"/>
                </a:lnTo>
                <a:lnTo>
                  <a:pt x="5792009" y="3969523"/>
                </a:lnTo>
                <a:lnTo>
                  <a:pt x="0" y="39695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2512219" y="3022548"/>
            <a:ext cx="8644086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IV. Une responsabilité collective et assumée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92068" y="4457700"/>
            <a:ext cx="9284388" cy="262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544" lvl="1" indent="-271272" algn="l">
              <a:lnSpc>
                <a:spcPts val="3518"/>
              </a:lnSpc>
              <a:buFont typeface="Arial"/>
              <a:buChar char="•"/>
            </a:pP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Former les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enseignants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à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ces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outils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pour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qu’ils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les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maîtrisent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au lieu de les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subir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  <a:p>
            <a:pPr marL="542544" lvl="1" indent="-271272" algn="l">
              <a:lnSpc>
                <a:spcPts val="3518"/>
              </a:lnSpc>
              <a:buFont typeface="Arial"/>
              <a:buChar char="•"/>
            </a:pP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Éduquer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les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élèves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à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l’esprit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critique, pour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qu’ils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ne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prennent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pas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l’IA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pour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une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vérité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divine.</a:t>
            </a:r>
          </a:p>
          <a:p>
            <a:pPr marL="542544" lvl="1" indent="-271272" algn="l">
              <a:lnSpc>
                <a:spcPts val="3518"/>
              </a:lnSpc>
              <a:buFont typeface="Arial"/>
              <a:buChar char="•"/>
            </a:pP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Réguler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les pratiques, pour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garantir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vie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privée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la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neutralité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et la </a:t>
            </a:r>
            <a:r>
              <a:rPr lang="en-US" sz="2512" b="1" dirty="0" err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sécurité</a:t>
            </a:r>
            <a:r>
              <a:rPr lang="en-US" sz="2512" b="1" dirty="0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des données.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9345" y="1439501"/>
            <a:ext cx="5717257" cy="5717257"/>
          </a:xfrm>
          <a:custGeom>
            <a:avLst/>
            <a:gdLst/>
            <a:ahLst/>
            <a:cxnLst/>
            <a:rect l="l" t="t" r="r" b="b"/>
            <a:pathLst>
              <a:path w="5717257" h="5717257">
                <a:moveTo>
                  <a:pt x="0" y="0"/>
                </a:moveTo>
                <a:lnTo>
                  <a:pt x="5717257" y="0"/>
                </a:lnTo>
                <a:lnTo>
                  <a:pt x="5717257" y="5717257"/>
                </a:lnTo>
                <a:lnTo>
                  <a:pt x="0" y="5717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10111687" y="1330095"/>
            <a:ext cx="5826663" cy="5826663"/>
          </a:xfrm>
          <a:custGeom>
            <a:avLst/>
            <a:gdLst/>
            <a:ahLst/>
            <a:cxnLst/>
            <a:rect l="l" t="t" r="r" b="b"/>
            <a:pathLst>
              <a:path w="5826663" h="5826663">
                <a:moveTo>
                  <a:pt x="0" y="0"/>
                </a:moveTo>
                <a:lnTo>
                  <a:pt x="5826663" y="0"/>
                </a:lnTo>
                <a:lnTo>
                  <a:pt x="5826663" y="5826663"/>
                </a:lnTo>
                <a:lnTo>
                  <a:pt x="0" y="5826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3054176" y="7753462"/>
            <a:ext cx="1217964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L’intelligence artificielle : opportunité ou problème pour l’enseignement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367</Words>
  <Application>Microsoft Office PowerPoint</Application>
  <PresentationFormat>Personnalisé</PresentationFormat>
  <Paragraphs>42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HK Grotesk Light</vt:lpstr>
      <vt:lpstr>HK Grotesk Semi-Bold</vt:lpstr>
      <vt:lpstr>Calibri</vt:lpstr>
      <vt:lpstr>Arial</vt:lpstr>
      <vt:lpstr>HK Grotesk Medium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Exercice d'éloquence IA &amp; éducation</dc:title>
  <dc:creator>valentine dejonghe</dc:creator>
  <cp:lastModifiedBy>Valentine Dejonghe</cp:lastModifiedBy>
  <cp:revision>2</cp:revision>
  <dcterms:created xsi:type="dcterms:W3CDTF">2006-08-16T00:00:00Z</dcterms:created>
  <dcterms:modified xsi:type="dcterms:W3CDTF">2025-05-12T13:49:00Z</dcterms:modified>
  <dc:identifier>DAGm8VW7-NA</dc:identifier>
</cp:coreProperties>
</file>