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4" r:id="rId2"/>
    <p:sldId id="257" r:id="rId3"/>
    <p:sldId id="265" r:id="rId4"/>
    <p:sldId id="273" r:id="rId5"/>
    <p:sldId id="264" r:id="rId6"/>
    <p:sldId id="266" r:id="rId7"/>
    <p:sldId id="270" r:id="rId8"/>
    <p:sldId id="276" r:id="rId9"/>
    <p:sldId id="280" r:id="rId10"/>
    <p:sldId id="281" r:id="rId11"/>
    <p:sldId id="284" r:id="rId12"/>
    <p:sldId id="282" r:id="rId13"/>
    <p:sldId id="283" r:id="rId14"/>
    <p:sldId id="277" r:id="rId15"/>
    <p:sldId id="267" r:id="rId1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921A5E-1B8F-47AC-9E27-5594547C3BB5}" v="460" dt="2024-05-06T08:23:55.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75038" autoAdjust="0"/>
  </p:normalViewPr>
  <p:slideViewPr>
    <p:cSldViewPr snapToGrid="0">
      <p:cViewPr varScale="1">
        <p:scale>
          <a:sx n="83" d="100"/>
          <a:sy n="83" d="100"/>
        </p:scale>
        <p:origin x="1672" y="192"/>
      </p:cViewPr>
      <p:guideLst/>
    </p:cSldViewPr>
  </p:slideViewPr>
  <p:notesTextViewPr>
    <p:cViewPr>
      <p:scale>
        <a:sx n="1" d="1"/>
        <a:sy n="1" d="1"/>
      </p:scale>
      <p:origin x="0" y="0"/>
    </p:cViewPr>
  </p:notesTextViewPr>
  <p:notesViewPr>
    <p:cSldViewPr snapToGrid="0">
      <p:cViewPr varScale="1">
        <p:scale>
          <a:sx n="63" d="100"/>
          <a:sy n="63" d="100"/>
        </p:scale>
        <p:origin x="1687"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3F29C0-40C6-4C87-EF18-E34D9CB736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a:extLst>
              <a:ext uri="{FF2B5EF4-FFF2-40B4-BE49-F238E27FC236}">
                <a16:creationId xmlns:a16="http://schemas.microsoft.com/office/drawing/2014/main" id="{D8581242-06D9-4AF9-A111-12589AA595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4A0E7-FE2C-4169-A546-4849D21613A0}" type="datetimeFigureOut">
              <a:rPr lang="en-BE" smtClean="0"/>
              <a:t>5/7/24</a:t>
            </a:fld>
            <a:endParaRPr lang="en-BE"/>
          </a:p>
        </p:txBody>
      </p:sp>
      <p:sp>
        <p:nvSpPr>
          <p:cNvPr id="4" name="Footer Placeholder 3">
            <a:extLst>
              <a:ext uri="{FF2B5EF4-FFF2-40B4-BE49-F238E27FC236}">
                <a16:creationId xmlns:a16="http://schemas.microsoft.com/office/drawing/2014/main" id="{9929C5E4-E8FC-9B3E-0D3C-358EE6EA55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148A9CA2-BEF7-F81A-FE12-AE5CE879EC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020459-4776-4C48-8299-42D2B11189B7}" type="slidenum">
              <a:rPr lang="en-BE" smtClean="0"/>
              <a:t>‹nr.›</a:t>
            </a:fld>
            <a:endParaRPr lang="en-BE"/>
          </a:p>
        </p:txBody>
      </p:sp>
    </p:spTree>
    <p:extLst>
      <p:ext uri="{BB962C8B-B14F-4D97-AF65-F5344CB8AC3E}">
        <p14:creationId xmlns:p14="http://schemas.microsoft.com/office/powerpoint/2010/main" val="565114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F67CD-CBC4-4BBD-8745-5186304A7C99}" type="datetimeFigureOut">
              <a:rPr lang="en-BE" smtClean="0"/>
              <a:t>5/7/24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39D42-0494-4219-9D00-32A17CF36ED3}" type="slidenum">
              <a:rPr lang="en-BE" smtClean="0"/>
              <a:t>‹nr.›</a:t>
            </a:fld>
            <a:endParaRPr lang="en-BE"/>
          </a:p>
        </p:txBody>
      </p:sp>
    </p:spTree>
    <p:extLst>
      <p:ext uri="{BB962C8B-B14F-4D97-AF65-F5344CB8AC3E}">
        <p14:creationId xmlns:p14="http://schemas.microsoft.com/office/powerpoint/2010/main" val="201995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Goeie</a:t>
            </a:r>
            <a:r>
              <a:rPr lang="en-US" dirty="0"/>
              <a:t> </a:t>
            </a:r>
            <a:r>
              <a:rPr lang="en-US" dirty="0" err="1"/>
              <a:t>avond</a:t>
            </a:r>
            <a:r>
              <a:rPr lang="en-US" dirty="0"/>
              <a:t>, </a:t>
            </a:r>
            <a:r>
              <a:rPr lang="en-US" dirty="0" err="1"/>
              <a:t>ik</a:t>
            </a:r>
            <a:r>
              <a:rPr lang="en-US" dirty="0"/>
              <a:t> ben Sofie Van Hoecke, professor </a:t>
            </a:r>
            <a:r>
              <a:rPr lang="en-US" dirty="0" err="1"/>
              <a:t>aan</a:t>
            </a:r>
            <a:r>
              <a:rPr lang="en-US" dirty="0"/>
              <a:t> IDLab, </a:t>
            </a:r>
            <a:r>
              <a:rPr lang="en-US" dirty="0" err="1"/>
              <a:t>een</a:t>
            </a:r>
            <a:r>
              <a:rPr lang="en-US" dirty="0"/>
              <a:t> </a:t>
            </a:r>
            <a:r>
              <a:rPr lang="en-US" dirty="0" err="1"/>
              <a:t>onderzoeksgroep</a:t>
            </a:r>
            <a:r>
              <a:rPr lang="en-US" dirty="0"/>
              <a:t> van de </a:t>
            </a:r>
            <a:r>
              <a:rPr lang="en-US" dirty="0" err="1"/>
              <a:t>faculteit</a:t>
            </a:r>
            <a:r>
              <a:rPr lang="en-US" dirty="0"/>
              <a:t> </a:t>
            </a:r>
            <a:r>
              <a:rPr lang="en-US" dirty="0" err="1"/>
              <a:t>Ingenieurswetenschappen</a:t>
            </a:r>
            <a:r>
              <a:rPr lang="en-US" dirty="0"/>
              <a:t> </a:t>
            </a:r>
            <a:r>
              <a:rPr lang="en-US" dirty="0" err="1"/>
              <a:t>en</a:t>
            </a:r>
            <a:r>
              <a:rPr lang="en-US" dirty="0"/>
              <a:t> </a:t>
            </a:r>
            <a:r>
              <a:rPr lang="en-US" dirty="0" err="1"/>
              <a:t>Architectuur</a:t>
            </a:r>
            <a:r>
              <a:rPr lang="en-US" dirty="0"/>
              <a:t> van UGent, </a:t>
            </a:r>
            <a:r>
              <a:rPr lang="en-US" dirty="0" err="1"/>
              <a:t>en</a:t>
            </a:r>
            <a:r>
              <a:rPr lang="en-US" dirty="0"/>
              <a:t> </a:t>
            </a:r>
            <a:r>
              <a:rPr lang="en-US" dirty="0" err="1"/>
              <a:t>ik</a:t>
            </a:r>
            <a:r>
              <a:rPr lang="en-US" dirty="0"/>
              <a:t> ga </a:t>
            </a:r>
            <a:r>
              <a:rPr lang="en-US" dirty="0" err="1"/>
              <a:t>jullie</a:t>
            </a:r>
            <a:r>
              <a:rPr lang="en-US" dirty="0"/>
              <a:t> met </a:t>
            </a:r>
            <a:r>
              <a:rPr lang="en-US" dirty="0" err="1"/>
              <a:t>veel</a:t>
            </a:r>
            <a:r>
              <a:rPr lang="en-US" dirty="0"/>
              <a:t> </a:t>
            </a:r>
            <a:r>
              <a:rPr lang="en-US" dirty="0" err="1"/>
              <a:t>plezier</a:t>
            </a:r>
            <a:r>
              <a:rPr lang="en-US" dirty="0"/>
              <a:t> </a:t>
            </a:r>
            <a:r>
              <a:rPr lang="en-US" dirty="0" err="1"/>
              <a:t>ons</a:t>
            </a:r>
            <a:r>
              <a:rPr lang="en-US" dirty="0"/>
              <a:t> </a:t>
            </a:r>
            <a:r>
              <a:rPr lang="en-US" dirty="0" err="1"/>
              <a:t>onderzoeksproject</a:t>
            </a:r>
            <a:r>
              <a:rPr lang="en-US" dirty="0"/>
              <a:t> “Design and development of an AI-driven pathology device” </a:t>
            </a:r>
            <a:r>
              <a:rPr lang="en-US" dirty="0" err="1"/>
              <a:t>toelichten</a:t>
            </a:r>
            <a:r>
              <a:rPr lang="en-US" dirty="0"/>
              <a:t> </a:t>
            </a:r>
            <a:r>
              <a:rPr lang="en-US" dirty="0" err="1"/>
              <a:t>waarmee</a:t>
            </a:r>
            <a:r>
              <a:rPr lang="en-US" dirty="0"/>
              <a:t> </a:t>
            </a:r>
            <a:r>
              <a:rPr lang="en-US" dirty="0" err="1"/>
              <a:t>wij</a:t>
            </a:r>
            <a:r>
              <a:rPr lang="en-US" dirty="0"/>
              <a:t> </a:t>
            </a:r>
            <a:r>
              <a:rPr lang="en-US" dirty="0" err="1"/>
              <a:t>vorig</a:t>
            </a:r>
            <a:r>
              <a:rPr lang="en-US" dirty="0"/>
              <a:t> </a:t>
            </a:r>
            <a:r>
              <a:rPr lang="en-US" dirty="0" err="1"/>
              <a:t>jaar</a:t>
            </a:r>
            <a:r>
              <a:rPr lang="en-US" dirty="0"/>
              <a:t> de rotary science award </a:t>
            </a:r>
            <a:r>
              <a:rPr lang="en-US" dirty="0" err="1"/>
              <a:t>wonnen</a:t>
            </a:r>
            <a:r>
              <a:rPr lang="en-US" dirty="0"/>
              <a:t>.</a:t>
            </a:r>
            <a:endParaRPr lang="en-BE" dirty="0"/>
          </a:p>
          <a:p>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1</a:t>
            </a:fld>
            <a:endParaRPr lang="en-BE"/>
          </a:p>
        </p:txBody>
      </p:sp>
    </p:spTree>
    <p:extLst>
      <p:ext uri="{BB962C8B-B14F-4D97-AF65-F5344CB8AC3E}">
        <p14:creationId xmlns:p14="http://schemas.microsoft.com/office/powerpoint/2010/main" val="88189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11</a:t>
            </a:fld>
            <a:endParaRPr lang="en-BE"/>
          </a:p>
        </p:txBody>
      </p:sp>
    </p:spTree>
    <p:extLst>
      <p:ext uri="{BB962C8B-B14F-4D97-AF65-F5344CB8AC3E}">
        <p14:creationId xmlns:p14="http://schemas.microsoft.com/office/powerpoint/2010/main" val="96256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Tuberculose is de belangrijkste infectieuze doodsoorzaak in Ethiopië. </a:t>
            </a:r>
          </a:p>
          <a:p>
            <a:r>
              <a:rPr lang="nl-NL" dirty="0"/>
              <a:t>Ondanks dat tuberculose te voorkomen, te behandelen en te genezen is, doodt tuberculose nog altijd jaarlijks 19.000 mensen in Ethiopië, wat meer is dan HIV en malaria samen.</a:t>
            </a:r>
          </a:p>
          <a:p>
            <a:endParaRPr lang="nl-NL" dirty="0"/>
          </a:p>
          <a:p>
            <a:r>
              <a:rPr lang="nl-NL" dirty="0"/>
              <a:t>Prof </a:t>
            </a:r>
            <a:r>
              <a:rPr lang="en-US" sz="1800" b="0" i="0" u="none" strike="noStrike" dirty="0">
                <a:solidFill>
                  <a:srgbClr val="000000"/>
                </a:solidFill>
                <a:effectLst/>
                <a:latin typeface="Arial" panose="020B0604020202020204" pitchFamily="34" charset="0"/>
              </a:rPr>
              <a:t>Gemeda Abebe</a:t>
            </a:r>
            <a:r>
              <a:rPr lang="nl-NL" dirty="0"/>
              <a:t> en PhD Student Ahmed Mohamed</a:t>
            </a:r>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12</a:t>
            </a:fld>
            <a:endParaRPr lang="en-BE"/>
          </a:p>
        </p:txBody>
      </p:sp>
    </p:spTree>
    <p:extLst>
      <p:ext uri="{BB962C8B-B14F-4D97-AF65-F5344CB8AC3E}">
        <p14:creationId xmlns:p14="http://schemas.microsoft.com/office/powerpoint/2010/main" val="1063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Rotary Science Award is </a:t>
            </a:r>
            <a:r>
              <a:rPr lang="en-US" dirty="0" err="1"/>
              <a:t>dus</a:t>
            </a:r>
            <a:r>
              <a:rPr lang="en-US" dirty="0"/>
              <a:t> tot </a:t>
            </a:r>
            <a:r>
              <a:rPr lang="en-US" dirty="0" err="1"/>
              <a:t>nog</a:t>
            </a:r>
            <a:r>
              <a:rPr lang="en-US" dirty="0"/>
              <a:t> toe </a:t>
            </a:r>
            <a:r>
              <a:rPr lang="en-US" dirty="0" err="1"/>
              <a:t>een</a:t>
            </a:r>
            <a:r>
              <a:rPr lang="en-US" dirty="0"/>
              <a:t> </a:t>
            </a:r>
            <a:r>
              <a:rPr lang="en-US" dirty="0" err="1"/>
              <a:t>echte</a:t>
            </a:r>
            <a:r>
              <a:rPr lang="en-US" dirty="0"/>
              <a:t> accelerator </a:t>
            </a:r>
            <a:r>
              <a:rPr lang="en-US" dirty="0" err="1"/>
              <a:t>geweest</a:t>
            </a:r>
            <a:r>
              <a:rPr lang="en-US" dirty="0"/>
              <a:t> die </a:t>
            </a:r>
            <a:r>
              <a:rPr lang="en-US" dirty="0" err="1"/>
              <a:t>enorm</a:t>
            </a:r>
            <a:r>
              <a:rPr lang="en-US" dirty="0"/>
              <a:t> </a:t>
            </a:r>
            <a:r>
              <a:rPr lang="en-US" dirty="0" err="1"/>
              <a:t>hielp</a:t>
            </a:r>
            <a:r>
              <a:rPr lang="en-US" dirty="0"/>
              <a:t> het </a:t>
            </a:r>
            <a:r>
              <a:rPr lang="en-US" dirty="0" err="1"/>
              <a:t>onderzoek</a:t>
            </a:r>
            <a:r>
              <a:rPr lang="en-US" dirty="0"/>
              <a:t> </a:t>
            </a:r>
            <a:r>
              <a:rPr lang="en-US" dirty="0" err="1"/>
              <a:t>verder</a:t>
            </a:r>
            <a:r>
              <a:rPr lang="en-US" dirty="0"/>
              <a:t> </a:t>
            </a:r>
            <a:r>
              <a:rPr lang="en-US" dirty="0" err="1"/>
              <a:t>uit</a:t>
            </a:r>
            <a:r>
              <a:rPr lang="en-US" dirty="0"/>
              <a:t> </a:t>
            </a:r>
            <a:r>
              <a:rPr lang="en-US" dirty="0" err="1"/>
              <a:t>te</a:t>
            </a:r>
            <a:r>
              <a:rPr lang="en-US" dirty="0"/>
              <a:t> </a:t>
            </a:r>
            <a:r>
              <a:rPr lang="en-US" dirty="0" err="1"/>
              <a:t>bouwen</a:t>
            </a:r>
            <a:r>
              <a:rPr lang="en-US" dirty="0"/>
              <a:t> </a:t>
            </a:r>
            <a:r>
              <a:rPr lang="nl-NL" b="0" i="0" dirty="0">
                <a:solidFill>
                  <a:srgbClr val="0D0D0D"/>
                </a:solidFill>
                <a:effectLst/>
                <a:highlight>
                  <a:srgbClr val="FFFFFF"/>
                </a:highlight>
                <a:latin typeface="Söhne"/>
              </a:rPr>
              <a:t>en nieuwe samenwerkingen op te zetten dankzij de erkenning, financiële ondersteuning en zichtbaarheid die met de award gepaard gaat. En ik ben ervan overtuigd dat zijn accelererend effect nog lang niet uitgewerkt is. Daarom, mijn, maar ook uit naam van het ganse team, oprechte dank.</a:t>
            </a:r>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15</a:t>
            </a:fld>
            <a:endParaRPr lang="en-BE"/>
          </a:p>
        </p:txBody>
      </p:sp>
    </p:spTree>
    <p:extLst>
      <p:ext uri="{BB962C8B-B14F-4D97-AF65-F5344CB8AC3E}">
        <p14:creationId xmlns:p14="http://schemas.microsoft.com/office/powerpoint/2010/main" val="88189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Tropische ziekten zijn zeer zeldzaam tot afwezig in ontwikkelde landen maar ze zijn vaak wijdverspreid in tropische gebieden en ontwikkelingslanden waar er slechte sanitaire voorzieningen zijn, gebrek aan toegang tot gezondheidsdiensten, vuile omgevingen, en andere redenen die bijdragen tot de </a:t>
            </a:r>
            <a:r>
              <a:rPr lang="nl-NL" dirty="0" err="1"/>
              <a:t>efficiente</a:t>
            </a:r>
            <a:r>
              <a:rPr lang="nl-NL" dirty="0"/>
              <a:t> overdracht van infecties.</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En meer dan 90% van de problemen veroorzaakt door die tropische ziekten treft Afrika.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Kinderen die aan parasitaire infecties lijden, missen door ziekte school, hebben last van vermoeidheid of cognitieve beperkingen wat op lange termijn hun mogelijkheden voor </a:t>
            </a:r>
            <a:r>
              <a:rPr lang="nl-NL" dirty="0" err="1"/>
              <a:t>sociaal-economische</a:t>
            </a:r>
            <a:r>
              <a:rPr lang="nl-NL" dirty="0"/>
              <a:t> vooruitgang beperken en de armoede tussen generaties in stand houdt.</a:t>
            </a:r>
            <a:endParaRPr lang="en-BE" dirty="0"/>
          </a:p>
          <a:p>
            <a:endParaRPr lang="en-US" dirty="0"/>
          </a:p>
          <a:p>
            <a:endParaRPr lang="en-US" dirty="0"/>
          </a:p>
          <a:p>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2</a:t>
            </a:fld>
            <a:endParaRPr lang="en-BE"/>
          </a:p>
        </p:txBody>
      </p:sp>
    </p:spTree>
    <p:extLst>
      <p:ext uri="{BB962C8B-B14F-4D97-AF65-F5344CB8AC3E}">
        <p14:creationId xmlns:p14="http://schemas.microsoft.com/office/powerpoint/2010/main" val="385821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Arial" panose="020B0604020202020204" pitchFamily="34" charset="0"/>
              </a:rPr>
              <a:t>Soil-transmitted helminthiasis of </a:t>
            </a:r>
            <a:r>
              <a:rPr lang="en-US" sz="1200" b="0" i="0" u="none" strike="noStrike" dirty="0" err="1">
                <a:effectLst/>
                <a:latin typeface="Arial" panose="020B0604020202020204" pitchFamily="34" charset="0"/>
              </a:rPr>
              <a:t>dus</a:t>
            </a:r>
            <a:r>
              <a:rPr lang="en-US" sz="1200" b="0" i="0" u="none" strike="noStrike" dirty="0">
                <a:effectLst/>
                <a:latin typeface="Arial" panose="020B0604020202020204" pitchFamily="34" charset="0"/>
              </a:rPr>
              <a:t> </a:t>
            </a:r>
            <a:r>
              <a:rPr lang="nl-NL" sz="1200" b="0" i="0" u="none" strike="noStrike" dirty="0" err="1">
                <a:effectLst/>
                <a:latin typeface="Arial" panose="020B0604020202020204" pitchFamily="34" charset="0"/>
              </a:rPr>
              <a:t>b</a:t>
            </a:r>
            <a:r>
              <a:rPr lang="nl-NL" dirty="0" err="1"/>
              <a:t>odemoverdraagbare</a:t>
            </a:r>
            <a:r>
              <a:rPr lang="nl-NL" dirty="0"/>
              <a:t> </a:t>
            </a:r>
            <a:r>
              <a:rPr lang="nl-NL" dirty="0" err="1"/>
              <a:t>helminthiasis</a:t>
            </a:r>
            <a:r>
              <a:rPr lang="nl-NL" dirty="0"/>
              <a:t> (STH) is één van die veel voorkomende tropische ziektes die wereldwijd meer dan 1 miljard mensen of bijna 20% van onze bevolking treft. De ziekte wordt veroorzaakt door parasitaire wormen of </a:t>
            </a:r>
            <a:r>
              <a:rPr lang="nl-NL" dirty="0" err="1"/>
              <a:t>helminths</a:t>
            </a:r>
            <a:r>
              <a:rPr lang="nl-NL" dirty="0"/>
              <a:t> die in de darmen van geïnfecteerde mensen leven. De wormen worden overgedragen via verontreinigde bodem in gebieden met slechte sanitaire </a:t>
            </a:r>
            <a:r>
              <a:rPr lang="nl-NL" dirty="0" err="1"/>
              <a:t>voorzieingen</a:t>
            </a:r>
            <a:r>
              <a:rPr lang="nl-NL" dirty="0"/>
              <a:t>. </a:t>
            </a:r>
          </a:p>
          <a:p>
            <a:endParaRPr lang="nl-NL" dirty="0"/>
          </a:p>
          <a:p>
            <a:r>
              <a:rPr lang="nl-NL" dirty="0"/>
              <a:t>De meest voorkomende soorten wormen die </a:t>
            </a:r>
            <a:r>
              <a:rPr lang="en-US" sz="1200" b="0" i="0" u="none" strike="noStrike" dirty="0">
                <a:effectLst/>
                <a:latin typeface="Arial" panose="020B0604020202020204" pitchFamily="34" charset="0"/>
              </a:rPr>
              <a:t>Soil-transmitted helminthiasis</a:t>
            </a:r>
            <a:r>
              <a:rPr lang="nl-NL" dirty="0"/>
              <a:t> veroorzaken zijn </a:t>
            </a:r>
            <a:r>
              <a:rPr lang="nl-NL" dirty="0" err="1"/>
              <a:t>Ascaris</a:t>
            </a:r>
            <a:r>
              <a:rPr lang="nl-NL" dirty="0"/>
              <a:t>, </a:t>
            </a:r>
            <a:r>
              <a:rPr lang="nl-NL" dirty="0" err="1"/>
              <a:t>Trichuris</a:t>
            </a:r>
            <a:r>
              <a:rPr lang="nl-NL" dirty="0"/>
              <a:t>, en </a:t>
            </a:r>
            <a:r>
              <a:rPr lang="nl-NL" dirty="0" err="1"/>
              <a:t>hookworms</a:t>
            </a:r>
            <a:r>
              <a:rPr lang="nl-NL" dirty="0"/>
              <a:t>.</a:t>
            </a:r>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3</a:t>
            </a:fld>
            <a:endParaRPr lang="en-BE"/>
          </a:p>
        </p:txBody>
      </p:sp>
    </p:spTree>
    <p:extLst>
      <p:ext uri="{BB962C8B-B14F-4D97-AF65-F5344CB8AC3E}">
        <p14:creationId xmlns:p14="http://schemas.microsoft.com/office/powerpoint/2010/main" val="343620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Om </a:t>
            </a:r>
            <a:r>
              <a:rPr lang="nl-NL" dirty="0" err="1"/>
              <a:t>soil-transmitted</a:t>
            </a:r>
            <a:r>
              <a:rPr lang="nl-NL" dirty="0"/>
              <a:t> </a:t>
            </a:r>
            <a:r>
              <a:rPr lang="en-US" sz="1200" b="0" i="0" u="none" strike="noStrike" dirty="0">
                <a:effectLst/>
                <a:latin typeface="Arial" panose="020B0604020202020204" pitchFamily="34" charset="0"/>
              </a:rPr>
              <a:t>helminthiasis</a:t>
            </a:r>
            <a:r>
              <a:rPr lang="nl-NL" dirty="0"/>
              <a:t> te bestrijden, worden grootschalige </a:t>
            </a:r>
            <a:r>
              <a:rPr lang="nl-NL" dirty="0" err="1"/>
              <a:t>ontwormingsprogramma's</a:t>
            </a:r>
            <a:r>
              <a:rPr lang="nl-NL" dirty="0"/>
              <a:t> geïmplementeerd waarbij er periodiek veilige en breedspectrum preventieve chemotherapiemedicijnen worden toegediend aan schoolgaande kinderen als een enkele tablet. De frequentie en aard van massale medicijntoedieningsprogramma's worden bepaald door de prevalentie van wormsoorten, en net daarom is het belangrijk deze prevalentie op een gebruiksvriendelijke manier in kaart te kunnen brengen, </a:t>
            </a:r>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4</a:t>
            </a:fld>
            <a:endParaRPr lang="en-BE"/>
          </a:p>
        </p:txBody>
      </p:sp>
    </p:spTree>
    <p:extLst>
      <p:ext uri="{BB962C8B-B14F-4D97-AF65-F5344CB8AC3E}">
        <p14:creationId xmlns:p14="http://schemas.microsoft.com/office/powerpoint/2010/main" val="91359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hebben daarom een prototype gemaakt van een mobiel apparaat voor digitale pathologie gebaseerd op artificiële intelligentie dat toelaat de prevalentie van de wormsoorten in kaart te brengen door stoelgang slices eenvoudig te analyseren. Het prototype doet dit door geautomatiseerd te scannen en wormeieren te detecteren.</a:t>
            </a:r>
            <a:endParaRPr lang="en-BE" dirty="0"/>
          </a:p>
          <a:p>
            <a:endParaRPr lang="en-US" dirty="0"/>
          </a:p>
          <a:p>
            <a:r>
              <a:rPr lang="en-US" dirty="0"/>
              <a:t>Na het </a:t>
            </a:r>
            <a:r>
              <a:rPr lang="en-US" dirty="0" err="1"/>
              <a:t>eerste</a:t>
            </a:r>
            <a:r>
              <a:rPr lang="en-US" dirty="0"/>
              <a:t> prototype </a:t>
            </a:r>
            <a:r>
              <a:rPr lang="en-US" dirty="0" err="1"/>
              <a:t>kwamen</a:t>
            </a:r>
            <a:r>
              <a:rPr lang="en-US" dirty="0"/>
              <a:t> </a:t>
            </a:r>
            <a:r>
              <a:rPr lang="en-US" dirty="0" err="1"/>
              <a:t>nog</a:t>
            </a:r>
            <a:r>
              <a:rPr lang="en-US" dirty="0"/>
              <a:t> </a:t>
            </a:r>
            <a:r>
              <a:rPr lang="en-US" dirty="0" err="1"/>
              <a:t>verschillende</a:t>
            </a:r>
            <a:r>
              <a:rPr lang="en-US" dirty="0"/>
              <a:t> </a:t>
            </a:r>
            <a:r>
              <a:rPr lang="en-US" dirty="0" err="1"/>
              <a:t>andere</a:t>
            </a:r>
            <a:r>
              <a:rPr lang="en-US" dirty="0"/>
              <a:t> prototypes </a:t>
            </a:r>
            <a:r>
              <a:rPr lang="en-US" dirty="0" err="1"/>
              <a:t>en</a:t>
            </a:r>
            <a:r>
              <a:rPr lang="en-US" dirty="0"/>
              <a:t> upgrades tot de </a:t>
            </a:r>
            <a:r>
              <a:rPr lang="en-US" dirty="0" err="1"/>
              <a:t>versie</a:t>
            </a:r>
            <a:r>
              <a:rPr lang="en-US" dirty="0"/>
              <a:t> die je </a:t>
            </a:r>
            <a:r>
              <a:rPr lang="en-US" dirty="0" err="1"/>
              <a:t>hier</a:t>
            </a:r>
            <a:r>
              <a:rPr lang="en-US" dirty="0"/>
              <a:t> op de </a:t>
            </a:r>
            <a:r>
              <a:rPr lang="en-US" dirty="0" err="1"/>
              <a:t>foto</a:t>
            </a:r>
            <a:r>
              <a:rPr lang="en-US" dirty="0"/>
              <a:t> </a:t>
            </a:r>
            <a:r>
              <a:rPr lang="en-US" dirty="0" err="1"/>
              <a:t>ziet</a:t>
            </a:r>
            <a:r>
              <a:rPr lang="en-US" dirty="0"/>
              <a:t>.</a:t>
            </a:r>
          </a:p>
          <a:p>
            <a:endParaRPr lang="nl-NL" dirty="0"/>
          </a:p>
        </p:txBody>
      </p:sp>
      <p:sp>
        <p:nvSpPr>
          <p:cNvPr id="4" name="Slide Number Placeholder 3"/>
          <p:cNvSpPr>
            <a:spLocks noGrp="1"/>
          </p:cNvSpPr>
          <p:nvPr>
            <p:ph type="sldNum" sz="quarter" idx="5"/>
          </p:nvPr>
        </p:nvSpPr>
        <p:spPr/>
        <p:txBody>
          <a:bodyPr/>
          <a:lstStyle/>
          <a:p>
            <a:fld id="{BA939D42-0494-4219-9D00-32A17CF36ED3}" type="slidenum">
              <a:rPr lang="en-BE" smtClean="0"/>
              <a:t>5</a:t>
            </a:fld>
            <a:endParaRPr lang="en-BE"/>
          </a:p>
        </p:txBody>
      </p:sp>
    </p:spTree>
    <p:extLst>
      <p:ext uri="{BB962C8B-B14F-4D97-AF65-F5344CB8AC3E}">
        <p14:creationId xmlns:p14="http://schemas.microsoft.com/office/powerpoint/2010/main" val="361915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 de </a:t>
            </a:r>
            <a:r>
              <a:rPr lang="en-US" dirty="0" err="1"/>
              <a:t>verschillende</a:t>
            </a:r>
            <a:r>
              <a:rPr lang="en-US" dirty="0"/>
              <a:t> prototypes van </a:t>
            </a:r>
            <a:r>
              <a:rPr lang="en-US" dirty="0" err="1"/>
              <a:t>ons</a:t>
            </a:r>
            <a:r>
              <a:rPr lang="en-US" dirty="0"/>
              <a:t> AI </a:t>
            </a:r>
            <a:r>
              <a:rPr lang="en-US" dirty="0" err="1"/>
              <a:t>gedreven</a:t>
            </a:r>
            <a:r>
              <a:rPr lang="en-US" dirty="0"/>
              <a:t> </a:t>
            </a:r>
            <a:r>
              <a:rPr lang="en-US" dirty="0" err="1"/>
              <a:t>mobiele</a:t>
            </a:r>
            <a:r>
              <a:rPr lang="en-US" dirty="0"/>
              <a:t> </a:t>
            </a:r>
            <a:r>
              <a:rPr lang="en-US" dirty="0" err="1"/>
              <a:t>toestel</a:t>
            </a:r>
            <a:r>
              <a:rPr lang="en-US" dirty="0"/>
              <a:t> </a:t>
            </a:r>
            <a:r>
              <a:rPr lang="en-US" dirty="0" err="1"/>
              <a:t>voor</a:t>
            </a:r>
            <a:r>
              <a:rPr lang="en-US" dirty="0"/>
              <a:t> </a:t>
            </a:r>
            <a:r>
              <a:rPr lang="en-US" dirty="0" err="1"/>
              <a:t>digitale</a:t>
            </a:r>
            <a:r>
              <a:rPr lang="en-US" dirty="0"/>
              <a:t> </a:t>
            </a:r>
            <a:r>
              <a:rPr lang="en-US" dirty="0" err="1"/>
              <a:t>pathologie</a:t>
            </a:r>
            <a:r>
              <a:rPr lang="en-US" dirty="0"/>
              <a:t> </a:t>
            </a:r>
            <a:r>
              <a:rPr lang="en-US" dirty="0" err="1"/>
              <a:t>heeft</a:t>
            </a:r>
            <a:r>
              <a:rPr lang="en-US" dirty="0"/>
              <a:t> </a:t>
            </a:r>
            <a:r>
              <a:rPr lang="en-US" dirty="0" err="1"/>
              <a:t>mijn</a:t>
            </a:r>
            <a:r>
              <a:rPr lang="en-US" dirty="0"/>
              <a:t> </a:t>
            </a:r>
            <a:r>
              <a:rPr lang="en-US" dirty="0" err="1"/>
              <a:t>doctoraatsstudent</a:t>
            </a:r>
            <a:r>
              <a:rPr lang="en-US" dirty="0"/>
              <a:t> Peter </a:t>
            </a:r>
            <a:r>
              <a:rPr lang="nl-NL" dirty="0"/>
              <a:t>Ward, die je hier op de foto ziet, veldonderzoeken in Uganda, Cambodja, Ethiopië, Kenia en Tanzania gedaan. </a:t>
            </a:r>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6</a:t>
            </a:fld>
            <a:endParaRPr lang="en-BE"/>
          </a:p>
        </p:txBody>
      </p:sp>
    </p:spTree>
    <p:extLst>
      <p:ext uri="{BB962C8B-B14F-4D97-AF65-F5344CB8AC3E}">
        <p14:creationId xmlns:p14="http://schemas.microsoft.com/office/powerpoint/2010/main" val="350708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Ongeveer 90% van de beelden met daarin geannoteerde eieren worden gebruikt om verschillende </a:t>
            </a:r>
            <a:r>
              <a:rPr lang="nl-NL" dirty="0" err="1"/>
              <a:t>deep</a:t>
            </a:r>
            <a:r>
              <a:rPr lang="nl-NL" dirty="0"/>
              <a:t> </a:t>
            </a:r>
            <a:r>
              <a:rPr lang="nl-NL" dirty="0" err="1"/>
              <a:t>learning</a:t>
            </a:r>
            <a:r>
              <a:rPr lang="nl-NL" dirty="0"/>
              <a:t> gebaseerde objectdetectiemodellen te trainen.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Baseline modellen werden binnen het doctoraat van Peter </a:t>
            </a:r>
            <a:r>
              <a:rPr lang="nl-NL" dirty="0" err="1"/>
              <a:t>getrained</a:t>
            </a:r>
            <a:r>
              <a:rPr lang="nl-NL" dirty="0"/>
              <a:t>, maar ondertussen hebben we ook een BOF DOS beurs binnengehaald, dat is een doctoraatsbeurs van UGent voor kandidaten uit ontwikkelingslanden. En zo kwam Mohammed Aliy uit Ethiopië erbij in ons team die mee onderzoek doet op dit onderwerp. Hij ontwikkelt meer geavanceerde en precieze modellen op de data door Peter Ward gecollecteerd, om zo de precisie van het ontworpen AI-DP device te verbeteren.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ontwikkelde modellen worden dan geëvalueerd op ongeziene testdata, enerzijds uit zelfde regio’s, maar we kijken ook naar de generalisatie van het model door modellen te trainen op data uit één regio en dan te valideren op een nieuwe regio, of om te trainen op bepaalde wormen/</a:t>
            </a:r>
            <a:r>
              <a:rPr lang="nl-NL" dirty="0" err="1"/>
              <a:t>eitypes</a:t>
            </a:r>
            <a:r>
              <a:rPr lang="nl-NL" dirty="0"/>
              <a:t> en te valideren hoe het model omgaat met – voor hem – ongekende parasieten - in de hoop zo zeer precieze, maar ook zeer betrouwbare AI modellen te krijgen die dan </a:t>
            </a:r>
            <a:r>
              <a:rPr lang="nl-NL" dirty="0" err="1"/>
              <a:t>geintegreerd</a:t>
            </a:r>
            <a:r>
              <a:rPr lang="nl-NL" dirty="0"/>
              <a:t> kunnen worden in een volgende versie van ons prototype.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7</a:t>
            </a:fld>
            <a:endParaRPr lang="en-BE"/>
          </a:p>
        </p:txBody>
      </p:sp>
    </p:spTree>
    <p:extLst>
      <p:ext uri="{BB962C8B-B14F-4D97-AF65-F5344CB8AC3E}">
        <p14:creationId xmlns:p14="http://schemas.microsoft.com/office/powerpoint/2010/main" val="343896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geldprijs is enorm gewaardeerd en helpt enorm bij de kosten gepaard met het opzetten van nieuwe samenwerkingen.</a:t>
            </a:r>
          </a:p>
          <a:p>
            <a:endParaRPr lang="nl-NL" dirty="0"/>
          </a:p>
          <a:p>
            <a:r>
              <a:rPr lang="nl-NL" dirty="0"/>
              <a:t>Door zelf naar </a:t>
            </a:r>
            <a:r>
              <a:rPr lang="nl-NL" dirty="0" err="1"/>
              <a:t>Ethiopie</a:t>
            </a:r>
            <a:r>
              <a:rPr lang="nl-NL" dirty="0"/>
              <a:t> te gaan, ben ik nog 100 keer meer gemotiveerd dit onderzoek verder uit te bouwen.</a:t>
            </a:r>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9</a:t>
            </a:fld>
            <a:endParaRPr lang="en-BE"/>
          </a:p>
        </p:txBody>
      </p:sp>
    </p:spTree>
    <p:extLst>
      <p:ext uri="{BB962C8B-B14F-4D97-AF65-F5344CB8AC3E}">
        <p14:creationId xmlns:p14="http://schemas.microsoft.com/office/powerpoint/2010/main" val="390897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Maar nog belangrijker naast de geldprijs, was voor ons echt wel de impact die het winnen van de Rotary </a:t>
            </a:r>
            <a:r>
              <a:rPr lang="nl-NL" dirty="0" err="1"/>
              <a:t>Science</a:t>
            </a:r>
            <a:r>
              <a:rPr lang="nl-NL" dirty="0"/>
              <a:t> Award had.</a:t>
            </a:r>
            <a:endParaRPr lang="en-BE" dirty="0"/>
          </a:p>
          <a:p>
            <a:endParaRPr lang="en-US" dirty="0"/>
          </a:p>
          <a:p>
            <a:r>
              <a:rPr lang="en-US" dirty="0"/>
              <a:t>Extending from stool slices to urine and blood samples</a:t>
            </a:r>
          </a:p>
          <a:p>
            <a:r>
              <a:rPr lang="en-US" dirty="0"/>
              <a:t>+ more parasites</a:t>
            </a:r>
          </a:p>
          <a:p>
            <a:endParaRPr lang="en-US" dirty="0"/>
          </a:p>
          <a:p>
            <a:r>
              <a:rPr lang="nl-NL" dirty="0"/>
              <a:t>malaria in bloed, bloeduitstorting in de urine door schistosoma in urine en STH in ontlasting inclusief eieren van haakwormen.</a:t>
            </a:r>
            <a:endParaRPr lang="en-US" dirty="0"/>
          </a:p>
          <a:p>
            <a:endParaRPr lang="en-US" dirty="0"/>
          </a:p>
          <a:p>
            <a:r>
              <a:rPr lang="en-US" dirty="0"/>
              <a:t>Research collaboration from </a:t>
            </a:r>
            <a:r>
              <a:rPr lang="en-US" dirty="0" err="1"/>
              <a:t>Ethopia</a:t>
            </a:r>
            <a:r>
              <a:rPr lang="en-US" dirty="0"/>
              <a:t> to UGent Campus Korea and University of </a:t>
            </a:r>
            <a:r>
              <a:rPr lang="en-US" dirty="0">
                <a:sym typeface="Wingdings" panose="05000000000000000000" pitchFamily="2" charset="2"/>
              </a:rPr>
              <a:t>Kenya as well </a:t>
            </a:r>
            <a:endParaRPr lang="en-BE" dirty="0"/>
          </a:p>
        </p:txBody>
      </p:sp>
      <p:sp>
        <p:nvSpPr>
          <p:cNvPr id="4" name="Slide Number Placeholder 3"/>
          <p:cNvSpPr>
            <a:spLocks noGrp="1"/>
          </p:cNvSpPr>
          <p:nvPr>
            <p:ph type="sldNum" sz="quarter" idx="5"/>
          </p:nvPr>
        </p:nvSpPr>
        <p:spPr/>
        <p:txBody>
          <a:bodyPr/>
          <a:lstStyle/>
          <a:p>
            <a:fld id="{BA939D42-0494-4219-9D00-32A17CF36ED3}" type="slidenum">
              <a:rPr lang="en-BE" smtClean="0"/>
              <a:t>10</a:t>
            </a:fld>
            <a:endParaRPr lang="en-BE"/>
          </a:p>
        </p:txBody>
      </p:sp>
    </p:spTree>
    <p:extLst>
      <p:ext uri="{BB962C8B-B14F-4D97-AF65-F5344CB8AC3E}">
        <p14:creationId xmlns:p14="http://schemas.microsoft.com/office/powerpoint/2010/main" val="341576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0563-FF1F-FEB4-A68F-F738DA976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9D0B78A7-988B-7C24-42D5-1493E37A7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272C4928-8D0F-E386-A5D4-D9581F6E350B}"/>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5" name="Footer Placeholder 4">
            <a:extLst>
              <a:ext uri="{FF2B5EF4-FFF2-40B4-BE49-F238E27FC236}">
                <a16:creationId xmlns:a16="http://schemas.microsoft.com/office/drawing/2014/main" id="{568A83E3-1A19-9CA8-FC40-C9ED08CC59D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FC3D16F-9E99-2B09-AFA7-A24A90820D18}"/>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137337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F90A-E8EF-9205-0829-1AD07D80DB00}"/>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FC72B7A2-D04E-951B-5523-3A9EF01619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F9A6A77-0678-0358-D51D-2145F7B2BC9E}"/>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5" name="Footer Placeholder 4">
            <a:extLst>
              <a:ext uri="{FF2B5EF4-FFF2-40B4-BE49-F238E27FC236}">
                <a16:creationId xmlns:a16="http://schemas.microsoft.com/office/drawing/2014/main" id="{9277AEF1-5D08-D04B-9CAD-FFF2159694F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B5A3752-3820-1492-CADC-7C1D03DC9686}"/>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69922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7418E3-2807-4783-FD2A-A354CD1445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5A222E30-DD67-8CDD-2F62-73635645F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CAD4D43-945D-2A70-DDF9-7090F8893F95}"/>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5" name="Footer Placeholder 4">
            <a:extLst>
              <a:ext uri="{FF2B5EF4-FFF2-40B4-BE49-F238E27FC236}">
                <a16:creationId xmlns:a16="http://schemas.microsoft.com/office/drawing/2014/main" id="{8376275A-5D65-1937-7F8C-ACD13A58D2A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0FEEDD4-177A-182F-C1AE-C49F1EB8586B}"/>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388558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0E67-D334-CBE4-D714-BE3418AC998D}"/>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1EC8E56-E65D-3064-3FB7-23491C32B6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D80B1CF1-8348-41B5-634B-B6DC4FE05909}"/>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5" name="Footer Placeholder 4">
            <a:extLst>
              <a:ext uri="{FF2B5EF4-FFF2-40B4-BE49-F238E27FC236}">
                <a16:creationId xmlns:a16="http://schemas.microsoft.com/office/drawing/2014/main" id="{0911C170-3D82-E406-79F3-A2B95F7A9C0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E11591C-FC18-783F-B20A-4126A4266B87}"/>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46871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D71E-E1B5-8C78-9419-6E13CBD19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FF168A37-06E2-792A-A9D3-8ACD0ADFC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1E3B45-26EC-EA7D-2693-A35827227F75}"/>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5" name="Footer Placeholder 4">
            <a:extLst>
              <a:ext uri="{FF2B5EF4-FFF2-40B4-BE49-F238E27FC236}">
                <a16:creationId xmlns:a16="http://schemas.microsoft.com/office/drawing/2014/main" id="{ED4A3BB8-88C1-EB14-0356-D0A6B3463AE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70705DE-7C90-D5A3-2655-31BFE50DF41A}"/>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378053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2860-0687-31BC-2163-5A286D444D99}"/>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86DD5167-8BB4-9B6F-63D1-64D3217264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C1C2C6BE-8E36-C181-CC45-8AE0F1AF01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9EB9DB53-FEBF-5241-BAE0-44B2F7A83374}"/>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6" name="Footer Placeholder 5">
            <a:extLst>
              <a:ext uri="{FF2B5EF4-FFF2-40B4-BE49-F238E27FC236}">
                <a16:creationId xmlns:a16="http://schemas.microsoft.com/office/drawing/2014/main" id="{7D6EB323-14DE-BD59-5C38-CF52C735AB1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75C3AE0-29A1-52A0-6164-787FC26EA4C2}"/>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267771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1B89-C47C-6830-2326-0BCD80972D0B}"/>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4AF89EF-B963-9693-EEEA-2977859E2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4F726D-2013-4365-AA90-B5F7909091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D34E5CF9-127C-0B65-45A7-963DA77070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39655F-162B-D786-F4C6-68420AD92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59E8902F-9F0F-B1A7-88DD-7C20578EDBB2}"/>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8" name="Footer Placeholder 7">
            <a:extLst>
              <a:ext uri="{FF2B5EF4-FFF2-40B4-BE49-F238E27FC236}">
                <a16:creationId xmlns:a16="http://schemas.microsoft.com/office/drawing/2014/main" id="{02097067-9EE7-4ACD-29A5-E390D5037B17}"/>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4430F3DD-4F74-A850-52C6-972ACB5E75B6}"/>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122237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EABF-6820-A6A1-4E11-EF51E08B019D}"/>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D1EB0AC6-680A-DC53-69CE-D66E00F805FD}"/>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4" name="Footer Placeholder 3">
            <a:extLst>
              <a:ext uri="{FF2B5EF4-FFF2-40B4-BE49-F238E27FC236}">
                <a16:creationId xmlns:a16="http://schemas.microsoft.com/office/drawing/2014/main" id="{E3445D73-0E55-B762-C82D-FDB2577939DF}"/>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B75AB300-29B1-B4DC-0186-9084275A393B}"/>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225321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4907B4-7FDC-914E-9E98-F9B1DAC5C0C8}"/>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3" name="Footer Placeholder 2">
            <a:extLst>
              <a:ext uri="{FF2B5EF4-FFF2-40B4-BE49-F238E27FC236}">
                <a16:creationId xmlns:a16="http://schemas.microsoft.com/office/drawing/2014/main" id="{EAC56CFE-FEB9-93C4-6E33-F812C383A5F3}"/>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98ABF31D-64C8-5190-395F-DA9C188999A7}"/>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119580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C38B-AD15-DB32-101A-A50904AD82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CC22DF7A-1F8D-CA47-34FF-C67A68D033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CB545480-AAF8-7E65-36F5-B7B1FF638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0FAEF-5D80-15DF-3724-49A484919574}"/>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6" name="Footer Placeholder 5">
            <a:extLst>
              <a:ext uri="{FF2B5EF4-FFF2-40B4-BE49-F238E27FC236}">
                <a16:creationId xmlns:a16="http://schemas.microsoft.com/office/drawing/2014/main" id="{0C0124F4-0A26-DDC2-9059-FFBB8D13E77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A189AA3-3D76-7CDD-ACB9-8DA0B751A44E}"/>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8038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10F9-5A77-9CC2-F593-241AB26FB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6947A39D-3C77-879A-5152-D4679A8F9E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AB4A024B-EF61-5405-1EB7-516B45348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6329F-31E2-AC57-9AEA-2359DF3E3FD7}"/>
              </a:ext>
            </a:extLst>
          </p:cNvPr>
          <p:cNvSpPr>
            <a:spLocks noGrp="1"/>
          </p:cNvSpPr>
          <p:nvPr>
            <p:ph type="dt" sz="half" idx="10"/>
          </p:nvPr>
        </p:nvSpPr>
        <p:spPr/>
        <p:txBody>
          <a:bodyPr/>
          <a:lstStyle/>
          <a:p>
            <a:fld id="{28F62A71-7E2E-4D3E-A3A6-D79E0AB9040B}" type="datetimeFigureOut">
              <a:rPr lang="en-BE" smtClean="0"/>
              <a:t>5/7/24</a:t>
            </a:fld>
            <a:endParaRPr lang="en-BE"/>
          </a:p>
        </p:txBody>
      </p:sp>
      <p:sp>
        <p:nvSpPr>
          <p:cNvPr id="6" name="Footer Placeholder 5">
            <a:extLst>
              <a:ext uri="{FF2B5EF4-FFF2-40B4-BE49-F238E27FC236}">
                <a16:creationId xmlns:a16="http://schemas.microsoft.com/office/drawing/2014/main" id="{86082DB8-D85E-4199-B848-9548D73293EC}"/>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48EBC02-DA46-E44F-F3E3-124D4AD32054}"/>
              </a:ext>
            </a:extLst>
          </p:cNvPr>
          <p:cNvSpPr>
            <a:spLocks noGrp="1"/>
          </p:cNvSpPr>
          <p:nvPr>
            <p:ph type="sldNum" sz="quarter" idx="12"/>
          </p:nvPr>
        </p:nvSpPr>
        <p:spPr/>
        <p:txBody>
          <a:bodyPr/>
          <a:lstStyle/>
          <a:p>
            <a:fld id="{4AD50950-45A7-4B42-8BA3-7DB89C168FC0}" type="slidenum">
              <a:rPr lang="en-BE" smtClean="0"/>
              <a:t>‹nr.›</a:t>
            </a:fld>
            <a:endParaRPr lang="en-BE"/>
          </a:p>
        </p:txBody>
      </p:sp>
    </p:spTree>
    <p:extLst>
      <p:ext uri="{BB962C8B-B14F-4D97-AF65-F5344CB8AC3E}">
        <p14:creationId xmlns:p14="http://schemas.microsoft.com/office/powerpoint/2010/main" val="421186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74263-1C60-E7DE-71B9-2BC1E74F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355E862-AFCD-5B69-F8C9-8BF1D193B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DD5DD15-6784-4EF2-EC4C-83EFA1C18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62A71-7E2E-4D3E-A3A6-D79E0AB9040B}" type="datetimeFigureOut">
              <a:rPr lang="en-BE" smtClean="0"/>
              <a:t>5/7/24</a:t>
            </a:fld>
            <a:endParaRPr lang="en-BE"/>
          </a:p>
        </p:txBody>
      </p:sp>
      <p:sp>
        <p:nvSpPr>
          <p:cNvPr id="5" name="Footer Placeholder 4">
            <a:extLst>
              <a:ext uri="{FF2B5EF4-FFF2-40B4-BE49-F238E27FC236}">
                <a16:creationId xmlns:a16="http://schemas.microsoft.com/office/drawing/2014/main" id="{9979772A-DC1D-94FE-A53A-47C9AE6AD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5CC7423A-9289-8B8D-1F18-C6DD2AA76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50950-45A7-4B42-8BA3-7DB89C168FC0}" type="slidenum">
              <a:rPr lang="en-BE" smtClean="0"/>
              <a:t>‹nr.›</a:t>
            </a:fld>
            <a:endParaRPr lang="en-BE"/>
          </a:p>
        </p:txBody>
      </p:sp>
    </p:spTree>
    <p:extLst>
      <p:ext uri="{BB962C8B-B14F-4D97-AF65-F5344CB8AC3E}">
        <p14:creationId xmlns:p14="http://schemas.microsoft.com/office/powerpoint/2010/main" val="355344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3" Type="http://schemas.openxmlformats.org/officeDocument/2006/relationships/image" Target="../media/image18.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19.jpe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C97B-92E9-7E09-5D8C-539157E64148}"/>
              </a:ext>
            </a:extLst>
          </p:cNvPr>
          <p:cNvSpPr>
            <a:spLocks noGrp="1"/>
          </p:cNvSpPr>
          <p:nvPr>
            <p:ph type="ctrTitle"/>
          </p:nvPr>
        </p:nvSpPr>
        <p:spPr>
          <a:xfrm>
            <a:off x="549018" y="2103076"/>
            <a:ext cx="4340987" cy="1739974"/>
          </a:xfrm>
        </p:spPr>
        <p:txBody>
          <a:bodyPr anchor="b">
            <a:normAutofit/>
          </a:bodyPr>
          <a:lstStyle/>
          <a:p>
            <a:pPr rtl="0">
              <a:spcBef>
                <a:spcPts val="1200"/>
              </a:spcBef>
              <a:spcAft>
                <a:spcPts val="1200"/>
              </a:spcAft>
            </a:pPr>
            <a:r>
              <a:rPr lang="en-US" sz="2800" b="1" dirty="0"/>
              <a:t>Design and development of an AI-driven </a:t>
            </a:r>
            <a:br>
              <a:rPr lang="en-US" sz="2800" b="1" dirty="0"/>
            </a:br>
            <a:r>
              <a:rPr lang="en-US" sz="2800" b="1" dirty="0"/>
              <a:t>digital pathology device</a:t>
            </a:r>
            <a:endParaRPr lang="en-BE" sz="2800" b="1" dirty="0"/>
          </a:p>
        </p:txBody>
      </p:sp>
      <p:pic>
        <p:nvPicPr>
          <p:cNvPr id="5" name="Picture 2">
            <a:extLst>
              <a:ext uri="{FF2B5EF4-FFF2-40B4-BE49-F238E27FC236}">
                <a16:creationId xmlns:a16="http://schemas.microsoft.com/office/drawing/2014/main" id="{A3A97347-4677-CE8B-9F56-A9ACF54A4F9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06890" y="1046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5A9A21E-85CA-6367-5423-26DB99D24D6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853" y="104936"/>
            <a:ext cx="2697940" cy="2028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D43F0ED-0351-3360-E46C-3D738EFEE9A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25232" y="99489"/>
            <a:ext cx="2732953" cy="2028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2CD59FD-0FFF-1B75-A2BB-891195814E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7690" y="4390641"/>
            <a:ext cx="4627661" cy="1108711"/>
          </a:xfrm>
          <a:prstGeom prst="rect">
            <a:avLst/>
          </a:prstGeom>
        </p:spPr>
      </p:pic>
      <p:pic>
        <p:nvPicPr>
          <p:cNvPr id="1032" name="Picture 8" descr="ENAIBLERS">
            <a:extLst>
              <a:ext uri="{FF2B5EF4-FFF2-40B4-BE49-F238E27FC236}">
                <a16:creationId xmlns:a16="http://schemas.microsoft.com/office/drawing/2014/main" id="{107D759B-54CE-A7A4-B0F0-6DE1CAB1196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76790" y="6389047"/>
            <a:ext cx="1206302" cy="1980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ohnson &amp; Johnson - Ontdek ons advies voor dit aandeel - Business AM">
            <a:extLst>
              <a:ext uri="{FF2B5EF4-FFF2-40B4-BE49-F238E27FC236}">
                <a16:creationId xmlns:a16="http://schemas.microsoft.com/office/drawing/2014/main" id="{731B362E-2677-E4C4-FF95-C7FD927033D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76455" y="6234824"/>
            <a:ext cx="1206302" cy="4777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EC - Wikipedia">
            <a:extLst>
              <a:ext uri="{FF2B5EF4-FFF2-40B4-BE49-F238E27FC236}">
                <a16:creationId xmlns:a16="http://schemas.microsoft.com/office/drawing/2014/main" id="{3203AC01-D013-F870-BAFE-0C201881C8E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7690" y="6266151"/>
            <a:ext cx="916154" cy="4580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niversiteit Gent - Wikipedia">
            <a:extLst>
              <a:ext uri="{FF2B5EF4-FFF2-40B4-BE49-F238E27FC236}">
                <a16:creationId xmlns:a16="http://schemas.microsoft.com/office/drawing/2014/main" id="{641CB79E-81EE-0C36-1CD8-ED60A2E1B48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85017" y="6138608"/>
            <a:ext cx="857930" cy="68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08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F4D219-5EB4-090A-20DB-422EAAD737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3076" name="Picture 4">
            <a:extLst>
              <a:ext uri="{FF2B5EF4-FFF2-40B4-BE49-F238E27FC236}">
                <a16:creationId xmlns:a16="http://schemas.microsoft.com/office/drawing/2014/main" id="{8A6882A7-5848-33D7-F713-0A5E5106B8E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No alt text provided for this image">
            <a:extLst>
              <a:ext uri="{FF2B5EF4-FFF2-40B4-BE49-F238E27FC236}">
                <a16:creationId xmlns:a16="http://schemas.microsoft.com/office/drawing/2014/main" id="{4ABD2DFA-7174-7F86-2AFE-AEBFC600893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1"/>
          <a:stretch/>
        </p:blipFill>
        <p:spPr bwMode="auto">
          <a:xfrm>
            <a:off x="7458302" y="-22547"/>
            <a:ext cx="3809132" cy="31395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57A129E6-E265-5E53-A8F7-A5FC24CB01F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396" y="3980559"/>
            <a:ext cx="5001186" cy="2792224"/>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B0FB089-F5E1-81E8-4808-3BCF27E133B6}"/>
              </a:ext>
            </a:extLst>
          </p:cNvPr>
          <p:cNvSpPr txBox="1"/>
          <p:nvPr/>
        </p:nvSpPr>
        <p:spPr>
          <a:xfrm rot="5400000">
            <a:off x="9594047" y="2810923"/>
            <a:ext cx="4427815" cy="923330"/>
          </a:xfrm>
          <a:prstGeom prst="rect">
            <a:avLst/>
          </a:prstGeom>
          <a:noFill/>
        </p:spPr>
        <p:txBody>
          <a:bodyPr wrap="none" rtlCol="0">
            <a:spAutoFit/>
          </a:bodyPr>
          <a:lstStyle/>
          <a:p>
            <a:r>
              <a:rPr lang="en-US" sz="5400" dirty="0">
                <a:solidFill>
                  <a:schemeClr val="bg1"/>
                </a:solidFill>
              </a:rPr>
              <a:t>Impact of price</a:t>
            </a:r>
            <a:endParaRPr lang="en-BE" sz="5400" dirty="0">
              <a:solidFill>
                <a:schemeClr val="bg1"/>
              </a:solidFill>
            </a:endParaRPr>
          </a:p>
        </p:txBody>
      </p:sp>
    </p:spTree>
    <p:extLst>
      <p:ext uri="{BB962C8B-B14F-4D97-AF65-F5344CB8AC3E}">
        <p14:creationId xmlns:p14="http://schemas.microsoft.com/office/powerpoint/2010/main" val="276511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53F46-8EB8-89CB-D73A-CCC9FAB6E085}"/>
              </a:ext>
            </a:extLst>
          </p:cNvPr>
          <p:cNvSpPr>
            <a:spLocks noGrp="1"/>
          </p:cNvSpPr>
          <p:nvPr>
            <p:ph type="title"/>
          </p:nvPr>
        </p:nvSpPr>
        <p:spPr>
          <a:xfrm>
            <a:off x="1001684" y="557762"/>
            <a:ext cx="10178934" cy="820188"/>
          </a:xfrm>
        </p:spPr>
        <p:txBody>
          <a:bodyPr vert="horz" lIns="91440" tIns="45720" rIns="91440" bIns="45720" rtlCol="0" anchor="b">
            <a:noAutofit/>
          </a:bodyPr>
          <a:lstStyle/>
          <a:p>
            <a:pPr algn="ctr"/>
            <a:r>
              <a:rPr lang="nl-NL" sz="3600" kern="1200" dirty="0" err="1">
                <a:solidFill>
                  <a:schemeClr val="tx1"/>
                </a:solidFill>
                <a:latin typeface="+mj-lt"/>
                <a:ea typeface="+mj-ea"/>
                <a:cs typeface="+mj-cs"/>
              </a:rPr>
              <a:t>Detecting</a:t>
            </a:r>
            <a:r>
              <a:rPr lang="nl-NL" sz="3600" kern="1200" dirty="0">
                <a:solidFill>
                  <a:schemeClr val="tx1"/>
                </a:solidFill>
                <a:latin typeface="+mj-lt"/>
                <a:ea typeface="+mj-ea"/>
                <a:cs typeface="+mj-cs"/>
              </a:rPr>
              <a:t> </a:t>
            </a:r>
            <a:r>
              <a:rPr lang="nl-NL" sz="3600" kern="1200" dirty="0" err="1">
                <a:solidFill>
                  <a:schemeClr val="tx1"/>
                </a:solidFill>
                <a:latin typeface="+mj-lt"/>
                <a:ea typeface="+mj-ea"/>
                <a:cs typeface="+mj-cs"/>
              </a:rPr>
              <a:t>trypansoma</a:t>
            </a:r>
            <a:r>
              <a:rPr lang="nl-NL" sz="3600" kern="1200" dirty="0">
                <a:solidFill>
                  <a:schemeClr val="tx1"/>
                </a:solidFill>
                <a:latin typeface="+mj-lt"/>
                <a:ea typeface="+mj-ea"/>
                <a:cs typeface="+mj-cs"/>
              </a:rPr>
              <a:t> and malaria in </a:t>
            </a:r>
            <a:r>
              <a:rPr lang="nl-NL" sz="3600" b="1" kern="1200" dirty="0" err="1">
                <a:solidFill>
                  <a:schemeClr val="tx1"/>
                </a:solidFill>
                <a:latin typeface="+mj-lt"/>
                <a:ea typeface="+mj-ea"/>
                <a:cs typeface="+mj-cs"/>
              </a:rPr>
              <a:t>blood</a:t>
            </a:r>
            <a:r>
              <a:rPr lang="nl-NL" sz="3600" kern="1200" dirty="0">
                <a:solidFill>
                  <a:schemeClr val="tx1"/>
                </a:solidFill>
                <a:latin typeface="+mj-lt"/>
                <a:ea typeface="+mj-ea"/>
                <a:cs typeface="+mj-cs"/>
              </a:rPr>
              <a:t> samples and SCH h in </a:t>
            </a:r>
            <a:r>
              <a:rPr lang="nl-NL" sz="3600" b="1" kern="1200" dirty="0">
                <a:solidFill>
                  <a:schemeClr val="tx1"/>
                </a:solidFill>
                <a:latin typeface="+mj-lt"/>
                <a:ea typeface="+mj-ea"/>
                <a:cs typeface="+mj-cs"/>
              </a:rPr>
              <a:t>urine </a:t>
            </a:r>
            <a:r>
              <a:rPr lang="nl-NL" sz="3600" kern="1200" dirty="0">
                <a:solidFill>
                  <a:schemeClr val="tx1"/>
                </a:solidFill>
                <a:latin typeface="+mj-lt"/>
                <a:ea typeface="+mj-ea"/>
                <a:cs typeface="+mj-cs"/>
              </a:rPr>
              <a:t>samples</a:t>
            </a:r>
            <a:endParaRPr lang="en-US" sz="3600" b="1" kern="1200" dirty="0">
              <a:solidFill>
                <a:schemeClr val="tx1"/>
              </a:solidFill>
              <a:latin typeface="+mj-lt"/>
              <a:ea typeface="+mj-ea"/>
              <a:cs typeface="+mj-cs"/>
            </a:endParaRPr>
          </a:p>
        </p:txBody>
      </p:sp>
      <p:pic>
        <p:nvPicPr>
          <p:cNvPr id="8196" name="Picture 4" descr="Your guide to Hematuria or Blood in Urine">
            <a:extLst>
              <a:ext uri="{FF2B5EF4-FFF2-40B4-BE49-F238E27FC236}">
                <a16:creationId xmlns:a16="http://schemas.microsoft.com/office/drawing/2014/main" id="{8448CCF4-7C9D-8830-AFBA-5F5E3FD50BF3}"/>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8199299" y="1920070"/>
            <a:ext cx="3624402" cy="24296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Essential doorways for malaria parasites' invasion of red blood cells  identified | News | Harvard T.H. Chan School of Public Health">
            <a:extLst>
              <a:ext uri="{FF2B5EF4-FFF2-40B4-BE49-F238E27FC236}">
                <a16:creationId xmlns:a16="http://schemas.microsoft.com/office/drawing/2014/main" id="{EBADB3A1-983D-94A6-3A33-FDEDEDA5D99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80441" y="1920070"/>
            <a:ext cx="3624402" cy="242968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Jimma University - Wikipedia">
            <a:extLst>
              <a:ext uri="{FF2B5EF4-FFF2-40B4-BE49-F238E27FC236}">
                <a16:creationId xmlns:a16="http://schemas.microsoft.com/office/drawing/2014/main" id="{16A8D5C4-9251-02FE-97E1-7FD71065779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71600" y="5181608"/>
            <a:ext cx="1625984" cy="162083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KEMRI">
            <a:extLst>
              <a:ext uri="{FF2B5EF4-FFF2-40B4-BE49-F238E27FC236}">
                <a16:creationId xmlns:a16="http://schemas.microsoft.com/office/drawing/2014/main" id="{2CF7465F-C98D-C31C-543A-05DD8037727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69095" y="5339403"/>
            <a:ext cx="1274305" cy="127430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KMWA – Kenya Medical Women's Association">
            <a:extLst>
              <a:ext uri="{FF2B5EF4-FFF2-40B4-BE49-F238E27FC236}">
                <a16:creationId xmlns:a16="http://schemas.microsoft.com/office/drawing/2014/main" id="{4A8EA157-6671-DC3D-E425-E02141E8219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73575" y="5339403"/>
            <a:ext cx="2548610" cy="127430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ome :: Ghent University Global Campus">
            <a:extLst>
              <a:ext uri="{FF2B5EF4-FFF2-40B4-BE49-F238E27FC236}">
                <a16:creationId xmlns:a16="http://schemas.microsoft.com/office/drawing/2014/main" id="{287B1068-ECF7-013E-24F0-8B2EE4BD127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771338" y="5460553"/>
            <a:ext cx="1940198" cy="1062947"/>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Ministry of Health- Uganda">
            <a:extLst>
              <a:ext uri="{FF2B5EF4-FFF2-40B4-BE49-F238E27FC236}">
                <a16:creationId xmlns:a16="http://schemas.microsoft.com/office/drawing/2014/main" id="{8FAF18B6-120E-9A4A-119C-14C7F9F0C9A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8035" y="5181608"/>
            <a:ext cx="1625984" cy="16332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ungal and Parasitic Diseases of the Nervous System | Microbiology">
            <a:extLst>
              <a:ext uri="{FF2B5EF4-FFF2-40B4-BE49-F238E27FC236}">
                <a16:creationId xmlns:a16="http://schemas.microsoft.com/office/drawing/2014/main" id="{0D5C9328-9556-5226-3B7D-C988F4A709B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13877" y="1614368"/>
            <a:ext cx="4073973" cy="273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42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F1BBBE79-C427-480A-88F3-4BBC7C8C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80DF5-32B2-B0BC-CBDD-C367B4C9EE73}"/>
              </a:ext>
            </a:extLst>
          </p:cNvPr>
          <p:cNvSpPr>
            <a:spLocks noGrp="1"/>
          </p:cNvSpPr>
          <p:nvPr>
            <p:ph type="title"/>
          </p:nvPr>
        </p:nvSpPr>
        <p:spPr>
          <a:xfrm>
            <a:off x="532015" y="4495568"/>
            <a:ext cx="3861960" cy="1905232"/>
          </a:xfrm>
        </p:spPr>
        <p:txBody>
          <a:bodyPr anchor="ctr">
            <a:normAutofit/>
          </a:bodyPr>
          <a:lstStyle/>
          <a:p>
            <a:r>
              <a:rPr lang="en-US" sz="3200" dirty="0"/>
              <a:t>New collaborations beyond parasites</a:t>
            </a:r>
            <a:endParaRPr lang="en-BE" sz="3200" dirty="0"/>
          </a:p>
        </p:txBody>
      </p:sp>
      <p:sp>
        <p:nvSpPr>
          <p:cNvPr id="4109" name="Rectangle 410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Biodata of Professor Gemeda Abebe – Home">
            <a:extLst>
              <a:ext uri="{FF2B5EF4-FFF2-40B4-BE49-F238E27FC236}">
                <a16:creationId xmlns:a16="http://schemas.microsoft.com/office/drawing/2014/main" id="{BAAD32E2-41F1-0BA6-63D3-90717C80CCC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8200" y="364143"/>
            <a:ext cx="3335789" cy="34264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581726A-42A3-C79F-871F-EDE16DE30A2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66396" y="364142"/>
            <a:ext cx="3336953" cy="342646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hmed ABAGARO | Jimma University, Jimma | Department of ...">
            <a:extLst>
              <a:ext uri="{FF2B5EF4-FFF2-40B4-BE49-F238E27FC236}">
                <a16:creationId xmlns:a16="http://schemas.microsoft.com/office/drawing/2014/main" id="{8E291F84-5DA0-DEB8-A8F4-4FA32DEF5C2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
          <a:stretch/>
        </p:blipFill>
        <p:spPr bwMode="auto">
          <a:xfrm>
            <a:off x="8095756" y="364142"/>
            <a:ext cx="3336953" cy="3426462"/>
          </a:xfrm>
          <a:prstGeom prst="rect">
            <a:avLst/>
          </a:prstGeom>
          <a:noFill/>
          <a:extLst>
            <a:ext uri="{909E8E84-426E-40DD-AFC4-6F175D3DCCD1}">
              <a14:hiddenFill xmlns:a14="http://schemas.microsoft.com/office/drawing/2010/main">
                <a:solidFill>
                  <a:srgbClr val="FFFFFF"/>
                </a:solidFill>
              </a14:hiddenFill>
            </a:ext>
          </a:extLst>
        </p:spPr>
      </p:pic>
      <p:sp>
        <p:nvSpPr>
          <p:cNvPr id="4113" name="Rectangle 411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8C3866-8921-83FF-073B-77FA6DE3A983}"/>
              </a:ext>
            </a:extLst>
          </p:cNvPr>
          <p:cNvSpPr>
            <a:spLocks noGrp="1"/>
          </p:cNvSpPr>
          <p:nvPr>
            <p:ph idx="1"/>
          </p:nvPr>
        </p:nvSpPr>
        <p:spPr>
          <a:xfrm>
            <a:off x="5162719" y="4495568"/>
            <a:ext cx="6586915" cy="1905232"/>
          </a:xfrm>
        </p:spPr>
        <p:txBody>
          <a:bodyPr anchor="ctr">
            <a:normAutofit/>
          </a:bodyPr>
          <a:lstStyle/>
          <a:p>
            <a:pPr marL="0" indent="0">
              <a:buNone/>
            </a:pPr>
            <a:r>
              <a:rPr lang="en-US" sz="3200" b="0" i="0" u="none" strike="noStrike" dirty="0">
                <a:solidFill>
                  <a:srgbClr val="000000"/>
                </a:solidFill>
                <a:effectLst/>
                <a:latin typeface="Arial" panose="020B0604020202020204" pitchFamily="34" charset="0"/>
              </a:rPr>
              <a:t>AI-based detection of pulmonary tuberculosis in chest X-ray and CT images</a:t>
            </a:r>
            <a:endParaRPr lang="en-BE" sz="3200" dirty="0"/>
          </a:p>
        </p:txBody>
      </p:sp>
    </p:spTree>
    <p:extLst>
      <p:ext uri="{BB962C8B-B14F-4D97-AF65-F5344CB8AC3E}">
        <p14:creationId xmlns:p14="http://schemas.microsoft.com/office/powerpoint/2010/main" val="290626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EB6B-F922-7999-8830-D2CD8EAC3C07}"/>
              </a:ext>
            </a:extLst>
          </p:cNvPr>
          <p:cNvSpPr>
            <a:spLocks noGrp="1"/>
          </p:cNvSpPr>
          <p:nvPr>
            <p:ph type="title"/>
          </p:nvPr>
        </p:nvSpPr>
        <p:spPr/>
        <p:txBody>
          <a:bodyPr/>
          <a:lstStyle/>
          <a:p>
            <a:r>
              <a:rPr lang="en-US" dirty="0"/>
              <a:t>Since Rotary Science Award 2023</a:t>
            </a:r>
            <a:endParaRPr lang="en-BE" dirty="0"/>
          </a:p>
        </p:txBody>
      </p:sp>
      <p:pic>
        <p:nvPicPr>
          <p:cNvPr id="2050" name="Picture 2" descr="Mohammed Aliy logo">
            <a:extLst>
              <a:ext uri="{FF2B5EF4-FFF2-40B4-BE49-F238E27FC236}">
                <a16:creationId xmlns:a16="http://schemas.microsoft.com/office/drawing/2014/main" id="{201E3621-6515-7D0F-3FE6-8F183B08033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95462" y="1806795"/>
            <a:ext cx="1771289" cy="1771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ter Ward logo">
            <a:extLst>
              <a:ext uri="{FF2B5EF4-FFF2-40B4-BE49-F238E27FC236}">
                <a16:creationId xmlns:a16="http://schemas.microsoft.com/office/drawing/2014/main" id="{2B949ECF-17E0-CB42-20C7-F310DDBD00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9226" y="1806796"/>
            <a:ext cx="1771290" cy="17712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fie Van Hoecke logo">
            <a:extLst>
              <a:ext uri="{FF2B5EF4-FFF2-40B4-BE49-F238E27FC236}">
                <a16:creationId xmlns:a16="http://schemas.microsoft.com/office/drawing/2014/main" id="{A7F4C56B-2DBF-51BE-232A-E88991E76C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991" y="1806795"/>
            <a:ext cx="1771289" cy="17712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iodata of Professor Gemeda Abebe – Home">
            <a:extLst>
              <a:ext uri="{FF2B5EF4-FFF2-40B4-BE49-F238E27FC236}">
                <a16:creationId xmlns:a16="http://schemas.microsoft.com/office/drawing/2014/main" id="{502A241B-DDC1-AE27-10A8-D4069A2C9B8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62990" y="3694191"/>
            <a:ext cx="1771289" cy="1819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ed ABAGARO | Jimma University, Jimma | Department of ...">
            <a:extLst>
              <a:ext uri="{FF2B5EF4-FFF2-40B4-BE49-F238E27FC236}">
                <a16:creationId xmlns:a16="http://schemas.microsoft.com/office/drawing/2014/main" id="{496DBEE6-8F3A-1534-E42C-0136C71E148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2"/>
          <a:stretch/>
        </p:blipFill>
        <p:spPr bwMode="auto">
          <a:xfrm>
            <a:off x="6307822" y="3691053"/>
            <a:ext cx="1771907" cy="181943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esley De Neve | UGent.AI">
            <a:extLst>
              <a:ext uri="{FF2B5EF4-FFF2-40B4-BE49-F238E27FC236}">
                <a16:creationId xmlns:a16="http://schemas.microsoft.com/office/drawing/2014/main" id="{9B62ED20-DF45-BF3F-E6B4-90E54D4BC2E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01177" y="1809931"/>
            <a:ext cx="1878663" cy="1768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4A071CA-A513-1B7C-4E64-64FF49A2685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214266" y="1809931"/>
            <a:ext cx="1367161" cy="1768153"/>
          </a:xfrm>
          <a:prstGeom prst="rect">
            <a:avLst/>
          </a:prstGeom>
        </p:spPr>
      </p:pic>
      <p:pic>
        <p:nvPicPr>
          <p:cNvPr id="5124" name="Picture 4" descr="Bruno Levecke | Provaxs">
            <a:extLst>
              <a:ext uri="{FF2B5EF4-FFF2-40B4-BE49-F238E27FC236}">
                <a16:creationId xmlns:a16="http://schemas.microsoft.com/office/drawing/2014/main" id="{40CD665A-7545-95A5-C76D-1492012F1E1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28099" y="3691053"/>
            <a:ext cx="1819436" cy="18194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uc Duchateau - Full Professor - Faculteit Diergeneeskunde UGent | LinkedIn">
            <a:extLst>
              <a:ext uri="{FF2B5EF4-FFF2-40B4-BE49-F238E27FC236}">
                <a16:creationId xmlns:a16="http://schemas.microsoft.com/office/drawing/2014/main" id="{7290AFB6-032E-55E7-0ED1-61EC93C1C07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41355" y="3691053"/>
            <a:ext cx="1819436" cy="181943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een fotobeschrijving beschikbaar.">
            <a:extLst>
              <a:ext uri="{FF2B5EF4-FFF2-40B4-BE49-F238E27FC236}">
                <a16:creationId xmlns:a16="http://schemas.microsoft.com/office/drawing/2014/main" id="{0D0B1609-CABA-29AF-5B08-46DBB2FDB471}"/>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8214267" y="3691054"/>
            <a:ext cx="1290824" cy="18194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arre Avereyn - Surfinstructeur - The Outsider Coast | LinkedIn">
            <a:extLst>
              <a:ext uri="{FF2B5EF4-FFF2-40B4-BE49-F238E27FC236}">
                <a16:creationId xmlns:a16="http://schemas.microsoft.com/office/drawing/2014/main" id="{8EF8758C-83EE-F12E-5084-F3F59EF509A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598911" y="3691053"/>
            <a:ext cx="1819436" cy="181943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Jef Jonkers logo">
            <a:extLst>
              <a:ext uri="{FF2B5EF4-FFF2-40B4-BE49-F238E27FC236}">
                <a16:creationId xmlns:a16="http://schemas.microsoft.com/office/drawing/2014/main" id="{A6BF4187-F061-762C-C5EE-24C180C7A58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10800000" flipV="1">
            <a:off x="9646873" y="1806794"/>
            <a:ext cx="1771290" cy="177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46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wipe(left)">
                                      <p:cBhvr>
                                        <p:cTn id="16" dur="500"/>
                                        <p:tgtEl>
                                          <p:spTgt spid="5124"/>
                                        </p:tgtEl>
                                      </p:cBhvr>
                                    </p:animEffect>
                                  </p:childTnLst>
                                </p:cTn>
                              </p:par>
                              <p:par>
                                <p:cTn id="17" presetID="22" presetClass="entr" presetSubtype="8" fill="hold" nodeType="with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wipe(left)">
                                      <p:cBhvr>
                                        <p:cTn id="19" dur="500"/>
                                        <p:tgtEl>
                                          <p:spTgt spid="6150"/>
                                        </p:tgtEl>
                                      </p:cBhvr>
                                    </p:animEffect>
                                  </p:childTnLst>
                                </p:cTn>
                              </p:par>
                              <p:par>
                                <p:cTn id="20" presetID="22" presetClass="entr" presetSubtype="8" fill="hold" nodeType="with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wipe(left)">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6146"/>
                                        </p:tgtEl>
                                        <p:attrNameLst>
                                          <p:attrName>style.visibility</p:attrName>
                                        </p:attrNameLst>
                                      </p:cBhvr>
                                      <p:to>
                                        <p:strVal val="visible"/>
                                      </p:to>
                                    </p:set>
                                    <p:animEffect transition="in" filter="wipe(left)">
                                      <p:cBhvr>
                                        <p:cTn id="30" dur="500"/>
                                        <p:tgtEl>
                                          <p:spTgt spid="6146"/>
                                        </p:tgtEl>
                                      </p:cBhvr>
                                    </p:animEffect>
                                  </p:childTnLst>
                                </p:cTn>
                              </p:par>
                              <p:par>
                                <p:cTn id="31" presetID="22" presetClass="entr" presetSubtype="8" fill="hold" nodeType="with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wipe(left)">
                                      <p:cBhvr>
                                        <p:cTn id="3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EB6B-F922-7999-8830-D2CD8EAC3C07}"/>
              </a:ext>
            </a:extLst>
          </p:cNvPr>
          <p:cNvSpPr>
            <a:spLocks noGrp="1"/>
          </p:cNvSpPr>
          <p:nvPr>
            <p:ph type="title"/>
          </p:nvPr>
        </p:nvSpPr>
        <p:spPr>
          <a:xfrm>
            <a:off x="4035058" y="4522156"/>
            <a:ext cx="4937937" cy="1363215"/>
          </a:xfrm>
        </p:spPr>
        <p:txBody>
          <a:bodyPr vert="horz" lIns="91440" tIns="45720" rIns="91440" bIns="45720" rtlCol="0" anchor="t">
            <a:normAutofit/>
          </a:bodyPr>
          <a:lstStyle/>
          <a:p>
            <a:r>
              <a:rPr lang="en-US" kern="1200" dirty="0">
                <a:solidFill>
                  <a:schemeClr val="tx1"/>
                </a:solidFill>
                <a:latin typeface="+mj-lt"/>
                <a:ea typeface="+mj-ea"/>
                <a:cs typeface="+mj-cs"/>
              </a:rPr>
              <a:t>Since Rotary Science Award 2023</a:t>
            </a:r>
          </a:p>
        </p:txBody>
      </p:sp>
      <p:sp>
        <p:nvSpPr>
          <p:cNvPr id="5150" name="Freeform: Shape 5149">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52" name="Freeform: Shape 5151">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4" descr="A close-up of a microscope&#10;&#10;Description automatically generated">
            <a:extLst>
              <a:ext uri="{FF2B5EF4-FFF2-40B4-BE49-F238E27FC236}">
                <a16:creationId xmlns:a16="http://schemas.microsoft.com/office/drawing/2014/main" id="{3F241442-EF7A-BD26-4267-E7A24E46C22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3"/>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5128" name="Picture 8" descr="A close-up of x-ray images&#10;&#10;Description automatically generated">
            <a:extLst>
              <a:ext uri="{FF2B5EF4-FFF2-40B4-BE49-F238E27FC236}">
                <a16:creationId xmlns:a16="http://schemas.microsoft.com/office/drawing/2014/main" id="{8AFD3B34-8BAA-13EE-F237-92C07E0EEDC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5154" name="Oval 5153">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A close-up of a microscope&#10;&#10;Description automatically generated">
            <a:extLst>
              <a:ext uri="{FF2B5EF4-FFF2-40B4-BE49-F238E27FC236}">
                <a16:creationId xmlns:a16="http://schemas.microsoft.com/office/drawing/2014/main" id="{27AEA5FC-885C-D633-408F-F818181AB9B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5156" name="Freeform: Shape 5155">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32" name="Picture 12" descr="A close-up of a microscope&#10;&#10;Description automatically generated">
            <a:extLst>
              <a:ext uri="{FF2B5EF4-FFF2-40B4-BE49-F238E27FC236}">
                <a16:creationId xmlns:a16="http://schemas.microsoft.com/office/drawing/2014/main" id="{A97EE4A1-AC59-CE9E-205F-6DE1DF01359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5158" name="Freeform: Shape 5157">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30" name="Picture 10" descr="Essential doorways for malaria parasites' invasion of red blood cells  identified | News | Harvard T.H. Chan School of Public Health">
            <a:extLst>
              <a:ext uri="{FF2B5EF4-FFF2-40B4-BE49-F238E27FC236}">
                <a16:creationId xmlns:a16="http://schemas.microsoft.com/office/drawing/2014/main" id="{6683D99D-69C1-32D9-7D90-4ED7B0362FE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2"/>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E2B3C6CC-4C4B-C827-5CB9-D2C811319B41}"/>
              </a:ext>
            </a:extLst>
          </p:cNvPr>
          <p:cNvGrpSpPr/>
          <p:nvPr/>
        </p:nvGrpSpPr>
        <p:grpSpPr>
          <a:xfrm>
            <a:off x="-354563" y="2015412"/>
            <a:ext cx="4348874" cy="5389088"/>
            <a:chOff x="-354563" y="2015412"/>
            <a:chExt cx="4348874" cy="5389088"/>
          </a:xfrm>
        </p:grpSpPr>
        <p:grpSp>
          <p:nvGrpSpPr>
            <p:cNvPr id="14" name="Group 13">
              <a:extLst>
                <a:ext uri="{FF2B5EF4-FFF2-40B4-BE49-F238E27FC236}">
                  <a16:creationId xmlns:a16="http://schemas.microsoft.com/office/drawing/2014/main" id="{430B955C-3E4F-ADBD-4727-7648E7AE2832}"/>
                </a:ext>
              </a:extLst>
            </p:cNvPr>
            <p:cNvGrpSpPr/>
            <p:nvPr/>
          </p:nvGrpSpPr>
          <p:grpSpPr>
            <a:xfrm>
              <a:off x="-354563" y="2015412"/>
              <a:ext cx="4348874" cy="5389088"/>
              <a:chOff x="-354563" y="2015412"/>
              <a:chExt cx="4348874" cy="5389088"/>
            </a:xfrm>
          </p:grpSpPr>
          <p:sp>
            <p:nvSpPr>
              <p:cNvPr id="12" name="Rectangle 11">
                <a:extLst>
                  <a:ext uri="{FF2B5EF4-FFF2-40B4-BE49-F238E27FC236}">
                    <a16:creationId xmlns:a16="http://schemas.microsoft.com/office/drawing/2014/main" id="{1147B253-DB7F-6AA8-E9F1-62157BC7D8E1}"/>
                  </a:ext>
                </a:extLst>
              </p:cNvPr>
              <p:cNvSpPr/>
              <p:nvPr/>
            </p:nvSpPr>
            <p:spPr>
              <a:xfrm>
                <a:off x="-354563" y="2015412"/>
                <a:ext cx="2118857" cy="49172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12">
                <a:extLst>
                  <a:ext uri="{FF2B5EF4-FFF2-40B4-BE49-F238E27FC236}">
                    <a16:creationId xmlns:a16="http://schemas.microsoft.com/office/drawing/2014/main" id="{5E32BD62-EC89-DBC5-8B7E-EFDECD2C07B1}"/>
                  </a:ext>
                </a:extLst>
              </p:cNvPr>
              <p:cNvSpPr/>
              <p:nvPr/>
            </p:nvSpPr>
            <p:spPr>
              <a:xfrm>
                <a:off x="1764295" y="2487267"/>
                <a:ext cx="2230016" cy="49172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5" name="Rectangle 14">
              <a:extLst>
                <a:ext uri="{FF2B5EF4-FFF2-40B4-BE49-F238E27FC236}">
                  <a16:creationId xmlns:a16="http://schemas.microsoft.com/office/drawing/2014/main" id="{EEAA1EE1-731E-8921-C3F7-56484B53FAAA}"/>
                </a:ext>
              </a:extLst>
            </p:cNvPr>
            <p:cNvSpPr/>
            <p:nvPr/>
          </p:nvSpPr>
          <p:spPr>
            <a:xfrm>
              <a:off x="1630238" y="2285234"/>
              <a:ext cx="590448" cy="2359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7" name="Rectangle 16">
            <a:extLst>
              <a:ext uri="{FF2B5EF4-FFF2-40B4-BE49-F238E27FC236}">
                <a16:creationId xmlns:a16="http://schemas.microsoft.com/office/drawing/2014/main" id="{7B1DF33B-EBF3-E6D6-FA5B-57FC9BA22FB7}"/>
              </a:ext>
            </a:extLst>
          </p:cNvPr>
          <p:cNvSpPr/>
          <p:nvPr/>
        </p:nvSpPr>
        <p:spPr>
          <a:xfrm>
            <a:off x="8706984" y="-122773"/>
            <a:ext cx="4122608" cy="70554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7575046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1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DC97B-92E9-7E09-5D8C-539157E64148}"/>
              </a:ext>
            </a:extLst>
          </p:cNvPr>
          <p:cNvSpPr>
            <a:spLocks noGrp="1"/>
          </p:cNvSpPr>
          <p:nvPr>
            <p:ph type="ctrTitle"/>
          </p:nvPr>
        </p:nvSpPr>
        <p:spPr>
          <a:xfrm>
            <a:off x="890338" y="640080"/>
            <a:ext cx="4110870" cy="3566160"/>
          </a:xfrm>
        </p:spPr>
        <p:txBody>
          <a:bodyPr anchor="b">
            <a:normAutofit/>
          </a:bodyPr>
          <a:lstStyle/>
          <a:p>
            <a:pPr algn="l" rtl="0">
              <a:spcBef>
                <a:spcPts val="1200"/>
              </a:spcBef>
              <a:spcAft>
                <a:spcPts val="1200"/>
              </a:spcAft>
            </a:pPr>
            <a:r>
              <a:rPr lang="en-US" sz="5400" b="1" dirty="0"/>
              <a:t>Thank you !!!</a:t>
            </a:r>
            <a:endParaRPr lang="en-BE" sz="5400" b="1" dirty="0"/>
          </a:p>
        </p:txBody>
      </p:sp>
      <p:sp>
        <p:nvSpPr>
          <p:cNvPr id="3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CA3810-A801-B7C0-7DC8-981BB8D3B5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AutoShape 2" descr="Generated from prompt">
            <a:extLst>
              <a:ext uri="{FF2B5EF4-FFF2-40B4-BE49-F238E27FC236}">
                <a16:creationId xmlns:a16="http://schemas.microsoft.com/office/drawing/2014/main" id="{F62AAFBE-0ECE-40B4-0308-7BF2EA0073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pic>
        <p:nvPicPr>
          <p:cNvPr id="6" name="Picture 5">
            <a:extLst>
              <a:ext uri="{FF2B5EF4-FFF2-40B4-BE49-F238E27FC236}">
                <a16:creationId xmlns:a16="http://schemas.microsoft.com/office/drawing/2014/main" id="{6361D7B5-710A-28EC-4B44-62F7D2B297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2981" y="515430"/>
            <a:ext cx="5178117" cy="1240591"/>
          </a:xfrm>
          <a:prstGeom prst="rect">
            <a:avLst/>
          </a:prstGeom>
        </p:spPr>
      </p:pic>
    </p:spTree>
    <p:extLst>
      <p:ext uri="{BB962C8B-B14F-4D97-AF65-F5344CB8AC3E}">
        <p14:creationId xmlns:p14="http://schemas.microsoft.com/office/powerpoint/2010/main" val="200472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thiopian mother and child Free Photo Download | FreeImages">
            <a:extLst>
              <a:ext uri="{FF2B5EF4-FFF2-40B4-BE49-F238E27FC236}">
                <a16:creationId xmlns:a16="http://schemas.microsoft.com/office/drawing/2014/main" id="{A012338D-CD82-9A76-5967-C5A20AD571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b="-1"/>
          <a:stretch/>
        </p:blipFill>
        <p:spPr bwMode="auto">
          <a:xfrm>
            <a:off x="-617675"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EA0AAA-574D-4411-8FD1-019676EB7614}"/>
              </a:ext>
            </a:extLst>
          </p:cNvPr>
          <p:cNvSpPr>
            <a:spLocks noGrp="1"/>
          </p:cNvSpPr>
          <p:nvPr>
            <p:ph type="title"/>
          </p:nvPr>
        </p:nvSpPr>
        <p:spPr>
          <a:xfrm>
            <a:off x="6941128" y="187037"/>
            <a:ext cx="4868208" cy="3512126"/>
          </a:xfrm>
        </p:spPr>
        <p:txBody>
          <a:bodyPr>
            <a:normAutofit/>
          </a:bodyPr>
          <a:lstStyle/>
          <a:p>
            <a:pPr algn="r"/>
            <a:r>
              <a:rPr lang="en-US" sz="5400" b="1" dirty="0"/>
              <a:t>Neglected Tropical </a:t>
            </a:r>
            <a:br>
              <a:rPr lang="en-US" sz="5400" b="1" dirty="0"/>
            </a:br>
            <a:r>
              <a:rPr lang="en-US" sz="5400" b="1" dirty="0"/>
              <a:t>Diseases </a:t>
            </a:r>
            <a:br>
              <a:rPr lang="en-US" sz="5400" b="1" dirty="0"/>
            </a:br>
            <a:r>
              <a:rPr lang="en-US" sz="5400" b="1" dirty="0"/>
              <a:t>(NTDs)</a:t>
            </a:r>
            <a:endParaRPr lang="en-BE" sz="5400" b="1" dirty="0"/>
          </a:p>
        </p:txBody>
      </p:sp>
      <p:sp>
        <p:nvSpPr>
          <p:cNvPr id="6" name="TextBox 5">
            <a:extLst>
              <a:ext uri="{FF2B5EF4-FFF2-40B4-BE49-F238E27FC236}">
                <a16:creationId xmlns:a16="http://schemas.microsoft.com/office/drawing/2014/main" id="{AC4D63E1-0D62-E241-A107-E0BB2375140B}"/>
              </a:ext>
            </a:extLst>
          </p:cNvPr>
          <p:cNvSpPr txBox="1"/>
          <p:nvPr/>
        </p:nvSpPr>
        <p:spPr>
          <a:xfrm>
            <a:off x="8411764" y="4493751"/>
            <a:ext cx="2519140" cy="156966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w="28575">
            <a:solidFill>
              <a:schemeClr val="tx1"/>
            </a:solidFill>
          </a:ln>
        </p:spPr>
        <p:txBody>
          <a:bodyPr wrap="square" rtlCol="0">
            <a:spAutoFit/>
          </a:bodyPr>
          <a:lstStyle/>
          <a:p>
            <a:pPr algn="ctr"/>
            <a:r>
              <a:rPr lang="en-US" sz="3200" b="1" dirty="0"/>
              <a:t>Over 90% of NTB burden is in Africa</a:t>
            </a:r>
            <a:endParaRPr lang="en-BE" sz="3200" b="1" dirty="0"/>
          </a:p>
        </p:txBody>
      </p:sp>
    </p:spTree>
    <p:extLst>
      <p:ext uri="{BB962C8B-B14F-4D97-AF65-F5344CB8AC3E}">
        <p14:creationId xmlns:p14="http://schemas.microsoft.com/office/powerpoint/2010/main" val="113203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FB7EC104-AF5A-F0D3-9462-3D6753D664D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81A10A-A83A-F920-CFA1-FA8A3B1A7F6D}"/>
              </a:ext>
            </a:extLst>
          </p:cNvPr>
          <p:cNvSpPr>
            <a:spLocks noGrp="1"/>
          </p:cNvSpPr>
          <p:nvPr>
            <p:ph type="title"/>
          </p:nvPr>
        </p:nvSpPr>
        <p:spPr>
          <a:xfrm>
            <a:off x="381005" y="290175"/>
            <a:ext cx="3822189" cy="1899912"/>
          </a:xfrm>
        </p:spPr>
        <p:txBody>
          <a:bodyPr>
            <a:normAutofit/>
          </a:bodyPr>
          <a:lstStyle/>
          <a:p>
            <a:r>
              <a:rPr lang="en-US" sz="4000" dirty="0"/>
              <a:t>Soil-transmitted helminthiasis</a:t>
            </a:r>
            <a:endParaRPr lang="en-BE" sz="4000" dirty="0"/>
          </a:p>
        </p:txBody>
      </p:sp>
      <p:sp>
        <p:nvSpPr>
          <p:cNvPr id="3" name="Content Placeholder 2">
            <a:extLst>
              <a:ext uri="{FF2B5EF4-FFF2-40B4-BE49-F238E27FC236}">
                <a16:creationId xmlns:a16="http://schemas.microsoft.com/office/drawing/2014/main" id="{D6891AEF-A9C1-D247-6351-F3301CC41900}"/>
              </a:ext>
            </a:extLst>
          </p:cNvPr>
          <p:cNvSpPr>
            <a:spLocks noGrp="1"/>
          </p:cNvSpPr>
          <p:nvPr>
            <p:ph idx="1"/>
          </p:nvPr>
        </p:nvSpPr>
        <p:spPr>
          <a:xfrm>
            <a:off x="381005" y="2359251"/>
            <a:ext cx="3945747" cy="4305714"/>
          </a:xfrm>
        </p:spPr>
        <p:txBody>
          <a:bodyPr>
            <a:normAutofit/>
          </a:bodyPr>
          <a:lstStyle/>
          <a:p>
            <a:pPr marL="0" indent="0">
              <a:buNone/>
            </a:pPr>
            <a:r>
              <a:rPr lang="en-US" sz="2400" dirty="0"/>
              <a:t>In need of treatment and preventive interventions:</a:t>
            </a:r>
          </a:p>
          <a:p>
            <a:pPr lvl="1"/>
            <a:r>
              <a:rPr lang="en-US" sz="2000" b="0" i="0" dirty="0">
                <a:solidFill>
                  <a:srgbClr val="3C4245"/>
                </a:solidFill>
                <a:effectLst/>
                <a:latin typeface="Arial" panose="020B0604020202020204" pitchFamily="34" charset="0"/>
              </a:rPr>
              <a:t>260 million preschool-age children </a:t>
            </a:r>
          </a:p>
          <a:p>
            <a:pPr lvl="1"/>
            <a:r>
              <a:rPr lang="en-US" sz="2000" b="0" i="0" dirty="0">
                <a:solidFill>
                  <a:srgbClr val="3C4245"/>
                </a:solidFill>
                <a:effectLst/>
                <a:latin typeface="Arial" panose="020B0604020202020204" pitchFamily="34" charset="0"/>
              </a:rPr>
              <a:t>654 million school-age children</a:t>
            </a:r>
          </a:p>
          <a:p>
            <a:pPr lvl="1"/>
            <a:r>
              <a:rPr lang="en-US" sz="2000" dirty="0">
                <a:solidFill>
                  <a:srgbClr val="3C4245"/>
                </a:solidFill>
                <a:latin typeface="Arial" panose="020B0604020202020204" pitchFamily="34" charset="0"/>
              </a:rPr>
              <a:t>1</a:t>
            </a:r>
            <a:r>
              <a:rPr lang="en-US" sz="2000" b="0" i="0" dirty="0">
                <a:solidFill>
                  <a:srgbClr val="3C4245"/>
                </a:solidFill>
                <a:effectLst/>
                <a:latin typeface="Arial" panose="020B0604020202020204" pitchFamily="34" charset="0"/>
              </a:rPr>
              <a:t>08 million adolescent girls</a:t>
            </a:r>
          </a:p>
          <a:p>
            <a:pPr lvl="1"/>
            <a:r>
              <a:rPr lang="en-US" sz="2000" b="0" i="0" dirty="0">
                <a:solidFill>
                  <a:srgbClr val="3C4245"/>
                </a:solidFill>
                <a:effectLst/>
                <a:latin typeface="Arial" panose="020B0604020202020204" pitchFamily="34" charset="0"/>
              </a:rPr>
              <a:t>139 million pregnant and lactating women</a:t>
            </a:r>
            <a:endParaRPr lang="en-US" sz="2000" dirty="0"/>
          </a:p>
        </p:txBody>
      </p:sp>
    </p:spTree>
    <p:extLst>
      <p:ext uri="{BB962C8B-B14F-4D97-AF65-F5344CB8AC3E}">
        <p14:creationId xmlns:p14="http://schemas.microsoft.com/office/powerpoint/2010/main" val="296447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oil transmitted helminth infections fact sheet | Africa Health Organisation">
            <a:extLst>
              <a:ext uri="{FF2B5EF4-FFF2-40B4-BE49-F238E27FC236}">
                <a16:creationId xmlns:a16="http://schemas.microsoft.com/office/drawing/2014/main" id="{57A003C2-6FBA-2CF8-AB54-EA51270BD8F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5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761E-421B-A37E-FA94-20DAF68ADE9A}"/>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A2D01318-81C5-AC1E-2EA9-916A2E39BF58}"/>
              </a:ext>
            </a:extLst>
          </p:cNvPr>
          <p:cNvSpPr>
            <a:spLocks noGrp="1"/>
          </p:cNvSpPr>
          <p:nvPr>
            <p:ph idx="1"/>
          </p:nvPr>
        </p:nvSpPr>
        <p:spPr/>
        <p:txBody>
          <a:bodyPr/>
          <a:lstStyle/>
          <a:p>
            <a:endParaRPr lang="en-BE"/>
          </a:p>
        </p:txBody>
      </p:sp>
      <p:pic>
        <p:nvPicPr>
          <p:cNvPr id="6146" name="Picture 2">
            <a:extLst>
              <a:ext uri="{FF2B5EF4-FFF2-40B4-BE49-F238E27FC236}">
                <a16:creationId xmlns:a16="http://schemas.microsoft.com/office/drawing/2014/main" id="{64312EDE-B03D-6D56-B095-97EA6F6DD1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769"/>
            <a:ext cx="12192000" cy="687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10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1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44C68708-EB04-E29E-8857-EC03BE31BFB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4" name="Rectangle 82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42CE52-902C-AAE7-2BC2-494884178850}"/>
              </a:ext>
            </a:extLst>
          </p:cNvPr>
          <p:cNvSpPr>
            <a:spLocks noGrp="1"/>
          </p:cNvSpPr>
          <p:nvPr>
            <p:ph type="title"/>
          </p:nvPr>
        </p:nvSpPr>
        <p:spPr>
          <a:xfrm>
            <a:off x="7946140" y="365125"/>
            <a:ext cx="3822189" cy="1899912"/>
          </a:xfrm>
        </p:spPr>
        <p:txBody>
          <a:bodyPr>
            <a:normAutofit/>
          </a:bodyPr>
          <a:lstStyle/>
          <a:p>
            <a:r>
              <a:rPr lang="en-US" sz="4000" dirty="0"/>
              <a:t>PhD Peter Ward</a:t>
            </a:r>
            <a:endParaRPr lang="en-BE" sz="4000" dirty="0"/>
          </a:p>
        </p:txBody>
      </p:sp>
      <p:sp>
        <p:nvSpPr>
          <p:cNvPr id="3" name="Content Placeholder 2">
            <a:extLst>
              <a:ext uri="{FF2B5EF4-FFF2-40B4-BE49-F238E27FC236}">
                <a16:creationId xmlns:a16="http://schemas.microsoft.com/office/drawing/2014/main" id="{1816C425-3EA7-79BD-5764-9369DAE2E2F3}"/>
              </a:ext>
            </a:extLst>
          </p:cNvPr>
          <p:cNvSpPr>
            <a:spLocks noGrp="1"/>
          </p:cNvSpPr>
          <p:nvPr>
            <p:ph idx="1"/>
          </p:nvPr>
        </p:nvSpPr>
        <p:spPr>
          <a:xfrm>
            <a:off x="7949186" y="2081932"/>
            <a:ext cx="3822189" cy="3742762"/>
          </a:xfrm>
        </p:spPr>
        <p:txBody>
          <a:bodyPr>
            <a:normAutofit lnSpcReduction="10000"/>
          </a:bodyPr>
          <a:lstStyle/>
          <a:p>
            <a:r>
              <a:rPr lang="en-US" sz="2400" dirty="0"/>
              <a:t>Designing different AI-DP prototypes</a:t>
            </a:r>
          </a:p>
          <a:p>
            <a:r>
              <a:rPr lang="en-US" sz="2400" dirty="0"/>
              <a:t>Field studies for collecting data</a:t>
            </a:r>
          </a:p>
          <a:p>
            <a:pPr lvl="1"/>
            <a:r>
              <a:rPr lang="en-US" sz="2000" dirty="0"/>
              <a:t>Cambodia</a:t>
            </a:r>
          </a:p>
          <a:p>
            <a:pPr lvl="1"/>
            <a:r>
              <a:rPr lang="en-US" sz="2000" dirty="0"/>
              <a:t>Ethiopia</a:t>
            </a:r>
          </a:p>
          <a:p>
            <a:pPr lvl="1"/>
            <a:r>
              <a:rPr lang="en-US" sz="2000" dirty="0"/>
              <a:t>Kenia</a:t>
            </a:r>
          </a:p>
          <a:p>
            <a:pPr lvl="1"/>
            <a:r>
              <a:rPr lang="en-US" sz="2000" dirty="0"/>
              <a:t>Tanzania</a:t>
            </a:r>
          </a:p>
          <a:p>
            <a:r>
              <a:rPr lang="en-US" sz="2400" dirty="0"/>
              <a:t>Data collection, preparation, annotation and analysis</a:t>
            </a:r>
          </a:p>
          <a:p>
            <a:endParaRPr lang="en-BE" sz="2400" dirty="0"/>
          </a:p>
        </p:txBody>
      </p:sp>
    </p:spTree>
    <p:extLst>
      <p:ext uri="{BB962C8B-B14F-4D97-AF65-F5344CB8AC3E}">
        <p14:creationId xmlns:p14="http://schemas.microsoft.com/office/powerpoint/2010/main" val="426964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CDA96B62-C19B-BCEE-CEBD-E2EB3DD1A99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B61AF6F-A7EF-D3D9-7301-C04D83E90D7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15314" y="15912"/>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483A2A4-2354-625E-A871-99B963BAE76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3" name="Freeform: Shape 1032">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5" name="Freeform: Shape 1034">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6044F8-1446-FCD9-C240-25AB0615EBB5}"/>
              </a:ext>
            </a:extLst>
          </p:cNvPr>
          <p:cNvSpPr>
            <a:spLocks noGrp="1"/>
          </p:cNvSpPr>
          <p:nvPr>
            <p:ph type="title"/>
          </p:nvPr>
        </p:nvSpPr>
        <p:spPr>
          <a:xfrm>
            <a:off x="448056" y="685800"/>
            <a:ext cx="4922338" cy="1325563"/>
          </a:xfrm>
        </p:spPr>
        <p:txBody>
          <a:bodyPr>
            <a:normAutofit/>
          </a:bodyPr>
          <a:lstStyle/>
          <a:p>
            <a:r>
              <a:rPr lang="en-US" sz="3400" dirty="0"/>
              <a:t>PhD Mohammed Aliy Mohammed</a:t>
            </a:r>
            <a:endParaRPr lang="en-BE" sz="3400" dirty="0"/>
          </a:p>
        </p:txBody>
      </p:sp>
      <p:sp>
        <p:nvSpPr>
          <p:cNvPr id="1037" name="Rectangle 1036">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9A11A3F-8B61-A9BC-B0CA-D13721212D78}"/>
              </a:ext>
            </a:extLst>
          </p:cNvPr>
          <p:cNvSpPr>
            <a:spLocks noGrp="1"/>
          </p:cNvSpPr>
          <p:nvPr>
            <p:ph idx="1"/>
          </p:nvPr>
        </p:nvSpPr>
        <p:spPr>
          <a:xfrm>
            <a:off x="448056" y="2514600"/>
            <a:ext cx="4922338" cy="3666744"/>
          </a:xfrm>
        </p:spPr>
        <p:txBody>
          <a:bodyPr>
            <a:normAutofit/>
          </a:bodyPr>
          <a:lstStyle/>
          <a:p>
            <a:pPr marL="0" indent="0">
              <a:buNone/>
            </a:pPr>
            <a:r>
              <a:rPr lang="en-US" sz="2000" dirty="0"/>
              <a:t>Focus on</a:t>
            </a:r>
          </a:p>
          <a:p>
            <a:pPr>
              <a:buFontTx/>
              <a:buChar char="-"/>
            </a:pPr>
            <a:r>
              <a:rPr lang="en-US" sz="2000" dirty="0"/>
              <a:t>Parasite detection and classification</a:t>
            </a:r>
          </a:p>
          <a:p>
            <a:pPr>
              <a:buFontTx/>
              <a:buChar char="-"/>
            </a:pPr>
            <a:r>
              <a:rPr lang="en-US" sz="2000" dirty="0"/>
              <a:t>Increasing precision/recall</a:t>
            </a:r>
          </a:p>
          <a:p>
            <a:pPr>
              <a:buFontTx/>
              <a:buChar char="-"/>
            </a:pPr>
            <a:r>
              <a:rPr lang="en-US" sz="2000" dirty="0"/>
              <a:t>Trustworthiness</a:t>
            </a:r>
          </a:p>
          <a:p>
            <a:pPr>
              <a:buFontTx/>
              <a:buChar char="-"/>
            </a:pPr>
            <a:r>
              <a:rPr lang="en-US" sz="2000" dirty="0"/>
              <a:t>Generalizability across regions and parasites</a:t>
            </a:r>
          </a:p>
          <a:p>
            <a:pPr>
              <a:buFontTx/>
              <a:buChar char="-"/>
            </a:pPr>
            <a:endParaRPr lang="en-US" sz="2000" dirty="0"/>
          </a:p>
          <a:p>
            <a:pPr marL="0" indent="0">
              <a:buNone/>
            </a:pPr>
            <a:endParaRPr lang="en-US" sz="2000" dirty="0"/>
          </a:p>
          <a:p>
            <a:pPr marL="0" indent="0">
              <a:buNone/>
            </a:pPr>
            <a:endParaRPr lang="en-BE" sz="2000" dirty="0"/>
          </a:p>
        </p:txBody>
      </p:sp>
    </p:spTree>
    <p:extLst>
      <p:ext uri="{BB962C8B-B14F-4D97-AF65-F5344CB8AC3E}">
        <p14:creationId xmlns:p14="http://schemas.microsoft.com/office/powerpoint/2010/main" val="333738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EB6B-F922-7999-8830-D2CD8EAC3C07}"/>
              </a:ext>
            </a:extLst>
          </p:cNvPr>
          <p:cNvSpPr>
            <a:spLocks noGrp="1"/>
          </p:cNvSpPr>
          <p:nvPr>
            <p:ph type="title"/>
          </p:nvPr>
        </p:nvSpPr>
        <p:spPr/>
        <p:txBody>
          <a:bodyPr/>
          <a:lstStyle/>
          <a:p>
            <a:r>
              <a:rPr lang="en-US" dirty="0"/>
              <a:t>Before Rotary Science Award 2023</a:t>
            </a:r>
            <a:endParaRPr lang="en-BE" dirty="0"/>
          </a:p>
        </p:txBody>
      </p:sp>
      <p:pic>
        <p:nvPicPr>
          <p:cNvPr id="2050" name="Picture 2" descr="Mohammed Aliy logo">
            <a:extLst>
              <a:ext uri="{FF2B5EF4-FFF2-40B4-BE49-F238E27FC236}">
                <a16:creationId xmlns:a16="http://schemas.microsoft.com/office/drawing/2014/main" id="{201E3621-6515-7D0F-3FE6-8F183B08033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0671" y="2105379"/>
            <a:ext cx="1771289" cy="1771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ter Ward logo">
            <a:extLst>
              <a:ext uri="{FF2B5EF4-FFF2-40B4-BE49-F238E27FC236}">
                <a16:creationId xmlns:a16="http://schemas.microsoft.com/office/drawing/2014/main" id="{2B949ECF-17E0-CB42-20C7-F310DDBD00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4435" y="2105380"/>
            <a:ext cx="1771290" cy="17712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fie Van Hoecke logo">
            <a:extLst>
              <a:ext uri="{FF2B5EF4-FFF2-40B4-BE49-F238E27FC236}">
                <a16:creationId xmlns:a16="http://schemas.microsoft.com/office/drawing/2014/main" id="{A7F4C56B-2DBF-51BE-232A-E88991E76C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2105379"/>
            <a:ext cx="1771289" cy="1771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F2B82CC-4C97-F3C3-2E95-38CE9090746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26986" y="4092736"/>
            <a:ext cx="2697940" cy="2028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D896260-1400-FDC3-1640-2D6E3D341DA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760365" y="4087289"/>
            <a:ext cx="2732953" cy="2028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38D7CF6-D192-3E54-77EF-DF251C3ED62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0588" y="70250"/>
            <a:ext cx="7994338" cy="1915311"/>
          </a:xfrm>
          <a:prstGeom prst="rect">
            <a:avLst/>
          </a:prstGeom>
        </p:spPr>
      </p:pic>
    </p:spTree>
    <p:extLst>
      <p:ext uri="{BB962C8B-B14F-4D97-AF65-F5344CB8AC3E}">
        <p14:creationId xmlns:p14="http://schemas.microsoft.com/office/powerpoint/2010/main" val="11692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73">
            <a:extLst>
              <a:ext uri="{FF2B5EF4-FFF2-40B4-BE49-F238E27FC236}">
                <a16:creationId xmlns:a16="http://schemas.microsoft.com/office/drawing/2014/main" id="{12C63567-9A18-430B-817B-152D609F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73EFE-DA5E-9E58-D2C7-D04051010860}"/>
              </a:ext>
            </a:extLst>
          </p:cNvPr>
          <p:cNvSpPr>
            <a:spLocks noGrp="1"/>
          </p:cNvSpPr>
          <p:nvPr>
            <p:ph type="title"/>
          </p:nvPr>
        </p:nvSpPr>
        <p:spPr>
          <a:xfrm>
            <a:off x="6564019" y="554009"/>
            <a:ext cx="4789763" cy="1662878"/>
          </a:xfrm>
        </p:spPr>
        <p:txBody>
          <a:bodyPr>
            <a:normAutofit/>
          </a:bodyPr>
          <a:lstStyle/>
          <a:p>
            <a:r>
              <a:rPr lang="en-US" sz="4000" dirty="0"/>
              <a:t>Award and </a:t>
            </a:r>
            <a:br>
              <a:rPr lang="en-US" sz="4000" dirty="0"/>
            </a:br>
            <a:r>
              <a:rPr lang="en-US" sz="4000" dirty="0"/>
              <a:t>monetary price</a:t>
            </a:r>
            <a:endParaRPr lang="en-BE" sz="4000" dirty="0"/>
          </a:p>
        </p:txBody>
      </p:sp>
      <p:pic>
        <p:nvPicPr>
          <p:cNvPr id="2050" name="Picture 2">
            <a:extLst>
              <a:ext uri="{FF2B5EF4-FFF2-40B4-BE49-F238E27FC236}">
                <a16:creationId xmlns:a16="http://schemas.microsoft.com/office/drawing/2014/main" id="{CDD2C9A6-023F-6E75-AEE7-54DCC434A3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 b="-3"/>
          <a:stretch/>
        </p:blipFill>
        <p:spPr bwMode="auto">
          <a:xfrm>
            <a:off x="20" y="10"/>
            <a:ext cx="3003103" cy="39128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64FA892-B908-8F81-0A65-A6FA07D7701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80257" y="234960"/>
            <a:ext cx="3016307" cy="22233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623D019-508A-0BE0-07B1-C50184A479A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 y="4079988"/>
            <a:ext cx="3003123" cy="27780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preview">
            <a:extLst>
              <a:ext uri="{FF2B5EF4-FFF2-40B4-BE49-F238E27FC236}">
                <a16:creationId xmlns:a16="http://schemas.microsoft.com/office/drawing/2014/main" id="{D7DFA6D2-04AA-57B7-C9B9-334FEDEFC57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80256" y="2625724"/>
            <a:ext cx="3016307" cy="1606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595407D-BBEA-77BC-ABAD-F4D9516339D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80255" y="4430755"/>
            <a:ext cx="3016307" cy="22287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F626339-BB3C-2A12-267E-AADE5F58FD5D}"/>
              </a:ext>
            </a:extLst>
          </p:cNvPr>
          <p:cNvSpPr>
            <a:spLocks noGrp="1"/>
          </p:cNvSpPr>
          <p:nvPr>
            <p:ph idx="1"/>
          </p:nvPr>
        </p:nvSpPr>
        <p:spPr>
          <a:xfrm>
            <a:off x="6564019" y="2412009"/>
            <a:ext cx="4789763" cy="3713895"/>
          </a:xfrm>
        </p:spPr>
        <p:txBody>
          <a:bodyPr>
            <a:normAutofit/>
          </a:bodyPr>
          <a:lstStyle/>
          <a:p>
            <a:pPr marL="0" indent="0">
              <a:buNone/>
            </a:pPr>
            <a:r>
              <a:rPr lang="en-US" sz="2400" dirty="0"/>
              <a:t>Helps to cover costs related to setting up new research collaborations</a:t>
            </a:r>
          </a:p>
          <a:p>
            <a:pPr marL="0" indent="0">
              <a:buNone/>
            </a:pPr>
            <a:endParaRPr lang="en-US" sz="2400" dirty="0"/>
          </a:p>
          <a:p>
            <a:pPr marL="0" indent="0">
              <a:buNone/>
            </a:pPr>
            <a:r>
              <a:rPr lang="en-US" sz="2400" dirty="0"/>
              <a:t>Supports extra field studies </a:t>
            </a:r>
          </a:p>
        </p:txBody>
      </p:sp>
    </p:spTree>
    <p:extLst>
      <p:ext uri="{BB962C8B-B14F-4D97-AF65-F5344CB8AC3E}">
        <p14:creationId xmlns:p14="http://schemas.microsoft.com/office/powerpoint/2010/main" val="1007900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1017</Words>
  <Application>Microsoft Macintosh PowerPoint</Application>
  <PresentationFormat>Breedbeeld</PresentationFormat>
  <Paragraphs>83</Paragraphs>
  <Slides>15</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Calibri Light</vt:lpstr>
      <vt:lpstr>Söhne</vt:lpstr>
      <vt:lpstr>Wingdings</vt:lpstr>
      <vt:lpstr>Office Theme</vt:lpstr>
      <vt:lpstr>Design and development of an AI-driven  digital pathology device</vt:lpstr>
      <vt:lpstr>Neglected Tropical  Diseases  (NTDs)</vt:lpstr>
      <vt:lpstr>Soil-transmitted helminthiasis</vt:lpstr>
      <vt:lpstr>PowerPoint-presentatie</vt:lpstr>
      <vt:lpstr>PowerPoint-presentatie</vt:lpstr>
      <vt:lpstr>PhD Peter Ward</vt:lpstr>
      <vt:lpstr>PhD Mohammed Aliy Mohammed</vt:lpstr>
      <vt:lpstr>Before Rotary Science Award 2023</vt:lpstr>
      <vt:lpstr>Award and  monetary price</vt:lpstr>
      <vt:lpstr>PowerPoint-presentatie</vt:lpstr>
      <vt:lpstr>Detecting trypansoma and malaria in blood samples and SCH h in urine samples</vt:lpstr>
      <vt:lpstr>New collaborations beyond parasites</vt:lpstr>
      <vt:lpstr>Since Rotary Science Award 2023</vt:lpstr>
      <vt:lpstr>Since Rotary Science Award 2023</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development of an AI-driven digital pathology device</dc:title>
  <dc:creator>Sofie Van Hoecke (UGent-imec)</dc:creator>
  <cp:lastModifiedBy>Jacques Eichperger</cp:lastModifiedBy>
  <cp:revision>4</cp:revision>
  <dcterms:created xsi:type="dcterms:W3CDTF">2023-05-02T14:35:57Z</dcterms:created>
  <dcterms:modified xsi:type="dcterms:W3CDTF">2024-05-07T14:30:19Z</dcterms:modified>
</cp:coreProperties>
</file>